
<file path=[Content_Types].xml><?xml version="1.0" encoding="utf-8"?>
<Types xmlns="http://schemas.openxmlformats.org/package/2006/content-types">
  <Default Extension="png" ContentType="image/png"/>
  <Default Extension="tmp" ContentType="image/png"/>
  <Default Extension="jpeg" ContentType="image/jpeg"/>
  <Default Extension="m4a" ContentType="audio/mp4"/>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notesMasterIdLst>
    <p:notesMasterId r:id="rId88"/>
  </p:notesMasterIdLst>
  <p:handoutMasterIdLst>
    <p:handoutMasterId r:id="rId89"/>
  </p:handoutMasterIdLst>
  <p:sldIdLst>
    <p:sldId id="256" r:id="rId6"/>
    <p:sldId id="769" r:id="rId7"/>
    <p:sldId id="785" r:id="rId8"/>
    <p:sldId id="799" r:id="rId9"/>
    <p:sldId id="800" r:id="rId10"/>
    <p:sldId id="784" r:id="rId11"/>
    <p:sldId id="801" r:id="rId12"/>
    <p:sldId id="818" r:id="rId13"/>
    <p:sldId id="819" r:id="rId14"/>
    <p:sldId id="820" r:id="rId15"/>
    <p:sldId id="740" r:id="rId16"/>
    <p:sldId id="692" r:id="rId17"/>
    <p:sldId id="847" r:id="rId18"/>
    <p:sldId id="848" r:id="rId19"/>
    <p:sldId id="849" r:id="rId20"/>
    <p:sldId id="850" r:id="rId21"/>
    <p:sldId id="851" r:id="rId22"/>
    <p:sldId id="852" r:id="rId23"/>
    <p:sldId id="846" r:id="rId24"/>
    <p:sldId id="836" r:id="rId25"/>
    <p:sldId id="837" r:id="rId26"/>
    <p:sldId id="838" r:id="rId27"/>
    <p:sldId id="839" r:id="rId28"/>
    <p:sldId id="840" r:id="rId29"/>
    <p:sldId id="841" r:id="rId30"/>
    <p:sldId id="842" r:id="rId31"/>
    <p:sldId id="843" r:id="rId32"/>
    <p:sldId id="844" r:id="rId33"/>
    <p:sldId id="845" r:id="rId34"/>
    <p:sldId id="575" r:id="rId35"/>
    <p:sldId id="853" r:id="rId36"/>
    <p:sldId id="854" r:id="rId37"/>
    <p:sldId id="855" r:id="rId38"/>
    <p:sldId id="856" r:id="rId39"/>
    <p:sldId id="857" r:id="rId40"/>
    <p:sldId id="858" r:id="rId41"/>
    <p:sldId id="859" r:id="rId42"/>
    <p:sldId id="860" r:id="rId43"/>
    <p:sldId id="861" r:id="rId44"/>
    <p:sldId id="862" r:id="rId45"/>
    <p:sldId id="863" r:id="rId46"/>
    <p:sldId id="864" r:id="rId47"/>
    <p:sldId id="865" r:id="rId48"/>
    <p:sldId id="866" r:id="rId49"/>
    <p:sldId id="867" r:id="rId50"/>
    <p:sldId id="868" r:id="rId51"/>
    <p:sldId id="869" r:id="rId52"/>
    <p:sldId id="870" r:id="rId53"/>
    <p:sldId id="871" r:id="rId54"/>
    <p:sldId id="872" r:id="rId55"/>
    <p:sldId id="873" r:id="rId56"/>
    <p:sldId id="802" r:id="rId57"/>
    <p:sldId id="822" r:id="rId58"/>
    <p:sldId id="823" r:id="rId59"/>
    <p:sldId id="824" r:id="rId60"/>
    <p:sldId id="825" r:id="rId61"/>
    <p:sldId id="826" r:id="rId62"/>
    <p:sldId id="827" r:id="rId63"/>
    <p:sldId id="828" r:id="rId64"/>
    <p:sldId id="829" r:id="rId65"/>
    <p:sldId id="830" r:id="rId66"/>
    <p:sldId id="831" r:id="rId67"/>
    <p:sldId id="832" r:id="rId68"/>
    <p:sldId id="833" r:id="rId69"/>
    <p:sldId id="834" r:id="rId70"/>
    <p:sldId id="835" r:id="rId71"/>
    <p:sldId id="804" r:id="rId72"/>
    <p:sldId id="805" r:id="rId73"/>
    <p:sldId id="806" r:id="rId74"/>
    <p:sldId id="807" r:id="rId75"/>
    <p:sldId id="808" r:id="rId76"/>
    <p:sldId id="809" r:id="rId77"/>
    <p:sldId id="810" r:id="rId78"/>
    <p:sldId id="821" r:id="rId79"/>
    <p:sldId id="811" r:id="rId80"/>
    <p:sldId id="812" r:id="rId81"/>
    <p:sldId id="813" r:id="rId82"/>
    <p:sldId id="814" r:id="rId83"/>
    <p:sldId id="815" r:id="rId84"/>
    <p:sldId id="816" r:id="rId85"/>
    <p:sldId id="817" r:id="rId86"/>
    <p:sldId id="383" r:id="rId87"/>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F6200A"/>
    <a:srgbClr val="FF9933"/>
    <a:srgbClr val="FFFF66"/>
    <a:srgbClr val="FF6600"/>
    <a:srgbClr val="33CCCC"/>
    <a:srgbClr val="FF9900"/>
    <a:srgbClr val="F0EA00"/>
    <a:srgbClr val="AEF01C"/>
    <a:srgbClr val="56E2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68384" autoAdjust="0"/>
  </p:normalViewPr>
  <p:slideViewPr>
    <p:cSldViewPr>
      <p:cViewPr varScale="1">
        <p:scale>
          <a:sx n="107" d="100"/>
          <a:sy n="107" d="100"/>
        </p:scale>
        <p:origin x="114" y="126"/>
      </p:cViewPr>
      <p:guideLst>
        <p:guide orient="horz" pos="2160"/>
        <p:guide pos="2880"/>
      </p:guideLst>
    </p:cSldViewPr>
  </p:slideViewPr>
  <p:notesTextViewPr>
    <p:cViewPr>
      <p:scale>
        <a:sx n="1" d="1"/>
        <a:sy n="1" d="1"/>
      </p:scale>
      <p:origin x="0" y="0"/>
    </p:cViewPr>
  </p:notesTextViewPr>
  <p:sorterViewPr>
    <p:cViewPr>
      <p:scale>
        <a:sx n="100" d="100"/>
        <a:sy n="100" d="100"/>
      </p:scale>
      <p:origin x="0" y="1332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slide" Target="slides/slide79.xml"/><Relationship Id="rId89" Type="http://schemas.openxmlformats.org/officeDocument/2006/relationships/handoutMaster" Target="handoutMasters/handoutMaster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presProps" Target="pres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4" Type="http://schemas.openxmlformats.org/officeDocument/2006/relationships/slideMaster" Target="slideMasters/slideMaster4.xml"/><Relationship Id="rId9"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1F5DDB-AF61-4D9F-BA1D-7B596A1B0FB4}" type="doc">
      <dgm:prSet loTypeId="urn:microsoft.com/office/officeart/2005/8/layout/pyramid3" loCatId="pyramid" qsTypeId="urn:microsoft.com/office/officeart/2005/8/quickstyle/simple1" qsCatId="simple" csTypeId="urn:microsoft.com/office/officeart/2005/8/colors/colorful2" csCatId="colorful" phldr="1"/>
      <dgm:spPr/>
    </dgm:pt>
    <dgm:pt modelId="{A6CD38EA-BA00-4994-8EAE-AC7DFF4E412A}">
      <dgm:prSet phldrT="[Text]" custT="1"/>
      <dgm:spPr/>
      <dgm:t>
        <a:bodyPr anchor="t"/>
        <a:lstStyle/>
        <a:p>
          <a:r>
            <a:rPr lang="en-US" sz="2400" dirty="0" smtClean="0">
              <a:solidFill>
                <a:schemeClr val="bg1"/>
              </a:solidFill>
            </a:rPr>
            <a:t>Universal</a:t>
          </a:r>
          <a:endParaRPr lang="en-US" sz="2400" dirty="0">
            <a:solidFill>
              <a:schemeClr val="bg1"/>
            </a:solidFill>
          </a:endParaRPr>
        </a:p>
      </dgm:t>
    </dgm:pt>
    <dgm:pt modelId="{83167AEA-A94C-4686-B5DC-E36FC5E7F98C}" type="parTrans" cxnId="{8115720A-94B7-40DE-8C23-50810643E059}">
      <dgm:prSet/>
      <dgm:spPr/>
      <dgm:t>
        <a:bodyPr/>
        <a:lstStyle/>
        <a:p>
          <a:endParaRPr lang="en-US"/>
        </a:p>
      </dgm:t>
    </dgm:pt>
    <dgm:pt modelId="{C6126DC5-72F5-4414-91AA-5B2FDAB8C79C}" type="sibTrans" cxnId="{8115720A-94B7-40DE-8C23-50810643E059}">
      <dgm:prSet/>
      <dgm:spPr/>
      <dgm:t>
        <a:bodyPr/>
        <a:lstStyle/>
        <a:p>
          <a:endParaRPr lang="en-US"/>
        </a:p>
      </dgm:t>
    </dgm:pt>
    <dgm:pt modelId="{3FC99D57-7984-4929-B01F-BC95610FD05C}">
      <dgm:prSet phldrT="[Text]" custT="1"/>
      <dgm:spPr>
        <a:ln w="76200">
          <a:solidFill>
            <a:schemeClr val="bg1"/>
          </a:solidFill>
        </a:ln>
      </dgm:spPr>
      <dgm:t>
        <a:bodyPr anchor="t"/>
        <a:lstStyle/>
        <a:p>
          <a:r>
            <a:rPr lang="en-US" sz="2400" dirty="0" smtClean="0">
              <a:solidFill>
                <a:schemeClr val="bg1"/>
              </a:solidFill>
            </a:rPr>
            <a:t>Targeted</a:t>
          </a:r>
          <a:endParaRPr lang="en-US" sz="2400" dirty="0">
            <a:solidFill>
              <a:schemeClr val="bg1"/>
            </a:solidFill>
          </a:endParaRPr>
        </a:p>
      </dgm:t>
    </dgm:pt>
    <dgm:pt modelId="{46F2AED3-3A4B-4EEE-AF0A-168FF6C76EDE}" type="parTrans" cxnId="{1E186338-F825-4F52-B020-14A21E2AC931}">
      <dgm:prSet/>
      <dgm:spPr/>
      <dgm:t>
        <a:bodyPr/>
        <a:lstStyle/>
        <a:p>
          <a:endParaRPr lang="en-US"/>
        </a:p>
      </dgm:t>
    </dgm:pt>
    <dgm:pt modelId="{BABBE426-4222-449A-A833-AB913FA13A2F}" type="sibTrans" cxnId="{1E186338-F825-4F52-B020-14A21E2AC931}">
      <dgm:prSet/>
      <dgm:spPr/>
      <dgm:t>
        <a:bodyPr/>
        <a:lstStyle/>
        <a:p>
          <a:endParaRPr lang="en-US"/>
        </a:p>
      </dgm:t>
    </dgm:pt>
    <dgm:pt modelId="{BD88D9CF-8AE0-4288-A85F-ED89CF35F892}">
      <dgm:prSet phldrT="[Text]" custT="1"/>
      <dgm:spPr>
        <a:ln w="3175">
          <a:solidFill>
            <a:schemeClr val="bg1"/>
          </a:solidFill>
        </a:ln>
      </dgm:spPr>
      <dgm:t>
        <a:bodyPr anchor="t"/>
        <a:lstStyle/>
        <a:p>
          <a:r>
            <a:rPr lang="en-US" sz="2400" dirty="0" smtClean="0">
              <a:solidFill>
                <a:schemeClr val="bg1"/>
              </a:solidFill>
            </a:rPr>
            <a:t>Individual</a:t>
          </a:r>
          <a:endParaRPr lang="en-US" sz="3800" dirty="0">
            <a:solidFill>
              <a:schemeClr val="bg1"/>
            </a:solidFill>
          </a:endParaRPr>
        </a:p>
      </dgm:t>
    </dgm:pt>
    <dgm:pt modelId="{4162085F-2F0D-44BE-BBF2-F5134BB1DC9D}" type="parTrans" cxnId="{DD090374-9D43-4DCA-9044-73C82ACD6EC4}">
      <dgm:prSet/>
      <dgm:spPr/>
      <dgm:t>
        <a:bodyPr/>
        <a:lstStyle/>
        <a:p>
          <a:endParaRPr lang="en-US"/>
        </a:p>
      </dgm:t>
    </dgm:pt>
    <dgm:pt modelId="{14AC6B4E-12CE-4375-AD27-F30C71544524}" type="sibTrans" cxnId="{DD090374-9D43-4DCA-9044-73C82ACD6EC4}">
      <dgm:prSet/>
      <dgm:spPr/>
      <dgm:t>
        <a:bodyPr/>
        <a:lstStyle/>
        <a:p>
          <a:endParaRPr lang="en-US"/>
        </a:p>
      </dgm:t>
    </dgm:pt>
    <dgm:pt modelId="{42BCCD5B-C220-4B88-BB35-B73979095282}" type="pres">
      <dgm:prSet presAssocID="{111F5DDB-AF61-4D9F-BA1D-7B596A1B0FB4}" presName="Name0" presStyleCnt="0">
        <dgm:presLayoutVars>
          <dgm:dir/>
          <dgm:animLvl val="lvl"/>
          <dgm:resizeHandles val="exact"/>
        </dgm:presLayoutVars>
      </dgm:prSet>
      <dgm:spPr/>
    </dgm:pt>
    <dgm:pt modelId="{11434268-532C-439A-B1B3-A0499F711902}" type="pres">
      <dgm:prSet presAssocID="{A6CD38EA-BA00-4994-8EAE-AC7DFF4E412A}" presName="Name8" presStyleCnt="0"/>
      <dgm:spPr/>
    </dgm:pt>
    <dgm:pt modelId="{B6CECA2A-A3A9-4F71-A587-DAA501778057}" type="pres">
      <dgm:prSet presAssocID="{A6CD38EA-BA00-4994-8EAE-AC7DFF4E412A}" presName="level" presStyleLbl="node1" presStyleIdx="0" presStyleCnt="3">
        <dgm:presLayoutVars>
          <dgm:chMax val="1"/>
          <dgm:bulletEnabled val="1"/>
        </dgm:presLayoutVars>
      </dgm:prSet>
      <dgm:spPr/>
      <dgm:t>
        <a:bodyPr/>
        <a:lstStyle/>
        <a:p>
          <a:endParaRPr lang="en-US"/>
        </a:p>
      </dgm:t>
    </dgm:pt>
    <dgm:pt modelId="{07BBE10E-5978-4096-A33E-379F9F1AC915}" type="pres">
      <dgm:prSet presAssocID="{A6CD38EA-BA00-4994-8EAE-AC7DFF4E412A}" presName="levelTx" presStyleLbl="revTx" presStyleIdx="0" presStyleCnt="0">
        <dgm:presLayoutVars>
          <dgm:chMax val="1"/>
          <dgm:bulletEnabled val="1"/>
        </dgm:presLayoutVars>
      </dgm:prSet>
      <dgm:spPr/>
      <dgm:t>
        <a:bodyPr/>
        <a:lstStyle/>
        <a:p>
          <a:endParaRPr lang="en-US"/>
        </a:p>
      </dgm:t>
    </dgm:pt>
    <dgm:pt modelId="{444CAAE7-6CDE-484A-8F17-17E0613CD8D9}" type="pres">
      <dgm:prSet presAssocID="{3FC99D57-7984-4929-B01F-BC95610FD05C}" presName="Name8" presStyleCnt="0"/>
      <dgm:spPr/>
    </dgm:pt>
    <dgm:pt modelId="{F3516CFA-B702-4BB4-A54D-E77AF63E272F}" type="pres">
      <dgm:prSet presAssocID="{3FC99D57-7984-4929-B01F-BC95610FD05C}" presName="level" presStyleLbl="node1" presStyleIdx="1" presStyleCnt="3">
        <dgm:presLayoutVars>
          <dgm:chMax val="1"/>
          <dgm:bulletEnabled val="1"/>
        </dgm:presLayoutVars>
      </dgm:prSet>
      <dgm:spPr/>
      <dgm:t>
        <a:bodyPr/>
        <a:lstStyle/>
        <a:p>
          <a:endParaRPr lang="en-US"/>
        </a:p>
      </dgm:t>
    </dgm:pt>
    <dgm:pt modelId="{CDA1699C-BEB3-40CD-B68B-354CEC5D2D3B}" type="pres">
      <dgm:prSet presAssocID="{3FC99D57-7984-4929-B01F-BC95610FD05C}" presName="levelTx" presStyleLbl="revTx" presStyleIdx="0" presStyleCnt="0">
        <dgm:presLayoutVars>
          <dgm:chMax val="1"/>
          <dgm:bulletEnabled val="1"/>
        </dgm:presLayoutVars>
      </dgm:prSet>
      <dgm:spPr/>
      <dgm:t>
        <a:bodyPr/>
        <a:lstStyle/>
        <a:p>
          <a:endParaRPr lang="en-US"/>
        </a:p>
      </dgm:t>
    </dgm:pt>
    <dgm:pt modelId="{630DC7EA-462D-4BC1-84B6-49D324B1CD84}" type="pres">
      <dgm:prSet presAssocID="{BD88D9CF-8AE0-4288-A85F-ED89CF35F892}" presName="Name8" presStyleCnt="0"/>
      <dgm:spPr/>
    </dgm:pt>
    <dgm:pt modelId="{6F917BB9-CB28-4C0F-87C4-17B4CBDE5C60}" type="pres">
      <dgm:prSet presAssocID="{BD88D9CF-8AE0-4288-A85F-ED89CF35F892}" presName="level" presStyleLbl="node1" presStyleIdx="2" presStyleCnt="3">
        <dgm:presLayoutVars>
          <dgm:chMax val="1"/>
          <dgm:bulletEnabled val="1"/>
        </dgm:presLayoutVars>
      </dgm:prSet>
      <dgm:spPr/>
      <dgm:t>
        <a:bodyPr/>
        <a:lstStyle/>
        <a:p>
          <a:endParaRPr lang="en-US"/>
        </a:p>
      </dgm:t>
    </dgm:pt>
    <dgm:pt modelId="{F54B5660-477E-40AC-ABDA-AC251B73C7AC}" type="pres">
      <dgm:prSet presAssocID="{BD88D9CF-8AE0-4288-A85F-ED89CF35F892}" presName="levelTx" presStyleLbl="revTx" presStyleIdx="0" presStyleCnt="0">
        <dgm:presLayoutVars>
          <dgm:chMax val="1"/>
          <dgm:bulletEnabled val="1"/>
        </dgm:presLayoutVars>
      </dgm:prSet>
      <dgm:spPr/>
      <dgm:t>
        <a:bodyPr/>
        <a:lstStyle/>
        <a:p>
          <a:endParaRPr lang="en-US"/>
        </a:p>
      </dgm:t>
    </dgm:pt>
  </dgm:ptLst>
  <dgm:cxnLst>
    <dgm:cxn modelId="{E4AA92BE-F8A7-4C0B-A4DB-1599A3CA00BF}" type="presOf" srcId="{BD88D9CF-8AE0-4288-A85F-ED89CF35F892}" destId="{6F917BB9-CB28-4C0F-87C4-17B4CBDE5C60}" srcOrd="0" destOrd="0" presId="urn:microsoft.com/office/officeart/2005/8/layout/pyramid3"/>
    <dgm:cxn modelId="{ADAAE22A-4ABE-4C0F-B345-31FF6EE97528}" type="presOf" srcId="{A6CD38EA-BA00-4994-8EAE-AC7DFF4E412A}" destId="{07BBE10E-5978-4096-A33E-379F9F1AC915}" srcOrd="1" destOrd="0" presId="urn:microsoft.com/office/officeart/2005/8/layout/pyramid3"/>
    <dgm:cxn modelId="{DD090374-9D43-4DCA-9044-73C82ACD6EC4}" srcId="{111F5DDB-AF61-4D9F-BA1D-7B596A1B0FB4}" destId="{BD88D9CF-8AE0-4288-A85F-ED89CF35F892}" srcOrd="2" destOrd="0" parTransId="{4162085F-2F0D-44BE-BBF2-F5134BB1DC9D}" sibTransId="{14AC6B4E-12CE-4375-AD27-F30C71544524}"/>
    <dgm:cxn modelId="{971B659B-C04B-4A8E-AB5D-C90472D4E70F}" type="presOf" srcId="{3FC99D57-7984-4929-B01F-BC95610FD05C}" destId="{F3516CFA-B702-4BB4-A54D-E77AF63E272F}" srcOrd="0" destOrd="0" presId="urn:microsoft.com/office/officeart/2005/8/layout/pyramid3"/>
    <dgm:cxn modelId="{1E186338-F825-4F52-B020-14A21E2AC931}" srcId="{111F5DDB-AF61-4D9F-BA1D-7B596A1B0FB4}" destId="{3FC99D57-7984-4929-B01F-BC95610FD05C}" srcOrd="1" destOrd="0" parTransId="{46F2AED3-3A4B-4EEE-AF0A-168FF6C76EDE}" sibTransId="{BABBE426-4222-449A-A833-AB913FA13A2F}"/>
    <dgm:cxn modelId="{6884F31F-FB41-4D5B-8034-79C5D22502AB}" type="presOf" srcId="{BD88D9CF-8AE0-4288-A85F-ED89CF35F892}" destId="{F54B5660-477E-40AC-ABDA-AC251B73C7AC}" srcOrd="1" destOrd="0" presId="urn:microsoft.com/office/officeart/2005/8/layout/pyramid3"/>
    <dgm:cxn modelId="{73F22A5F-C799-475E-920C-9991631C9BF6}" type="presOf" srcId="{A6CD38EA-BA00-4994-8EAE-AC7DFF4E412A}" destId="{B6CECA2A-A3A9-4F71-A587-DAA501778057}" srcOrd="0" destOrd="0" presId="urn:microsoft.com/office/officeart/2005/8/layout/pyramid3"/>
    <dgm:cxn modelId="{F7653F5A-52A5-4ACE-AF44-7E35F2D81D51}" type="presOf" srcId="{111F5DDB-AF61-4D9F-BA1D-7B596A1B0FB4}" destId="{42BCCD5B-C220-4B88-BB35-B73979095282}" srcOrd="0" destOrd="0" presId="urn:microsoft.com/office/officeart/2005/8/layout/pyramid3"/>
    <dgm:cxn modelId="{DA7A2A00-92C4-40ED-BFF3-5A5365E66FDE}" type="presOf" srcId="{3FC99D57-7984-4929-B01F-BC95610FD05C}" destId="{CDA1699C-BEB3-40CD-B68B-354CEC5D2D3B}" srcOrd="1" destOrd="0" presId="urn:microsoft.com/office/officeart/2005/8/layout/pyramid3"/>
    <dgm:cxn modelId="{8115720A-94B7-40DE-8C23-50810643E059}" srcId="{111F5DDB-AF61-4D9F-BA1D-7B596A1B0FB4}" destId="{A6CD38EA-BA00-4994-8EAE-AC7DFF4E412A}" srcOrd="0" destOrd="0" parTransId="{83167AEA-A94C-4686-B5DC-E36FC5E7F98C}" sibTransId="{C6126DC5-72F5-4414-91AA-5B2FDAB8C79C}"/>
    <dgm:cxn modelId="{08EA9BD5-F2AC-4A64-BDBE-A402A02F60CC}" type="presParOf" srcId="{42BCCD5B-C220-4B88-BB35-B73979095282}" destId="{11434268-532C-439A-B1B3-A0499F711902}" srcOrd="0" destOrd="0" presId="urn:microsoft.com/office/officeart/2005/8/layout/pyramid3"/>
    <dgm:cxn modelId="{5C10034A-F1C2-4537-BBC6-110D88CFE706}" type="presParOf" srcId="{11434268-532C-439A-B1B3-A0499F711902}" destId="{B6CECA2A-A3A9-4F71-A587-DAA501778057}" srcOrd="0" destOrd="0" presId="urn:microsoft.com/office/officeart/2005/8/layout/pyramid3"/>
    <dgm:cxn modelId="{B006CC50-69D2-4CDE-9A8C-114C09E1344D}" type="presParOf" srcId="{11434268-532C-439A-B1B3-A0499F711902}" destId="{07BBE10E-5978-4096-A33E-379F9F1AC915}" srcOrd="1" destOrd="0" presId="urn:microsoft.com/office/officeart/2005/8/layout/pyramid3"/>
    <dgm:cxn modelId="{A88188B3-4E9C-4E1F-AFDF-C0671FC6F3A9}" type="presParOf" srcId="{42BCCD5B-C220-4B88-BB35-B73979095282}" destId="{444CAAE7-6CDE-484A-8F17-17E0613CD8D9}" srcOrd="1" destOrd="0" presId="urn:microsoft.com/office/officeart/2005/8/layout/pyramid3"/>
    <dgm:cxn modelId="{1F0183A7-CC00-4EDD-B463-BB396EF0DFD9}" type="presParOf" srcId="{444CAAE7-6CDE-484A-8F17-17E0613CD8D9}" destId="{F3516CFA-B702-4BB4-A54D-E77AF63E272F}" srcOrd="0" destOrd="0" presId="urn:microsoft.com/office/officeart/2005/8/layout/pyramid3"/>
    <dgm:cxn modelId="{30307C73-55E6-433A-AB45-8DD4C13D3795}" type="presParOf" srcId="{444CAAE7-6CDE-484A-8F17-17E0613CD8D9}" destId="{CDA1699C-BEB3-40CD-B68B-354CEC5D2D3B}" srcOrd="1" destOrd="0" presId="urn:microsoft.com/office/officeart/2005/8/layout/pyramid3"/>
    <dgm:cxn modelId="{FAE65A1A-BDB9-491C-B7E6-C62C2A67DB8D}" type="presParOf" srcId="{42BCCD5B-C220-4B88-BB35-B73979095282}" destId="{630DC7EA-462D-4BC1-84B6-49D324B1CD84}" srcOrd="2" destOrd="0" presId="urn:microsoft.com/office/officeart/2005/8/layout/pyramid3"/>
    <dgm:cxn modelId="{0D06A200-4CC0-486B-A336-D5452B06C73B}" type="presParOf" srcId="{630DC7EA-462D-4BC1-84B6-49D324B1CD84}" destId="{6F917BB9-CB28-4C0F-87C4-17B4CBDE5C60}" srcOrd="0" destOrd="0" presId="urn:microsoft.com/office/officeart/2005/8/layout/pyramid3"/>
    <dgm:cxn modelId="{FD469BC6-3EB7-46D7-97D4-DA6173452F3A}" type="presParOf" srcId="{630DC7EA-462D-4BC1-84B6-49D324B1CD84}" destId="{F54B5660-477E-40AC-ABDA-AC251B73C7AC}" srcOrd="1" destOrd="0" presId="urn:microsoft.com/office/officeart/2005/8/layout/pyramid3"/>
  </dgm:cxnLst>
  <dgm:bg>
    <a:effect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8C71522-56D8-44DA-B6F8-D8DC65F67654}" type="doc">
      <dgm:prSet loTypeId="urn:microsoft.com/office/officeart/2005/8/layout/hProcess3" loCatId="process" qsTypeId="urn:microsoft.com/office/officeart/2005/8/quickstyle/simple1" qsCatId="simple" csTypeId="urn:microsoft.com/office/officeart/2005/8/colors/accent1_2" csCatId="accent1" phldr="1"/>
      <dgm:spPr/>
    </dgm:pt>
    <dgm:pt modelId="{C6CD90CA-061D-4412-88D7-B4669EAE1C38}">
      <dgm:prSet phldrT="[Text]"/>
      <dgm:spPr/>
      <dgm:t>
        <a:bodyPr/>
        <a:lstStyle/>
        <a:p>
          <a:r>
            <a:rPr lang="en-GB" b="1" i="0" dirty="0" smtClean="0">
              <a:latin typeface="Calibri" panose="020F0502020204030204" pitchFamily="34" charset="0"/>
              <a:cs typeface="Calibri" panose="020F0502020204030204" pitchFamily="34" charset="0"/>
            </a:rPr>
            <a:t>Mild: small number of symptoms impacting daily life</a:t>
          </a:r>
          <a:endParaRPr lang="en-US" b="1" i="0" dirty="0">
            <a:latin typeface="Calibri" panose="020F0502020204030204" pitchFamily="34" charset="0"/>
            <a:cs typeface="Calibri" panose="020F0502020204030204" pitchFamily="34" charset="0"/>
          </a:endParaRPr>
        </a:p>
      </dgm:t>
    </dgm:pt>
    <dgm:pt modelId="{AE2B0AC4-6627-411A-B085-340A2BB7BE48}" type="parTrans" cxnId="{F443A277-3F31-41B1-BC7D-152AF23612E3}">
      <dgm:prSet/>
      <dgm:spPr/>
      <dgm:t>
        <a:bodyPr/>
        <a:lstStyle/>
        <a:p>
          <a:endParaRPr lang="en-US"/>
        </a:p>
      </dgm:t>
    </dgm:pt>
    <dgm:pt modelId="{5EC2AFAC-B66F-4893-B984-E05475E18D9E}" type="sibTrans" cxnId="{F443A277-3F31-41B1-BC7D-152AF23612E3}">
      <dgm:prSet/>
      <dgm:spPr/>
      <dgm:t>
        <a:bodyPr/>
        <a:lstStyle/>
        <a:p>
          <a:endParaRPr lang="en-US"/>
        </a:p>
      </dgm:t>
    </dgm:pt>
    <dgm:pt modelId="{C1776F98-33B6-45AF-AF0B-0F58567C733D}">
      <dgm:prSet phldrT="[Text]"/>
      <dgm:spPr/>
      <dgm:t>
        <a:bodyPr/>
        <a:lstStyle/>
        <a:p>
          <a:r>
            <a:rPr lang="en-GB" b="1" i="0" dirty="0" smtClean="0">
              <a:latin typeface="Calibri" panose="020F0502020204030204" pitchFamily="34" charset="0"/>
              <a:cs typeface="Calibri" panose="020F0502020204030204" pitchFamily="34" charset="0"/>
            </a:rPr>
            <a:t>Moderate: more symptoms that makes daily life more difficult</a:t>
          </a:r>
          <a:endParaRPr lang="en-US" b="1" i="0" dirty="0">
            <a:latin typeface="Calibri" panose="020F0502020204030204" pitchFamily="34" charset="0"/>
            <a:cs typeface="Calibri" panose="020F0502020204030204" pitchFamily="34" charset="0"/>
          </a:endParaRPr>
        </a:p>
      </dgm:t>
    </dgm:pt>
    <dgm:pt modelId="{861EE804-139C-4DDB-A210-B690E994B078}" type="parTrans" cxnId="{762075EC-1421-42AC-A108-CDA769219C44}">
      <dgm:prSet/>
      <dgm:spPr/>
      <dgm:t>
        <a:bodyPr/>
        <a:lstStyle/>
        <a:p>
          <a:endParaRPr lang="en-US"/>
        </a:p>
      </dgm:t>
    </dgm:pt>
    <dgm:pt modelId="{A1234EA3-6C7F-4BAB-9105-1BB989C9E2FA}" type="sibTrans" cxnId="{762075EC-1421-42AC-A108-CDA769219C44}">
      <dgm:prSet/>
      <dgm:spPr/>
      <dgm:t>
        <a:bodyPr/>
        <a:lstStyle/>
        <a:p>
          <a:endParaRPr lang="en-US"/>
        </a:p>
      </dgm:t>
    </dgm:pt>
    <dgm:pt modelId="{3F46737D-61E5-4206-B1A7-8E408B2164E2}">
      <dgm:prSet phldrT="[Text]"/>
      <dgm:spPr/>
      <dgm:t>
        <a:bodyPr/>
        <a:lstStyle/>
        <a:p>
          <a:r>
            <a:rPr lang="en-US" b="1" i="0" dirty="0" smtClean="0">
              <a:latin typeface="Calibri" panose="020F0502020204030204" pitchFamily="34" charset="0"/>
              <a:cs typeface="Calibri" panose="020F0502020204030204" pitchFamily="34" charset="0"/>
            </a:rPr>
            <a:t>Severe: high number of signs / symptoms that have major impact on life and functioning  </a:t>
          </a:r>
          <a:endParaRPr lang="en-US" b="1" i="0" dirty="0">
            <a:latin typeface="Calibri" panose="020F0502020204030204" pitchFamily="34" charset="0"/>
            <a:cs typeface="Calibri" panose="020F0502020204030204" pitchFamily="34" charset="0"/>
          </a:endParaRPr>
        </a:p>
      </dgm:t>
    </dgm:pt>
    <dgm:pt modelId="{107964EB-776F-4083-9D2D-3B7EF4109836}" type="parTrans" cxnId="{FD79C6FA-8801-4206-99DC-9D313EE945F8}">
      <dgm:prSet/>
      <dgm:spPr/>
      <dgm:t>
        <a:bodyPr/>
        <a:lstStyle/>
        <a:p>
          <a:endParaRPr lang="en-US"/>
        </a:p>
      </dgm:t>
    </dgm:pt>
    <dgm:pt modelId="{4A9AEF7C-94E4-49B0-807C-D954985870A5}" type="sibTrans" cxnId="{FD79C6FA-8801-4206-99DC-9D313EE945F8}">
      <dgm:prSet/>
      <dgm:spPr/>
      <dgm:t>
        <a:bodyPr/>
        <a:lstStyle/>
        <a:p>
          <a:endParaRPr lang="en-US"/>
        </a:p>
      </dgm:t>
    </dgm:pt>
    <dgm:pt modelId="{86273512-8985-466A-BD28-D2EB36065553}" type="pres">
      <dgm:prSet presAssocID="{A8C71522-56D8-44DA-B6F8-D8DC65F67654}" presName="Name0" presStyleCnt="0">
        <dgm:presLayoutVars>
          <dgm:dir/>
          <dgm:animLvl val="lvl"/>
          <dgm:resizeHandles val="exact"/>
        </dgm:presLayoutVars>
      </dgm:prSet>
      <dgm:spPr/>
    </dgm:pt>
    <dgm:pt modelId="{28117F4E-B4EB-4DE3-8B58-0BFABEEF65F0}" type="pres">
      <dgm:prSet presAssocID="{A8C71522-56D8-44DA-B6F8-D8DC65F67654}" presName="dummy" presStyleCnt="0"/>
      <dgm:spPr/>
    </dgm:pt>
    <dgm:pt modelId="{5B3641BD-A52B-416C-94FF-4454608BA284}" type="pres">
      <dgm:prSet presAssocID="{A8C71522-56D8-44DA-B6F8-D8DC65F67654}" presName="linH" presStyleCnt="0"/>
      <dgm:spPr/>
    </dgm:pt>
    <dgm:pt modelId="{4F41E2FE-1471-44CD-BBDE-B66C741E8156}" type="pres">
      <dgm:prSet presAssocID="{A8C71522-56D8-44DA-B6F8-D8DC65F67654}" presName="padding1" presStyleCnt="0"/>
      <dgm:spPr/>
    </dgm:pt>
    <dgm:pt modelId="{298B8EEF-508F-4E94-8215-5D8616C2FD74}" type="pres">
      <dgm:prSet presAssocID="{C6CD90CA-061D-4412-88D7-B4669EAE1C38}" presName="linV" presStyleCnt="0"/>
      <dgm:spPr/>
    </dgm:pt>
    <dgm:pt modelId="{225133E8-B76B-4584-BC1E-22499D7E104D}" type="pres">
      <dgm:prSet presAssocID="{C6CD90CA-061D-4412-88D7-B4669EAE1C38}" presName="spVertical1" presStyleCnt="0"/>
      <dgm:spPr/>
    </dgm:pt>
    <dgm:pt modelId="{D7BAA988-35AE-46BD-9D8F-EFAD4F21E095}" type="pres">
      <dgm:prSet presAssocID="{C6CD90CA-061D-4412-88D7-B4669EAE1C38}" presName="parTx" presStyleLbl="revTx" presStyleIdx="0" presStyleCnt="3">
        <dgm:presLayoutVars>
          <dgm:chMax val="0"/>
          <dgm:chPref val="0"/>
          <dgm:bulletEnabled val="1"/>
        </dgm:presLayoutVars>
      </dgm:prSet>
      <dgm:spPr/>
      <dgm:t>
        <a:bodyPr/>
        <a:lstStyle/>
        <a:p>
          <a:endParaRPr lang="en-US"/>
        </a:p>
      </dgm:t>
    </dgm:pt>
    <dgm:pt modelId="{00BB1C1D-DD38-4910-9EA5-1917830175B1}" type="pres">
      <dgm:prSet presAssocID="{C6CD90CA-061D-4412-88D7-B4669EAE1C38}" presName="spVertical2" presStyleCnt="0"/>
      <dgm:spPr/>
    </dgm:pt>
    <dgm:pt modelId="{C80ED727-9A55-4211-ABDB-E555E849F93B}" type="pres">
      <dgm:prSet presAssocID="{C6CD90CA-061D-4412-88D7-B4669EAE1C38}" presName="spVertical3" presStyleCnt="0"/>
      <dgm:spPr/>
    </dgm:pt>
    <dgm:pt modelId="{8416A5AA-DF86-4506-A472-2B2EA81B5EFA}" type="pres">
      <dgm:prSet presAssocID="{5EC2AFAC-B66F-4893-B984-E05475E18D9E}" presName="space" presStyleCnt="0"/>
      <dgm:spPr/>
    </dgm:pt>
    <dgm:pt modelId="{C6499EB7-2ABB-4194-83EE-E42AA1F1DC54}" type="pres">
      <dgm:prSet presAssocID="{C1776F98-33B6-45AF-AF0B-0F58567C733D}" presName="linV" presStyleCnt="0"/>
      <dgm:spPr/>
    </dgm:pt>
    <dgm:pt modelId="{BD270A5F-C810-478D-B738-3D5D3C5E6CA9}" type="pres">
      <dgm:prSet presAssocID="{C1776F98-33B6-45AF-AF0B-0F58567C733D}" presName="spVertical1" presStyleCnt="0"/>
      <dgm:spPr/>
    </dgm:pt>
    <dgm:pt modelId="{A74921A7-EFDD-417D-BEBE-BF4CAC2E6C5C}" type="pres">
      <dgm:prSet presAssocID="{C1776F98-33B6-45AF-AF0B-0F58567C733D}" presName="parTx" presStyleLbl="revTx" presStyleIdx="1" presStyleCnt="3">
        <dgm:presLayoutVars>
          <dgm:chMax val="0"/>
          <dgm:chPref val="0"/>
          <dgm:bulletEnabled val="1"/>
        </dgm:presLayoutVars>
      </dgm:prSet>
      <dgm:spPr/>
      <dgm:t>
        <a:bodyPr/>
        <a:lstStyle/>
        <a:p>
          <a:endParaRPr lang="en-US"/>
        </a:p>
      </dgm:t>
    </dgm:pt>
    <dgm:pt modelId="{B118F635-490F-4064-A3FE-FB3ABDD756B7}" type="pres">
      <dgm:prSet presAssocID="{C1776F98-33B6-45AF-AF0B-0F58567C733D}" presName="spVertical2" presStyleCnt="0"/>
      <dgm:spPr/>
    </dgm:pt>
    <dgm:pt modelId="{35AB766D-8F73-4F7C-B111-970ED9374FCE}" type="pres">
      <dgm:prSet presAssocID="{C1776F98-33B6-45AF-AF0B-0F58567C733D}" presName="spVertical3" presStyleCnt="0"/>
      <dgm:spPr/>
    </dgm:pt>
    <dgm:pt modelId="{8D31919D-9E3D-4CB5-98BE-2BA950939599}" type="pres">
      <dgm:prSet presAssocID="{A1234EA3-6C7F-4BAB-9105-1BB989C9E2FA}" presName="space" presStyleCnt="0"/>
      <dgm:spPr/>
    </dgm:pt>
    <dgm:pt modelId="{E659BDF3-C33B-4E77-AF4A-572E0342FDA5}" type="pres">
      <dgm:prSet presAssocID="{3F46737D-61E5-4206-B1A7-8E408B2164E2}" presName="linV" presStyleCnt="0"/>
      <dgm:spPr/>
    </dgm:pt>
    <dgm:pt modelId="{491D05EB-1337-4AB1-9010-42256A7F0BCD}" type="pres">
      <dgm:prSet presAssocID="{3F46737D-61E5-4206-B1A7-8E408B2164E2}" presName="spVertical1" presStyleCnt="0"/>
      <dgm:spPr/>
    </dgm:pt>
    <dgm:pt modelId="{1A19C1F1-7489-44C0-88B9-2489A1046326}" type="pres">
      <dgm:prSet presAssocID="{3F46737D-61E5-4206-B1A7-8E408B2164E2}" presName="parTx" presStyleLbl="revTx" presStyleIdx="2" presStyleCnt="3">
        <dgm:presLayoutVars>
          <dgm:chMax val="0"/>
          <dgm:chPref val="0"/>
          <dgm:bulletEnabled val="1"/>
        </dgm:presLayoutVars>
      </dgm:prSet>
      <dgm:spPr/>
      <dgm:t>
        <a:bodyPr/>
        <a:lstStyle/>
        <a:p>
          <a:endParaRPr lang="en-US"/>
        </a:p>
      </dgm:t>
    </dgm:pt>
    <dgm:pt modelId="{EAE854BA-8961-44CC-9376-2BBD25DE317A}" type="pres">
      <dgm:prSet presAssocID="{3F46737D-61E5-4206-B1A7-8E408B2164E2}" presName="spVertical2" presStyleCnt="0"/>
      <dgm:spPr/>
    </dgm:pt>
    <dgm:pt modelId="{EB106587-1F74-467C-9F3A-83A9B8D691A2}" type="pres">
      <dgm:prSet presAssocID="{3F46737D-61E5-4206-B1A7-8E408B2164E2}" presName="spVertical3" presStyleCnt="0"/>
      <dgm:spPr/>
    </dgm:pt>
    <dgm:pt modelId="{7BE7A54D-03C9-46AB-80E9-2110BF84C0E5}" type="pres">
      <dgm:prSet presAssocID="{A8C71522-56D8-44DA-B6F8-D8DC65F67654}" presName="padding2" presStyleCnt="0"/>
      <dgm:spPr/>
    </dgm:pt>
    <dgm:pt modelId="{1BD78604-4855-4380-B8AD-025625B4DEE5}" type="pres">
      <dgm:prSet presAssocID="{A8C71522-56D8-44DA-B6F8-D8DC65F67654}" presName="negArrow" presStyleCnt="0"/>
      <dgm:spPr/>
    </dgm:pt>
    <dgm:pt modelId="{B5A33F6F-A0EF-4CAA-8EC1-CE07B1083B7F}" type="pres">
      <dgm:prSet presAssocID="{A8C71522-56D8-44DA-B6F8-D8DC65F67654}" presName="backgroundArrow" presStyleLbl="node1" presStyleIdx="0" presStyleCnt="1" custLinFactNeighborY="18110"/>
      <dgm:spPr/>
    </dgm:pt>
  </dgm:ptLst>
  <dgm:cxnLst>
    <dgm:cxn modelId="{F443A277-3F31-41B1-BC7D-152AF23612E3}" srcId="{A8C71522-56D8-44DA-B6F8-D8DC65F67654}" destId="{C6CD90CA-061D-4412-88D7-B4669EAE1C38}" srcOrd="0" destOrd="0" parTransId="{AE2B0AC4-6627-411A-B085-340A2BB7BE48}" sibTransId="{5EC2AFAC-B66F-4893-B984-E05475E18D9E}"/>
    <dgm:cxn modelId="{762075EC-1421-42AC-A108-CDA769219C44}" srcId="{A8C71522-56D8-44DA-B6F8-D8DC65F67654}" destId="{C1776F98-33B6-45AF-AF0B-0F58567C733D}" srcOrd="1" destOrd="0" parTransId="{861EE804-139C-4DDB-A210-B690E994B078}" sibTransId="{A1234EA3-6C7F-4BAB-9105-1BB989C9E2FA}"/>
    <dgm:cxn modelId="{9249F09D-EFFC-46C5-A99A-2BF220794C70}" type="presOf" srcId="{3F46737D-61E5-4206-B1A7-8E408B2164E2}" destId="{1A19C1F1-7489-44C0-88B9-2489A1046326}" srcOrd="0" destOrd="0" presId="urn:microsoft.com/office/officeart/2005/8/layout/hProcess3"/>
    <dgm:cxn modelId="{FF681A18-C844-4863-A8D1-3C173D8543D0}" type="presOf" srcId="{A8C71522-56D8-44DA-B6F8-D8DC65F67654}" destId="{86273512-8985-466A-BD28-D2EB36065553}" srcOrd="0" destOrd="0" presId="urn:microsoft.com/office/officeart/2005/8/layout/hProcess3"/>
    <dgm:cxn modelId="{FD79C6FA-8801-4206-99DC-9D313EE945F8}" srcId="{A8C71522-56D8-44DA-B6F8-D8DC65F67654}" destId="{3F46737D-61E5-4206-B1A7-8E408B2164E2}" srcOrd="2" destOrd="0" parTransId="{107964EB-776F-4083-9D2D-3B7EF4109836}" sibTransId="{4A9AEF7C-94E4-49B0-807C-D954985870A5}"/>
    <dgm:cxn modelId="{53C1DE78-BC77-4ADD-B868-D7483E2D006C}" type="presOf" srcId="{C6CD90CA-061D-4412-88D7-B4669EAE1C38}" destId="{D7BAA988-35AE-46BD-9D8F-EFAD4F21E095}" srcOrd="0" destOrd="0" presId="urn:microsoft.com/office/officeart/2005/8/layout/hProcess3"/>
    <dgm:cxn modelId="{A28EF15B-A994-4026-BD7F-33A93A331761}" type="presOf" srcId="{C1776F98-33B6-45AF-AF0B-0F58567C733D}" destId="{A74921A7-EFDD-417D-BEBE-BF4CAC2E6C5C}" srcOrd="0" destOrd="0" presId="urn:microsoft.com/office/officeart/2005/8/layout/hProcess3"/>
    <dgm:cxn modelId="{806ECB93-D147-4910-8AD0-4344E3916160}" type="presParOf" srcId="{86273512-8985-466A-BD28-D2EB36065553}" destId="{28117F4E-B4EB-4DE3-8B58-0BFABEEF65F0}" srcOrd="0" destOrd="0" presId="urn:microsoft.com/office/officeart/2005/8/layout/hProcess3"/>
    <dgm:cxn modelId="{07860A79-179F-49C8-A8CC-138CE2B35738}" type="presParOf" srcId="{86273512-8985-466A-BD28-D2EB36065553}" destId="{5B3641BD-A52B-416C-94FF-4454608BA284}" srcOrd="1" destOrd="0" presId="urn:microsoft.com/office/officeart/2005/8/layout/hProcess3"/>
    <dgm:cxn modelId="{6837AC39-5564-414D-930E-C393C033A36C}" type="presParOf" srcId="{5B3641BD-A52B-416C-94FF-4454608BA284}" destId="{4F41E2FE-1471-44CD-BBDE-B66C741E8156}" srcOrd="0" destOrd="0" presId="urn:microsoft.com/office/officeart/2005/8/layout/hProcess3"/>
    <dgm:cxn modelId="{FFF16649-3DE2-4235-A741-C4F92C2CE53C}" type="presParOf" srcId="{5B3641BD-A52B-416C-94FF-4454608BA284}" destId="{298B8EEF-508F-4E94-8215-5D8616C2FD74}" srcOrd="1" destOrd="0" presId="urn:microsoft.com/office/officeart/2005/8/layout/hProcess3"/>
    <dgm:cxn modelId="{3E43B257-1D79-41C0-BA40-EB9D073E66D2}" type="presParOf" srcId="{298B8EEF-508F-4E94-8215-5D8616C2FD74}" destId="{225133E8-B76B-4584-BC1E-22499D7E104D}" srcOrd="0" destOrd="0" presId="urn:microsoft.com/office/officeart/2005/8/layout/hProcess3"/>
    <dgm:cxn modelId="{C0F631A2-A84B-454B-A2B3-499B98FEB680}" type="presParOf" srcId="{298B8EEF-508F-4E94-8215-5D8616C2FD74}" destId="{D7BAA988-35AE-46BD-9D8F-EFAD4F21E095}" srcOrd="1" destOrd="0" presId="urn:microsoft.com/office/officeart/2005/8/layout/hProcess3"/>
    <dgm:cxn modelId="{3F6693FC-C5FD-4061-BEA0-E9ECB11CEE2E}" type="presParOf" srcId="{298B8EEF-508F-4E94-8215-5D8616C2FD74}" destId="{00BB1C1D-DD38-4910-9EA5-1917830175B1}" srcOrd="2" destOrd="0" presId="urn:microsoft.com/office/officeart/2005/8/layout/hProcess3"/>
    <dgm:cxn modelId="{B1D72DEE-72EA-443A-B4F8-069D8F0CB879}" type="presParOf" srcId="{298B8EEF-508F-4E94-8215-5D8616C2FD74}" destId="{C80ED727-9A55-4211-ABDB-E555E849F93B}" srcOrd="3" destOrd="0" presId="urn:microsoft.com/office/officeart/2005/8/layout/hProcess3"/>
    <dgm:cxn modelId="{1E849317-2DEA-48A5-94AD-E1008A8795D1}" type="presParOf" srcId="{5B3641BD-A52B-416C-94FF-4454608BA284}" destId="{8416A5AA-DF86-4506-A472-2B2EA81B5EFA}" srcOrd="2" destOrd="0" presId="urn:microsoft.com/office/officeart/2005/8/layout/hProcess3"/>
    <dgm:cxn modelId="{80ABC702-93E4-49A6-95D8-21BEEAFC7A20}" type="presParOf" srcId="{5B3641BD-A52B-416C-94FF-4454608BA284}" destId="{C6499EB7-2ABB-4194-83EE-E42AA1F1DC54}" srcOrd="3" destOrd="0" presId="urn:microsoft.com/office/officeart/2005/8/layout/hProcess3"/>
    <dgm:cxn modelId="{A275F10D-BBBC-4DCC-BC9D-848F847F66E1}" type="presParOf" srcId="{C6499EB7-2ABB-4194-83EE-E42AA1F1DC54}" destId="{BD270A5F-C810-478D-B738-3D5D3C5E6CA9}" srcOrd="0" destOrd="0" presId="urn:microsoft.com/office/officeart/2005/8/layout/hProcess3"/>
    <dgm:cxn modelId="{C772729A-7640-4AB3-8B4F-99E12CE43B1C}" type="presParOf" srcId="{C6499EB7-2ABB-4194-83EE-E42AA1F1DC54}" destId="{A74921A7-EFDD-417D-BEBE-BF4CAC2E6C5C}" srcOrd="1" destOrd="0" presId="urn:microsoft.com/office/officeart/2005/8/layout/hProcess3"/>
    <dgm:cxn modelId="{6912219C-9335-4D98-A5A6-352AE8C898C9}" type="presParOf" srcId="{C6499EB7-2ABB-4194-83EE-E42AA1F1DC54}" destId="{B118F635-490F-4064-A3FE-FB3ABDD756B7}" srcOrd="2" destOrd="0" presId="urn:microsoft.com/office/officeart/2005/8/layout/hProcess3"/>
    <dgm:cxn modelId="{A4F8D5EC-3855-4C2F-AD7C-BEE8D9F81EB6}" type="presParOf" srcId="{C6499EB7-2ABB-4194-83EE-E42AA1F1DC54}" destId="{35AB766D-8F73-4F7C-B111-970ED9374FCE}" srcOrd="3" destOrd="0" presId="urn:microsoft.com/office/officeart/2005/8/layout/hProcess3"/>
    <dgm:cxn modelId="{F3F48A5F-45B0-4685-BBC7-5518CBB74A89}" type="presParOf" srcId="{5B3641BD-A52B-416C-94FF-4454608BA284}" destId="{8D31919D-9E3D-4CB5-98BE-2BA950939599}" srcOrd="4" destOrd="0" presId="urn:microsoft.com/office/officeart/2005/8/layout/hProcess3"/>
    <dgm:cxn modelId="{C49E9987-9E7E-4285-9E08-496268734703}" type="presParOf" srcId="{5B3641BD-A52B-416C-94FF-4454608BA284}" destId="{E659BDF3-C33B-4E77-AF4A-572E0342FDA5}" srcOrd="5" destOrd="0" presId="urn:microsoft.com/office/officeart/2005/8/layout/hProcess3"/>
    <dgm:cxn modelId="{20B71DBB-113E-4FE8-BB9A-B087393C8C62}" type="presParOf" srcId="{E659BDF3-C33B-4E77-AF4A-572E0342FDA5}" destId="{491D05EB-1337-4AB1-9010-42256A7F0BCD}" srcOrd="0" destOrd="0" presId="urn:microsoft.com/office/officeart/2005/8/layout/hProcess3"/>
    <dgm:cxn modelId="{A766E228-DA83-416C-8E8B-9BF96FB6F452}" type="presParOf" srcId="{E659BDF3-C33B-4E77-AF4A-572E0342FDA5}" destId="{1A19C1F1-7489-44C0-88B9-2489A1046326}" srcOrd="1" destOrd="0" presId="urn:microsoft.com/office/officeart/2005/8/layout/hProcess3"/>
    <dgm:cxn modelId="{6C7989C5-879D-4168-AD3E-3C50071B25B8}" type="presParOf" srcId="{E659BDF3-C33B-4E77-AF4A-572E0342FDA5}" destId="{EAE854BA-8961-44CC-9376-2BBD25DE317A}" srcOrd="2" destOrd="0" presId="urn:microsoft.com/office/officeart/2005/8/layout/hProcess3"/>
    <dgm:cxn modelId="{D5009286-2820-4E91-A3DC-E4D12C7AACA7}" type="presParOf" srcId="{E659BDF3-C33B-4E77-AF4A-572E0342FDA5}" destId="{EB106587-1F74-467C-9F3A-83A9B8D691A2}" srcOrd="3" destOrd="0" presId="urn:microsoft.com/office/officeart/2005/8/layout/hProcess3"/>
    <dgm:cxn modelId="{AA7C219F-4FD8-4CA5-ADA1-1286DFB9421A}" type="presParOf" srcId="{5B3641BD-A52B-416C-94FF-4454608BA284}" destId="{7BE7A54D-03C9-46AB-80E9-2110BF84C0E5}" srcOrd="6" destOrd="0" presId="urn:microsoft.com/office/officeart/2005/8/layout/hProcess3"/>
    <dgm:cxn modelId="{A49AF869-F3FF-4DC7-80C9-84340EFFAC64}" type="presParOf" srcId="{5B3641BD-A52B-416C-94FF-4454608BA284}" destId="{1BD78604-4855-4380-B8AD-025625B4DEE5}" srcOrd="7" destOrd="0" presId="urn:microsoft.com/office/officeart/2005/8/layout/hProcess3"/>
    <dgm:cxn modelId="{15A1A9D9-69A9-4858-BADC-FD8BC512BD00}" type="presParOf" srcId="{5B3641BD-A52B-416C-94FF-4454608BA284}" destId="{B5A33F6F-A0EF-4CAA-8EC1-CE07B1083B7F}" srcOrd="8" destOrd="0" presId="urn:microsoft.com/office/officeart/2005/8/layout/h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9779DA5-3BE6-4729-A1BA-C8F7616CB989}" type="doc">
      <dgm:prSet loTypeId="urn:microsoft.com/office/officeart/2005/8/layout/venn1" loCatId="relationship" qsTypeId="urn:microsoft.com/office/officeart/2005/8/quickstyle/simple1" qsCatId="simple" csTypeId="urn:microsoft.com/office/officeart/2005/8/colors/colorful4" csCatId="colorful" phldr="1"/>
      <dgm:spPr/>
    </dgm:pt>
    <dgm:pt modelId="{9D604C2E-14FD-4E2A-839D-1CD7AF4905DF}">
      <dgm:prSet phldrT="[Text]"/>
      <dgm:spPr/>
      <dgm:t>
        <a:bodyPr/>
        <a:lstStyle/>
        <a:p>
          <a:r>
            <a:rPr lang="en-GB" u="none" dirty="0" smtClean="0"/>
            <a:t>Strategy and policies</a:t>
          </a:r>
          <a:endParaRPr lang="en-US" u="none" dirty="0"/>
        </a:p>
      </dgm:t>
    </dgm:pt>
    <dgm:pt modelId="{7890BDC5-2A3E-4647-9297-895B4DCFD68C}" type="parTrans" cxnId="{A6A05FB8-5A8F-40AB-BBF5-CDD71632C7BD}">
      <dgm:prSet/>
      <dgm:spPr/>
      <dgm:t>
        <a:bodyPr/>
        <a:lstStyle/>
        <a:p>
          <a:endParaRPr lang="en-US"/>
        </a:p>
      </dgm:t>
    </dgm:pt>
    <dgm:pt modelId="{8FFF1E97-52E7-4D4B-ADAF-FF6E8486ACD3}" type="sibTrans" cxnId="{A6A05FB8-5A8F-40AB-BBF5-CDD71632C7BD}">
      <dgm:prSet/>
      <dgm:spPr/>
      <dgm:t>
        <a:bodyPr/>
        <a:lstStyle/>
        <a:p>
          <a:endParaRPr lang="en-US"/>
        </a:p>
      </dgm:t>
    </dgm:pt>
    <dgm:pt modelId="{C399682D-1874-46D5-AF2D-C27F87D149D7}">
      <dgm:prSet phldrT="[Text]"/>
      <dgm:spPr/>
      <dgm:t>
        <a:bodyPr/>
        <a:lstStyle/>
        <a:p>
          <a:r>
            <a:rPr lang="en-GB" u="none" dirty="0" smtClean="0"/>
            <a:t>Help and support</a:t>
          </a:r>
          <a:endParaRPr lang="en-US" u="none" dirty="0"/>
        </a:p>
      </dgm:t>
    </dgm:pt>
    <dgm:pt modelId="{818959C3-0022-43B7-B659-22F69BB585F4}" type="parTrans" cxnId="{4E37A6A0-26DF-475E-BB85-B8450240C21B}">
      <dgm:prSet/>
      <dgm:spPr/>
      <dgm:t>
        <a:bodyPr/>
        <a:lstStyle/>
        <a:p>
          <a:endParaRPr lang="en-US"/>
        </a:p>
      </dgm:t>
    </dgm:pt>
    <dgm:pt modelId="{C153F336-B466-455E-946A-9F025F8F0C8F}" type="sibTrans" cxnId="{4E37A6A0-26DF-475E-BB85-B8450240C21B}">
      <dgm:prSet/>
      <dgm:spPr/>
      <dgm:t>
        <a:bodyPr/>
        <a:lstStyle/>
        <a:p>
          <a:endParaRPr lang="en-US"/>
        </a:p>
      </dgm:t>
    </dgm:pt>
    <dgm:pt modelId="{15CAEBB6-F4F3-44DC-BCF4-63F075A28E12}">
      <dgm:prSet phldrT="[Text]"/>
      <dgm:spPr/>
      <dgm:t>
        <a:bodyPr/>
        <a:lstStyle/>
        <a:p>
          <a:r>
            <a:rPr lang="en-GB" u="none" dirty="0" smtClean="0"/>
            <a:t>School culture and environment</a:t>
          </a:r>
          <a:endParaRPr lang="en-US" u="none" dirty="0"/>
        </a:p>
      </dgm:t>
    </dgm:pt>
    <dgm:pt modelId="{16CD8337-6EAF-4B92-8118-5D025456ACB7}" type="parTrans" cxnId="{A6C53DB8-D57C-4693-836A-70E1B0C0ACD8}">
      <dgm:prSet/>
      <dgm:spPr/>
      <dgm:t>
        <a:bodyPr/>
        <a:lstStyle/>
        <a:p>
          <a:endParaRPr lang="en-US"/>
        </a:p>
      </dgm:t>
    </dgm:pt>
    <dgm:pt modelId="{02E7633A-F35D-4AF9-8A76-23126D96AD80}" type="sibTrans" cxnId="{A6C53DB8-D57C-4693-836A-70E1B0C0ACD8}">
      <dgm:prSet/>
      <dgm:spPr/>
      <dgm:t>
        <a:bodyPr/>
        <a:lstStyle/>
        <a:p>
          <a:endParaRPr lang="en-US"/>
        </a:p>
      </dgm:t>
    </dgm:pt>
    <dgm:pt modelId="{6E1D2C45-A7D5-4E1D-BD71-3A64220F1C1D}" type="pres">
      <dgm:prSet presAssocID="{F9779DA5-3BE6-4729-A1BA-C8F7616CB989}" presName="compositeShape" presStyleCnt="0">
        <dgm:presLayoutVars>
          <dgm:chMax val="7"/>
          <dgm:dir/>
          <dgm:resizeHandles val="exact"/>
        </dgm:presLayoutVars>
      </dgm:prSet>
      <dgm:spPr/>
    </dgm:pt>
    <dgm:pt modelId="{1B9491A9-D198-415C-A124-686533E7FA58}" type="pres">
      <dgm:prSet presAssocID="{9D604C2E-14FD-4E2A-839D-1CD7AF4905DF}" presName="circ1" presStyleLbl="vennNode1" presStyleIdx="0" presStyleCnt="3"/>
      <dgm:spPr/>
      <dgm:t>
        <a:bodyPr/>
        <a:lstStyle/>
        <a:p>
          <a:endParaRPr lang="en-US"/>
        </a:p>
      </dgm:t>
    </dgm:pt>
    <dgm:pt modelId="{C62ED719-15CD-4F40-8E27-F1DEBDB6B6F5}" type="pres">
      <dgm:prSet presAssocID="{9D604C2E-14FD-4E2A-839D-1CD7AF4905DF}" presName="circ1Tx" presStyleLbl="revTx" presStyleIdx="0" presStyleCnt="0">
        <dgm:presLayoutVars>
          <dgm:chMax val="0"/>
          <dgm:chPref val="0"/>
          <dgm:bulletEnabled val="1"/>
        </dgm:presLayoutVars>
      </dgm:prSet>
      <dgm:spPr/>
      <dgm:t>
        <a:bodyPr/>
        <a:lstStyle/>
        <a:p>
          <a:endParaRPr lang="en-US"/>
        </a:p>
      </dgm:t>
    </dgm:pt>
    <dgm:pt modelId="{EC9181FE-1267-42A3-907A-62BC7B01A1DC}" type="pres">
      <dgm:prSet presAssocID="{C399682D-1874-46D5-AF2D-C27F87D149D7}" presName="circ2" presStyleLbl="vennNode1" presStyleIdx="1" presStyleCnt="3"/>
      <dgm:spPr/>
      <dgm:t>
        <a:bodyPr/>
        <a:lstStyle/>
        <a:p>
          <a:endParaRPr lang="en-US"/>
        </a:p>
      </dgm:t>
    </dgm:pt>
    <dgm:pt modelId="{42E14EFA-AAD4-4F20-9BFE-C8C821F9F946}" type="pres">
      <dgm:prSet presAssocID="{C399682D-1874-46D5-AF2D-C27F87D149D7}" presName="circ2Tx" presStyleLbl="revTx" presStyleIdx="0" presStyleCnt="0">
        <dgm:presLayoutVars>
          <dgm:chMax val="0"/>
          <dgm:chPref val="0"/>
          <dgm:bulletEnabled val="1"/>
        </dgm:presLayoutVars>
      </dgm:prSet>
      <dgm:spPr/>
      <dgm:t>
        <a:bodyPr/>
        <a:lstStyle/>
        <a:p>
          <a:endParaRPr lang="en-US"/>
        </a:p>
      </dgm:t>
    </dgm:pt>
    <dgm:pt modelId="{D964CDC0-5DCD-40C4-92DF-8CF60EAF56AF}" type="pres">
      <dgm:prSet presAssocID="{15CAEBB6-F4F3-44DC-BCF4-63F075A28E12}" presName="circ3" presStyleLbl="vennNode1" presStyleIdx="2" presStyleCnt="3"/>
      <dgm:spPr/>
      <dgm:t>
        <a:bodyPr/>
        <a:lstStyle/>
        <a:p>
          <a:endParaRPr lang="en-US"/>
        </a:p>
      </dgm:t>
    </dgm:pt>
    <dgm:pt modelId="{3CA7513C-601F-4FDA-A0FE-9C767B42323D}" type="pres">
      <dgm:prSet presAssocID="{15CAEBB6-F4F3-44DC-BCF4-63F075A28E12}" presName="circ3Tx" presStyleLbl="revTx" presStyleIdx="0" presStyleCnt="0">
        <dgm:presLayoutVars>
          <dgm:chMax val="0"/>
          <dgm:chPref val="0"/>
          <dgm:bulletEnabled val="1"/>
        </dgm:presLayoutVars>
      </dgm:prSet>
      <dgm:spPr/>
      <dgm:t>
        <a:bodyPr/>
        <a:lstStyle/>
        <a:p>
          <a:endParaRPr lang="en-US"/>
        </a:p>
      </dgm:t>
    </dgm:pt>
  </dgm:ptLst>
  <dgm:cxnLst>
    <dgm:cxn modelId="{4E37A6A0-26DF-475E-BB85-B8450240C21B}" srcId="{F9779DA5-3BE6-4729-A1BA-C8F7616CB989}" destId="{C399682D-1874-46D5-AF2D-C27F87D149D7}" srcOrd="1" destOrd="0" parTransId="{818959C3-0022-43B7-B659-22F69BB585F4}" sibTransId="{C153F336-B466-455E-946A-9F025F8F0C8F}"/>
    <dgm:cxn modelId="{A6C53DB8-D57C-4693-836A-70E1B0C0ACD8}" srcId="{F9779DA5-3BE6-4729-A1BA-C8F7616CB989}" destId="{15CAEBB6-F4F3-44DC-BCF4-63F075A28E12}" srcOrd="2" destOrd="0" parTransId="{16CD8337-6EAF-4B92-8118-5D025456ACB7}" sibTransId="{02E7633A-F35D-4AF9-8A76-23126D96AD80}"/>
    <dgm:cxn modelId="{134CE5D1-7951-41B7-ADD2-C17ACC34DFB1}" type="presOf" srcId="{C399682D-1874-46D5-AF2D-C27F87D149D7}" destId="{42E14EFA-AAD4-4F20-9BFE-C8C821F9F946}" srcOrd="1" destOrd="0" presId="urn:microsoft.com/office/officeart/2005/8/layout/venn1"/>
    <dgm:cxn modelId="{7B02748B-CB7A-4EBA-91FF-BFD2CD43972F}" type="presOf" srcId="{C399682D-1874-46D5-AF2D-C27F87D149D7}" destId="{EC9181FE-1267-42A3-907A-62BC7B01A1DC}" srcOrd="0" destOrd="0" presId="urn:microsoft.com/office/officeart/2005/8/layout/venn1"/>
    <dgm:cxn modelId="{65B65D35-CA94-42EA-8FEE-5BE384DAB3E8}" type="presOf" srcId="{15CAEBB6-F4F3-44DC-BCF4-63F075A28E12}" destId="{3CA7513C-601F-4FDA-A0FE-9C767B42323D}" srcOrd="1" destOrd="0" presId="urn:microsoft.com/office/officeart/2005/8/layout/venn1"/>
    <dgm:cxn modelId="{A6A05FB8-5A8F-40AB-BBF5-CDD71632C7BD}" srcId="{F9779DA5-3BE6-4729-A1BA-C8F7616CB989}" destId="{9D604C2E-14FD-4E2A-839D-1CD7AF4905DF}" srcOrd="0" destOrd="0" parTransId="{7890BDC5-2A3E-4647-9297-895B4DCFD68C}" sibTransId="{8FFF1E97-52E7-4D4B-ADAF-FF6E8486ACD3}"/>
    <dgm:cxn modelId="{C94B2170-A83D-4908-8DA1-3EDE10EFF26E}" type="presOf" srcId="{15CAEBB6-F4F3-44DC-BCF4-63F075A28E12}" destId="{D964CDC0-5DCD-40C4-92DF-8CF60EAF56AF}" srcOrd="0" destOrd="0" presId="urn:microsoft.com/office/officeart/2005/8/layout/venn1"/>
    <dgm:cxn modelId="{A80C0F8F-AC9F-4701-866D-BFDCC398C1A8}" type="presOf" srcId="{9D604C2E-14FD-4E2A-839D-1CD7AF4905DF}" destId="{1B9491A9-D198-415C-A124-686533E7FA58}" srcOrd="0" destOrd="0" presId="urn:microsoft.com/office/officeart/2005/8/layout/venn1"/>
    <dgm:cxn modelId="{BE766499-52A1-4309-A10C-1FFA646E0DD3}" type="presOf" srcId="{F9779DA5-3BE6-4729-A1BA-C8F7616CB989}" destId="{6E1D2C45-A7D5-4E1D-BD71-3A64220F1C1D}" srcOrd="0" destOrd="0" presId="urn:microsoft.com/office/officeart/2005/8/layout/venn1"/>
    <dgm:cxn modelId="{56E0E19A-CF13-496C-A189-D002CD42C0CA}" type="presOf" srcId="{9D604C2E-14FD-4E2A-839D-1CD7AF4905DF}" destId="{C62ED719-15CD-4F40-8E27-F1DEBDB6B6F5}" srcOrd="1" destOrd="0" presId="urn:microsoft.com/office/officeart/2005/8/layout/venn1"/>
    <dgm:cxn modelId="{7B8894E8-737B-44BC-8F9A-56C61D1C43B8}" type="presParOf" srcId="{6E1D2C45-A7D5-4E1D-BD71-3A64220F1C1D}" destId="{1B9491A9-D198-415C-A124-686533E7FA58}" srcOrd="0" destOrd="0" presId="urn:microsoft.com/office/officeart/2005/8/layout/venn1"/>
    <dgm:cxn modelId="{700D902C-E7F5-4CA1-A3CB-E3F7A7AF7AF1}" type="presParOf" srcId="{6E1D2C45-A7D5-4E1D-BD71-3A64220F1C1D}" destId="{C62ED719-15CD-4F40-8E27-F1DEBDB6B6F5}" srcOrd="1" destOrd="0" presId="urn:microsoft.com/office/officeart/2005/8/layout/venn1"/>
    <dgm:cxn modelId="{0D539D3B-77E1-471F-B2BB-849695660CC6}" type="presParOf" srcId="{6E1D2C45-A7D5-4E1D-BD71-3A64220F1C1D}" destId="{EC9181FE-1267-42A3-907A-62BC7B01A1DC}" srcOrd="2" destOrd="0" presId="urn:microsoft.com/office/officeart/2005/8/layout/venn1"/>
    <dgm:cxn modelId="{9702E089-9130-4366-AAA1-44BD239A30A4}" type="presParOf" srcId="{6E1D2C45-A7D5-4E1D-BD71-3A64220F1C1D}" destId="{42E14EFA-AAD4-4F20-9BFE-C8C821F9F946}" srcOrd="3" destOrd="0" presId="urn:microsoft.com/office/officeart/2005/8/layout/venn1"/>
    <dgm:cxn modelId="{E5100C1C-9F05-49AF-997B-9A26BBEDA8F7}" type="presParOf" srcId="{6E1D2C45-A7D5-4E1D-BD71-3A64220F1C1D}" destId="{D964CDC0-5DCD-40C4-92DF-8CF60EAF56AF}" srcOrd="4" destOrd="0" presId="urn:microsoft.com/office/officeart/2005/8/layout/venn1"/>
    <dgm:cxn modelId="{062B9BBF-B90F-4029-A4B1-A78E5036ECCD}" type="presParOf" srcId="{6E1D2C45-A7D5-4E1D-BD71-3A64220F1C1D}" destId="{3CA7513C-601F-4FDA-A0FE-9C767B42323D}"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CECA2A-A3A9-4F71-A587-DAA501778057}">
      <dsp:nvSpPr>
        <dsp:cNvPr id="0" name=""/>
        <dsp:cNvSpPr/>
      </dsp:nvSpPr>
      <dsp:spPr>
        <a:xfrm rot="10800000">
          <a:off x="0" y="0"/>
          <a:ext cx="5192486" cy="1714500"/>
        </a:xfrm>
        <a:prstGeom prst="trapezoid">
          <a:avLst>
            <a:gd name="adj" fmla="val 50476"/>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t" anchorCtr="0">
          <a:noAutofit/>
        </a:bodyPr>
        <a:lstStyle/>
        <a:p>
          <a:pPr lvl="0" algn="ctr" defTabSz="1066800">
            <a:lnSpc>
              <a:spcPct val="90000"/>
            </a:lnSpc>
            <a:spcBef>
              <a:spcPct val="0"/>
            </a:spcBef>
            <a:spcAft>
              <a:spcPct val="35000"/>
            </a:spcAft>
          </a:pPr>
          <a:r>
            <a:rPr lang="en-US" sz="2400" kern="1200" dirty="0" smtClean="0">
              <a:solidFill>
                <a:schemeClr val="bg1"/>
              </a:solidFill>
            </a:rPr>
            <a:t>Universal</a:t>
          </a:r>
          <a:endParaRPr lang="en-US" sz="2400" kern="1200" dirty="0">
            <a:solidFill>
              <a:schemeClr val="bg1"/>
            </a:solidFill>
          </a:endParaRPr>
        </a:p>
      </dsp:txBody>
      <dsp:txXfrm rot="-10800000">
        <a:off x="908685" y="0"/>
        <a:ext cx="3375115" cy="1714500"/>
      </dsp:txXfrm>
    </dsp:sp>
    <dsp:sp modelId="{F3516CFA-B702-4BB4-A54D-E77AF63E272F}">
      <dsp:nvSpPr>
        <dsp:cNvPr id="0" name=""/>
        <dsp:cNvSpPr/>
      </dsp:nvSpPr>
      <dsp:spPr>
        <a:xfrm rot="10800000">
          <a:off x="865414" y="1714500"/>
          <a:ext cx="3461657" cy="1714500"/>
        </a:xfrm>
        <a:prstGeom prst="trapezoid">
          <a:avLst>
            <a:gd name="adj" fmla="val 50476"/>
          </a:avLst>
        </a:prstGeom>
        <a:solidFill>
          <a:schemeClr val="accent2">
            <a:hueOff val="-5175944"/>
            <a:satOff val="22930"/>
            <a:lumOff val="-8432"/>
            <a:alphaOff val="0"/>
          </a:schemeClr>
        </a:solidFill>
        <a:ln w="762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t" anchorCtr="0">
          <a:noAutofit/>
        </a:bodyPr>
        <a:lstStyle/>
        <a:p>
          <a:pPr lvl="0" algn="ctr" defTabSz="1066800">
            <a:lnSpc>
              <a:spcPct val="90000"/>
            </a:lnSpc>
            <a:spcBef>
              <a:spcPct val="0"/>
            </a:spcBef>
            <a:spcAft>
              <a:spcPct val="35000"/>
            </a:spcAft>
          </a:pPr>
          <a:r>
            <a:rPr lang="en-US" sz="2400" kern="1200" dirty="0" smtClean="0">
              <a:solidFill>
                <a:schemeClr val="bg1"/>
              </a:solidFill>
            </a:rPr>
            <a:t>Targeted</a:t>
          </a:r>
          <a:endParaRPr lang="en-US" sz="2400" kern="1200" dirty="0">
            <a:solidFill>
              <a:schemeClr val="bg1"/>
            </a:solidFill>
          </a:endParaRPr>
        </a:p>
      </dsp:txBody>
      <dsp:txXfrm rot="-10800000">
        <a:off x="1471204" y="1714500"/>
        <a:ext cx="2250077" cy="1714500"/>
      </dsp:txXfrm>
    </dsp:sp>
    <dsp:sp modelId="{6F917BB9-CB28-4C0F-87C4-17B4CBDE5C60}">
      <dsp:nvSpPr>
        <dsp:cNvPr id="0" name=""/>
        <dsp:cNvSpPr/>
      </dsp:nvSpPr>
      <dsp:spPr>
        <a:xfrm rot="10800000">
          <a:off x="1730828" y="3429000"/>
          <a:ext cx="1730828" cy="1714500"/>
        </a:xfrm>
        <a:prstGeom prst="trapezoid">
          <a:avLst>
            <a:gd name="adj" fmla="val 50476"/>
          </a:avLst>
        </a:prstGeom>
        <a:solidFill>
          <a:schemeClr val="accent2">
            <a:hueOff val="-10351888"/>
            <a:satOff val="45859"/>
            <a:lumOff val="-16864"/>
            <a:alphaOff val="0"/>
          </a:schemeClr>
        </a:solidFill>
        <a:ln w="31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t" anchorCtr="0">
          <a:noAutofit/>
        </a:bodyPr>
        <a:lstStyle/>
        <a:p>
          <a:pPr lvl="0" algn="ctr" defTabSz="1066800">
            <a:lnSpc>
              <a:spcPct val="90000"/>
            </a:lnSpc>
            <a:spcBef>
              <a:spcPct val="0"/>
            </a:spcBef>
            <a:spcAft>
              <a:spcPct val="35000"/>
            </a:spcAft>
          </a:pPr>
          <a:r>
            <a:rPr lang="en-US" sz="2400" kern="1200" dirty="0" smtClean="0">
              <a:solidFill>
                <a:schemeClr val="bg1"/>
              </a:solidFill>
            </a:rPr>
            <a:t>Individual</a:t>
          </a:r>
          <a:endParaRPr lang="en-US" sz="3800" kern="1200" dirty="0">
            <a:solidFill>
              <a:schemeClr val="bg1"/>
            </a:solidFill>
          </a:endParaRPr>
        </a:p>
      </dsp:txBody>
      <dsp:txXfrm rot="-10800000">
        <a:off x="1730828" y="3429000"/>
        <a:ext cx="1730828" cy="17145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A33F6F-A0EF-4CAA-8EC1-CE07B1083B7F}">
      <dsp:nvSpPr>
        <dsp:cNvPr id="0" name=""/>
        <dsp:cNvSpPr/>
      </dsp:nvSpPr>
      <dsp:spPr>
        <a:xfrm>
          <a:off x="0" y="120816"/>
          <a:ext cx="9144000" cy="1648293"/>
        </a:xfrm>
        <a:prstGeom prst="rightArrow">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A19C1F1-7489-44C0-88B9-2489A1046326}">
      <dsp:nvSpPr>
        <dsp:cNvPr id="0" name=""/>
        <dsp:cNvSpPr/>
      </dsp:nvSpPr>
      <dsp:spPr>
        <a:xfrm>
          <a:off x="6357679" y="472481"/>
          <a:ext cx="2344042" cy="8241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2080" rIns="0" bIns="132080" numCol="1" spcCol="1270" anchor="ctr" anchorCtr="0">
          <a:noAutofit/>
        </a:bodyPr>
        <a:lstStyle/>
        <a:p>
          <a:pPr lvl="0" algn="ctr" defTabSz="577850">
            <a:lnSpc>
              <a:spcPct val="90000"/>
            </a:lnSpc>
            <a:spcBef>
              <a:spcPct val="0"/>
            </a:spcBef>
            <a:spcAft>
              <a:spcPct val="35000"/>
            </a:spcAft>
          </a:pPr>
          <a:r>
            <a:rPr lang="en-US" sz="1300" b="1" i="0" kern="1200" dirty="0" smtClean="0">
              <a:latin typeface="Calibri" panose="020F0502020204030204" pitchFamily="34" charset="0"/>
              <a:cs typeface="Calibri" panose="020F0502020204030204" pitchFamily="34" charset="0"/>
            </a:rPr>
            <a:t>Severe: high number of signs / symptoms that have major impact on life and functioning  </a:t>
          </a:r>
          <a:endParaRPr lang="en-US" sz="1300" b="1" i="0" kern="1200" dirty="0">
            <a:latin typeface="Calibri" panose="020F0502020204030204" pitchFamily="34" charset="0"/>
            <a:cs typeface="Calibri" panose="020F0502020204030204" pitchFamily="34" charset="0"/>
          </a:endParaRPr>
        </a:p>
      </dsp:txBody>
      <dsp:txXfrm>
        <a:off x="6357679" y="472481"/>
        <a:ext cx="2344042" cy="824146"/>
      </dsp:txXfrm>
    </dsp:sp>
    <dsp:sp modelId="{A74921A7-EFDD-417D-BEBE-BF4CAC2E6C5C}">
      <dsp:nvSpPr>
        <dsp:cNvPr id="0" name=""/>
        <dsp:cNvSpPr/>
      </dsp:nvSpPr>
      <dsp:spPr>
        <a:xfrm>
          <a:off x="3544827" y="472481"/>
          <a:ext cx="2344042" cy="8241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2080" rIns="0" bIns="132080" numCol="1" spcCol="1270" anchor="ctr" anchorCtr="0">
          <a:noAutofit/>
        </a:bodyPr>
        <a:lstStyle/>
        <a:p>
          <a:pPr lvl="0" algn="ctr" defTabSz="577850">
            <a:lnSpc>
              <a:spcPct val="90000"/>
            </a:lnSpc>
            <a:spcBef>
              <a:spcPct val="0"/>
            </a:spcBef>
            <a:spcAft>
              <a:spcPct val="35000"/>
            </a:spcAft>
          </a:pPr>
          <a:r>
            <a:rPr lang="en-GB" sz="1300" b="1" i="0" kern="1200" dirty="0" smtClean="0">
              <a:latin typeface="Calibri" panose="020F0502020204030204" pitchFamily="34" charset="0"/>
              <a:cs typeface="Calibri" panose="020F0502020204030204" pitchFamily="34" charset="0"/>
            </a:rPr>
            <a:t>Moderate: more symptoms that makes daily life more difficult</a:t>
          </a:r>
          <a:endParaRPr lang="en-US" sz="1300" b="1" i="0" kern="1200" dirty="0">
            <a:latin typeface="Calibri" panose="020F0502020204030204" pitchFamily="34" charset="0"/>
            <a:cs typeface="Calibri" panose="020F0502020204030204" pitchFamily="34" charset="0"/>
          </a:endParaRPr>
        </a:p>
      </dsp:txBody>
      <dsp:txXfrm>
        <a:off x="3544827" y="472481"/>
        <a:ext cx="2344042" cy="824146"/>
      </dsp:txXfrm>
    </dsp:sp>
    <dsp:sp modelId="{D7BAA988-35AE-46BD-9D8F-EFAD4F21E095}">
      <dsp:nvSpPr>
        <dsp:cNvPr id="0" name=""/>
        <dsp:cNvSpPr/>
      </dsp:nvSpPr>
      <dsp:spPr>
        <a:xfrm>
          <a:off x="731976" y="472481"/>
          <a:ext cx="2344042" cy="8241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2080" rIns="0" bIns="132080" numCol="1" spcCol="1270" anchor="ctr" anchorCtr="0">
          <a:noAutofit/>
        </a:bodyPr>
        <a:lstStyle/>
        <a:p>
          <a:pPr lvl="0" algn="ctr" defTabSz="577850">
            <a:lnSpc>
              <a:spcPct val="90000"/>
            </a:lnSpc>
            <a:spcBef>
              <a:spcPct val="0"/>
            </a:spcBef>
            <a:spcAft>
              <a:spcPct val="35000"/>
            </a:spcAft>
          </a:pPr>
          <a:r>
            <a:rPr lang="en-GB" sz="1300" b="1" i="0" kern="1200" dirty="0" smtClean="0">
              <a:latin typeface="Calibri" panose="020F0502020204030204" pitchFamily="34" charset="0"/>
              <a:cs typeface="Calibri" panose="020F0502020204030204" pitchFamily="34" charset="0"/>
            </a:rPr>
            <a:t>Mild: small number of symptoms impacting daily life</a:t>
          </a:r>
          <a:endParaRPr lang="en-US" sz="1300" b="1" i="0" kern="1200" dirty="0">
            <a:latin typeface="Calibri" panose="020F0502020204030204" pitchFamily="34" charset="0"/>
            <a:cs typeface="Calibri" panose="020F0502020204030204" pitchFamily="34" charset="0"/>
          </a:endParaRPr>
        </a:p>
      </dsp:txBody>
      <dsp:txXfrm>
        <a:off x="731976" y="472481"/>
        <a:ext cx="2344042" cy="8241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9491A9-D198-415C-A124-686533E7FA58}">
      <dsp:nvSpPr>
        <dsp:cNvPr id="0" name=""/>
        <dsp:cNvSpPr/>
      </dsp:nvSpPr>
      <dsp:spPr>
        <a:xfrm>
          <a:off x="3952398" y="54391"/>
          <a:ext cx="2610803" cy="2610803"/>
        </a:xfrm>
        <a:prstGeom prst="ellipse">
          <a:avLst/>
        </a:prstGeom>
        <a:solidFill>
          <a:schemeClr val="accent4">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r>
            <a:rPr lang="en-GB" sz="2300" u="none" kern="1200" dirty="0" smtClean="0"/>
            <a:t>Strategy and policies</a:t>
          </a:r>
          <a:endParaRPr lang="en-US" sz="2300" u="none" kern="1200" dirty="0"/>
        </a:p>
      </dsp:txBody>
      <dsp:txXfrm>
        <a:off x="4300505" y="511282"/>
        <a:ext cx="1914589" cy="1174861"/>
      </dsp:txXfrm>
    </dsp:sp>
    <dsp:sp modelId="{EC9181FE-1267-42A3-907A-62BC7B01A1DC}">
      <dsp:nvSpPr>
        <dsp:cNvPr id="0" name=""/>
        <dsp:cNvSpPr/>
      </dsp:nvSpPr>
      <dsp:spPr>
        <a:xfrm>
          <a:off x="4894463" y="1686143"/>
          <a:ext cx="2610803" cy="2610803"/>
        </a:xfrm>
        <a:prstGeom prst="ellipse">
          <a:avLst/>
        </a:prstGeom>
        <a:solidFill>
          <a:schemeClr val="accent4">
            <a:alpha val="50000"/>
            <a:hueOff val="-2232385"/>
            <a:satOff val="13449"/>
            <a:lumOff val="1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r>
            <a:rPr lang="en-GB" sz="2300" u="none" kern="1200" dirty="0" smtClean="0"/>
            <a:t>Help and support</a:t>
          </a:r>
          <a:endParaRPr lang="en-US" sz="2300" u="none" kern="1200" dirty="0"/>
        </a:p>
      </dsp:txBody>
      <dsp:txXfrm>
        <a:off x="5692933" y="2360601"/>
        <a:ext cx="1566482" cy="1435941"/>
      </dsp:txXfrm>
    </dsp:sp>
    <dsp:sp modelId="{D964CDC0-5DCD-40C4-92DF-8CF60EAF56AF}">
      <dsp:nvSpPr>
        <dsp:cNvPr id="0" name=""/>
        <dsp:cNvSpPr/>
      </dsp:nvSpPr>
      <dsp:spPr>
        <a:xfrm>
          <a:off x="3010333" y="1686143"/>
          <a:ext cx="2610803" cy="2610803"/>
        </a:xfrm>
        <a:prstGeom prst="ellipse">
          <a:avLst/>
        </a:prstGeom>
        <a:solidFill>
          <a:schemeClr val="accent4">
            <a:alpha val="50000"/>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r>
            <a:rPr lang="en-GB" sz="2300" u="none" kern="1200" dirty="0" smtClean="0"/>
            <a:t>School culture and environment</a:t>
          </a:r>
          <a:endParaRPr lang="en-US" sz="2300" u="none" kern="1200" dirty="0"/>
        </a:p>
      </dsp:txBody>
      <dsp:txXfrm>
        <a:off x="3256184" y="2360601"/>
        <a:ext cx="1566482" cy="1435941"/>
      </dsp:txXfrm>
    </dsp:sp>
  </dsp:spTree>
</dsp:drawing>
</file>

<file path=ppt/diagrams/layout1.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31C67FF1-0B23-4FC2-861C-254563627BC0}" type="datetimeFigureOut">
              <a:rPr lang="en-GB" smtClean="0"/>
              <a:t>08/02/2021</a:t>
            </a:fld>
            <a:endParaRPr lang="en-GB"/>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EF32584F-5D78-4DE7-984A-A68C2D1EB562}" type="slidenum">
              <a:rPr lang="en-GB" smtClean="0"/>
              <a:t>‹#›</a:t>
            </a:fld>
            <a:endParaRPr lang="en-GB"/>
          </a:p>
        </p:txBody>
      </p:sp>
    </p:spTree>
    <p:extLst>
      <p:ext uri="{BB962C8B-B14F-4D97-AF65-F5344CB8AC3E}">
        <p14:creationId xmlns:p14="http://schemas.microsoft.com/office/powerpoint/2010/main" val="3050830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1AC9D2E8-BF74-4D00-9405-C06BAC71079B}" type="datetimeFigureOut">
              <a:rPr lang="en-GB" smtClean="0"/>
              <a:t>08/02/2021</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0CB703AE-D46F-4A2B-A082-4D08BA3DF03B}" type="slidenum">
              <a:rPr lang="en-GB" smtClean="0"/>
              <a:t>‹#›</a:t>
            </a:fld>
            <a:endParaRPr lang="en-GB"/>
          </a:p>
        </p:txBody>
      </p:sp>
    </p:spTree>
    <p:extLst>
      <p:ext uri="{BB962C8B-B14F-4D97-AF65-F5344CB8AC3E}">
        <p14:creationId xmlns:p14="http://schemas.microsoft.com/office/powerpoint/2010/main" val="17143681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CB703AE-D46F-4A2B-A082-4D08BA3DF03B}" type="slidenum">
              <a:rPr lang="en-GB" smtClean="0"/>
              <a:t>2</a:t>
            </a:fld>
            <a:endParaRPr lang="en-GB"/>
          </a:p>
        </p:txBody>
      </p:sp>
    </p:spTree>
    <p:extLst>
      <p:ext uri="{BB962C8B-B14F-4D97-AF65-F5344CB8AC3E}">
        <p14:creationId xmlns:p14="http://schemas.microsoft.com/office/powerpoint/2010/main" val="18693896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GB" dirty="0" smtClean="0"/>
              <a:t>Concerns</a:t>
            </a:r>
            <a:r>
              <a:rPr lang="en-GB" baseline="0" dirty="0" smtClean="0"/>
              <a:t> about CYP’s emotional wellbeing – </a:t>
            </a:r>
            <a:r>
              <a:rPr lang="en-GB" baseline="0" dirty="0" err="1" smtClean="0"/>
              <a:t>covid</a:t>
            </a:r>
            <a:r>
              <a:rPr lang="en-GB" baseline="0" dirty="0" smtClean="0"/>
              <a:t> – 19 related. </a:t>
            </a:r>
          </a:p>
          <a:p>
            <a:pPr marL="228600" indent="-228600">
              <a:buAutoNum type="arabicPeriod"/>
            </a:pPr>
            <a:r>
              <a:rPr lang="en-GB" baseline="0" dirty="0" smtClean="0"/>
              <a:t>Is a referral needed? What has been done in setting? </a:t>
            </a:r>
          </a:p>
          <a:p>
            <a:pPr marL="228600" indent="-228600">
              <a:buAutoNum type="arabicPeriod"/>
            </a:pPr>
            <a:r>
              <a:rPr lang="en-GB" dirty="0" smtClean="0"/>
              <a:t>Speak with parent / carers and gain consent</a:t>
            </a:r>
            <a:r>
              <a:rPr lang="en-GB" baseline="0" dirty="0" smtClean="0"/>
              <a:t> to refer to the EEWP</a:t>
            </a:r>
          </a:p>
          <a:p>
            <a:pPr marL="228600" indent="-228600">
              <a:buAutoNum type="arabicPeriod"/>
            </a:pPr>
            <a:r>
              <a:rPr lang="en-GB" baseline="0" dirty="0" smtClean="0"/>
              <a:t>Complete referral form – parent / carers signature is required, without this we will not be able to process the referral further. </a:t>
            </a:r>
          </a:p>
          <a:p>
            <a:pPr marL="228600" indent="-228600">
              <a:buAutoNum type="arabicPeriod"/>
            </a:pPr>
            <a:r>
              <a:rPr lang="en-GB" baseline="0" dirty="0" smtClean="0"/>
              <a:t>The EEWP’s will triage referrals weekly and assess the appropriateness of the referral. If the referral is not appropriate, it will be returned to school with a rationale and guidance if appropriate. </a:t>
            </a:r>
          </a:p>
          <a:p>
            <a:pPr marL="228600" indent="-228600">
              <a:buAutoNum type="arabicPeriod"/>
            </a:pPr>
            <a:r>
              <a:rPr lang="en-GB" baseline="0" dirty="0" smtClean="0"/>
              <a:t>An appropriate referral will be followed up by contacting school to gather further information as needed.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smtClean="0"/>
              <a:t>EEWP’s will then conduct an initial visit with the CYP and trusted adult to clarify how to proceed with the referral. </a:t>
            </a:r>
            <a:r>
              <a:rPr lang="en-US" sz="1200" dirty="0" smtClean="0">
                <a:solidFill>
                  <a:schemeClr val="tx1"/>
                </a:solidFill>
              </a:rPr>
              <a:t>Complete the screening and initial assessment process. Complete a formulation of the CYPs needs.</a:t>
            </a:r>
            <a:endParaRPr lang="en-GB" baseline="0" dirty="0" smtClean="0"/>
          </a:p>
          <a:p>
            <a:pPr marL="228600" indent="-228600">
              <a:buAutoNum type="arabicPeriod"/>
            </a:pPr>
            <a:r>
              <a:rPr lang="en-GB" dirty="0" smtClean="0"/>
              <a:t>If</a:t>
            </a:r>
            <a:r>
              <a:rPr lang="en-GB" baseline="0" dirty="0" smtClean="0"/>
              <a:t> at this point, it is not appropriate for support by the EEWP’s then we will inform school with a rationale and guidance. If appropriate, school will be required to identify a key contact who will facilitate the intervention. </a:t>
            </a:r>
          </a:p>
          <a:p>
            <a:pPr marL="228600" indent="-228600">
              <a:buAutoNum type="arabicPeriod"/>
            </a:pPr>
            <a:r>
              <a:rPr lang="en-GB" baseline="0" dirty="0" smtClean="0"/>
              <a:t>The intervention will be commenced. </a:t>
            </a:r>
          </a:p>
          <a:p>
            <a:pPr marL="228600" indent="-228600">
              <a:buAutoNum type="arabicPeriod"/>
            </a:pPr>
            <a:r>
              <a:rPr lang="en-GB" baseline="0" dirty="0" smtClean="0"/>
              <a:t>Once the intervention is completed or handed over to the key contact, exit data will be collected and involvement with EEWP will end.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63C75C-129E-4280-A4A6-5D47EFACA5C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91455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63C75C-129E-4280-A4A6-5D47EFACA5C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61276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Interventions will be delivered</a:t>
            </a:r>
            <a:r>
              <a:rPr lang="en-GB" baseline="0" dirty="0" smtClean="0"/>
              <a:t> to CYP’s with support from a consistent key adult from the school. The interventions purpose is not only to support the CYP but to upskill staff within the school to enable them to support similar difficulties in the future. </a:t>
            </a:r>
          </a:p>
          <a:p>
            <a:r>
              <a:rPr lang="en-GB" baseline="0" dirty="0" smtClean="0"/>
              <a:t>The amount of involvement by EEWP’s will be reviewed on a case by case basis. </a:t>
            </a:r>
          </a:p>
          <a:p>
            <a:r>
              <a:rPr lang="en-GB" dirty="0" smtClean="0"/>
              <a:t>At times, we may require use of school resources, such as photocopiers.</a:t>
            </a:r>
            <a:r>
              <a:rPr lang="en-GB" baseline="0" dirty="0" smtClean="0"/>
              <a:t>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63C75C-129E-4280-A4A6-5D47EFACA5C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24699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Delivering this support during</a:t>
            </a:r>
            <a:r>
              <a:rPr lang="en-GB" baseline="0" dirty="0" smtClean="0"/>
              <a:t> the ongoing Covid – 19 period means that additional risk assessments are required. </a:t>
            </a:r>
          </a:p>
          <a:p>
            <a:r>
              <a:rPr lang="en-GB" baseline="0" dirty="0" smtClean="0"/>
              <a:t>Risk of transmission will be consistently reviewed and precautions will be put in place. We will require school’s up to dates risk assessments and complete our own risk assessment to plan safe visits to school settings. </a:t>
            </a:r>
          </a:p>
          <a:p>
            <a:r>
              <a:rPr lang="en-GB" baseline="0" dirty="0" smtClean="0"/>
              <a:t>With the ongoing changes in government and local authority we will review this process as we go on.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63C75C-129E-4280-A4A6-5D47EFACA5C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6536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 we know,</a:t>
            </a:r>
            <a:r>
              <a:rPr lang="en-GB" baseline="0" dirty="0" smtClean="0"/>
              <a:t> we are currently in another lockdown and this will affect how schools work internally and externally. Whilst we are aiming to support schools as fully as possible, it will not be appropriate for us to visit schools at this time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63C75C-129E-4280-A4A6-5D47EFACA5C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72669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63C75C-129E-4280-A4A6-5D47EFACA5C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6292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defTabSz="455613" eaLnBrk="0" fontAlgn="base" hangingPunct="0">
              <a:spcBef>
                <a:spcPct val="0"/>
              </a:spcBef>
              <a:spcAft>
                <a:spcPct val="0"/>
              </a:spcAft>
              <a:defRPr>
                <a:solidFill>
                  <a:schemeClr val="tx1"/>
                </a:solidFill>
                <a:latin typeface="Calibri" pitchFamily="34" charset="0"/>
              </a:defRPr>
            </a:lvl6pPr>
            <a:lvl7pPr marL="2971800" indent="-228600" defTabSz="455613" eaLnBrk="0" fontAlgn="base" hangingPunct="0">
              <a:spcBef>
                <a:spcPct val="0"/>
              </a:spcBef>
              <a:spcAft>
                <a:spcPct val="0"/>
              </a:spcAft>
              <a:defRPr>
                <a:solidFill>
                  <a:schemeClr val="tx1"/>
                </a:solidFill>
                <a:latin typeface="Calibri" pitchFamily="34" charset="0"/>
              </a:defRPr>
            </a:lvl7pPr>
            <a:lvl8pPr marL="3429000" indent="-228600" defTabSz="455613" eaLnBrk="0" fontAlgn="base" hangingPunct="0">
              <a:spcBef>
                <a:spcPct val="0"/>
              </a:spcBef>
              <a:spcAft>
                <a:spcPct val="0"/>
              </a:spcAft>
              <a:defRPr>
                <a:solidFill>
                  <a:schemeClr val="tx1"/>
                </a:solidFill>
                <a:latin typeface="Calibri" pitchFamily="34" charset="0"/>
              </a:defRPr>
            </a:lvl8pPr>
            <a:lvl9pPr marL="3886200" indent="-228600" defTabSz="455613" eaLnBrk="0" fontAlgn="base" hangingPunct="0">
              <a:spcBef>
                <a:spcPct val="0"/>
              </a:spcBef>
              <a:spcAft>
                <a:spcPct val="0"/>
              </a:spcAft>
              <a:defRPr>
                <a:solidFill>
                  <a:schemeClr val="tx1"/>
                </a:solidFill>
                <a:latin typeface="Calibri" pitchFamily="34"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4E7F982C-4BE5-4ACF-AFE6-F08E620AF2ED}"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455613"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303709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142" rtl="0" eaLnBrk="1" fontAlgn="auto" latinLnBrk="0" hangingPunct="1">
              <a:lnSpc>
                <a:spcPct val="100000"/>
              </a:lnSpc>
              <a:spcBef>
                <a:spcPts val="0"/>
              </a:spcBef>
              <a:spcAft>
                <a:spcPts val="0"/>
              </a:spcAft>
              <a:buClrTx/>
              <a:buSzTx/>
              <a:buFontTx/>
              <a:buNone/>
              <a:tabLst/>
              <a:defRPr/>
            </a:pPr>
            <a:fld id="{174F302F-5D0E-4625-9270-2B5193B2B5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42"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311546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142" rtl="0" eaLnBrk="1" fontAlgn="auto" latinLnBrk="0" hangingPunct="1">
              <a:lnSpc>
                <a:spcPct val="100000"/>
              </a:lnSpc>
              <a:spcBef>
                <a:spcPts val="0"/>
              </a:spcBef>
              <a:spcAft>
                <a:spcPts val="0"/>
              </a:spcAft>
              <a:buClrTx/>
              <a:buSzTx/>
              <a:buFontTx/>
              <a:buNone/>
              <a:tabLst/>
              <a:defRPr/>
            </a:pPr>
            <a:fld id="{174F302F-5D0E-4625-9270-2B5193B2B5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42"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57073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NHSP since 2002 in Bradford – a national programme</a:t>
            </a:r>
            <a:r>
              <a:rPr lang="en-GB" baseline="0" dirty="0"/>
              <a:t> brought in because the importance of issuing hearing aids early acknowledged to improve educational outcomes and life chances in general</a:t>
            </a:r>
            <a:endParaRPr lang="en-GB" dirty="0"/>
          </a:p>
        </p:txBody>
      </p:sp>
      <p:sp>
        <p:nvSpPr>
          <p:cNvPr id="4" name="Slide Number Placeholder 3"/>
          <p:cNvSpPr>
            <a:spLocks noGrp="1"/>
          </p:cNvSpPr>
          <p:nvPr>
            <p:ph type="sldNum" sz="quarter" idx="10"/>
          </p:nvPr>
        </p:nvSpPr>
        <p:spPr/>
        <p:txBody>
          <a:bodyPr/>
          <a:lstStyle/>
          <a:p>
            <a:pPr marL="0" marR="0" lvl="0" indent="0" algn="r" defTabSz="457142" rtl="0" eaLnBrk="1" fontAlgn="auto" latinLnBrk="0" hangingPunct="1">
              <a:lnSpc>
                <a:spcPct val="100000"/>
              </a:lnSpc>
              <a:spcBef>
                <a:spcPts val="0"/>
              </a:spcBef>
              <a:spcAft>
                <a:spcPts val="0"/>
              </a:spcAft>
              <a:buClrTx/>
              <a:buSzTx/>
              <a:buFontTx/>
              <a:buNone/>
              <a:tabLst/>
              <a:defRPr/>
            </a:pPr>
            <a:fld id="{174F302F-5D0E-4625-9270-2B5193B2B5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42"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354022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AC79F-804B-4E01-95D3-C47E1719E5C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59903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smtClean="0"/>
              <a:t>What the EEWP team will do: </a:t>
            </a:r>
          </a:p>
          <a:p>
            <a:r>
              <a:rPr lang="en-GB" sz="1200" dirty="0" smtClean="0"/>
              <a:t>Identifying issues and make use of School’s internal resources</a:t>
            </a:r>
          </a:p>
          <a:p>
            <a:r>
              <a:rPr lang="en-GB" sz="1200" dirty="0" smtClean="0"/>
              <a:t>Provide psycho education </a:t>
            </a:r>
          </a:p>
          <a:p>
            <a:r>
              <a:rPr lang="en-GB" sz="1200" dirty="0" smtClean="0"/>
              <a:t>Non judgmental emotional support advice and guidance </a:t>
            </a:r>
          </a:p>
          <a:p>
            <a:r>
              <a:rPr lang="en-GB" sz="1200" dirty="0" smtClean="0"/>
              <a:t>Work with educational settings to promote and improve CYP Emotional Health   </a:t>
            </a:r>
          </a:p>
          <a:p>
            <a:r>
              <a:rPr lang="en-GB" sz="1200" dirty="0" smtClean="0"/>
              <a:t>Assist school staff in skill development, understanding, knowledge of CYP Emotional Health</a:t>
            </a:r>
          </a:p>
          <a:p>
            <a:r>
              <a:rPr lang="en-GB" sz="1200" dirty="0" smtClean="0"/>
              <a:t>Signpost to other support services as appropriate </a:t>
            </a:r>
          </a:p>
          <a:p>
            <a:r>
              <a:rPr lang="en-GB" sz="1200" dirty="0" smtClean="0"/>
              <a:t>Monitor impact of interventions</a:t>
            </a:r>
          </a:p>
          <a:p>
            <a:r>
              <a:rPr lang="en-GB" sz="1200" dirty="0" smtClean="0"/>
              <a:t>Each CYP referral will be met with Child Focused Support. This may differ dependent on CYP need</a:t>
            </a:r>
          </a:p>
          <a:p>
            <a:r>
              <a:rPr lang="en-GB" sz="1200" dirty="0" smtClean="0"/>
              <a:t>Initially the EEWP team will concentrate on individual CYP’s or a small group (within the same bubble due to current Covid – 19 restrictions) </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63C75C-129E-4280-A4A6-5D47EFACA5C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03286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Who EEWP’s Support</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allow CYP’s to initially go through the school’s graduated response. If those CYP’s are struggling following this – it may be time to refer to the EEWP’s.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All therapeutic interventions / support from EEWP’s is child focused and evidence based. Interventions / support will be monitored and evaluated for impact.</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63C75C-129E-4280-A4A6-5D47EFACA5C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71854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smtClean="0"/>
              <a:t>EEWPs will make initial contact with schools on the 20</a:t>
            </a:r>
            <a:r>
              <a:rPr lang="en-GB" sz="1200" baseline="30000" dirty="0" smtClean="0"/>
              <a:t>th</a:t>
            </a:r>
            <a:r>
              <a:rPr lang="en-GB" sz="1200" dirty="0" smtClean="0"/>
              <a:t> January. The schools </a:t>
            </a:r>
            <a:r>
              <a:rPr lang="en-GB" sz="1200" dirty="0" err="1" smtClean="0"/>
              <a:t>SENDCo</a:t>
            </a:r>
            <a:r>
              <a:rPr lang="en-GB" sz="1200" dirty="0" smtClean="0"/>
              <a:t>/Mental Health Champion will be invited to begin communication with the team.</a:t>
            </a:r>
          </a:p>
          <a:p>
            <a:r>
              <a:rPr lang="en-GB" sz="1200" dirty="0" smtClean="0"/>
              <a:t>Schools will be asked to identify a key contact who will hold responsibility for ensuring that the work of an EEWP can go ahead (for example, ensuring the CYP is available for a pre-arranged timeslot, locating a room for use).</a:t>
            </a:r>
          </a:p>
          <a:p>
            <a:r>
              <a:rPr lang="en-GB" sz="1200" dirty="0" smtClean="0"/>
              <a:t>EEWPs will work collaboratively with the CYP, their family, and the school; all communication with families will be made through the school.</a:t>
            </a:r>
          </a:p>
          <a:p>
            <a:r>
              <a:rPr lang="en-GB" sz="1200" dirty="0" smtClean="0"/>
              <a:t>EEWPs will provide a targeted intervention to meet the specific need of the CYP. </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63C75C-129E-4280-A4A6-5D47EFACA5C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24375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00757EDC-6B31-45E9-BA30-15FF96DD2CB3}" type="datetimeFigureOut">
              <a:rPr lang="en-GB" smtClean="0"/>
              <a:t>08/02/2021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6588224" y="6381330"/>
            <a:ext cx="2133600" cy="365125"/>
          </a:xfrm>
        </p:spPr>
        <p:txBody>
          <a:bodyPr/>
          <a:lstStyle/>
          <a:p>
            <a:fld id="{05A68930-E3C2-4B36-A188-1ECE04168AF3}" type="slidenum">
              <a:rPr lang="en-GB" smtClean="0"/>
              <a:t>‹#›</a:t>
            </a:fld>
            <a:endParaRPr lang="en-GB"/>
          </a:p>
        </p:txBody>
      </p:sp>
    </p:spTree>
    <p:extLst>
      <p:ext uri="{BB962C8B-B14F-4D97-AF65-F5344CB8AC3E}">
        <p14:creationId xmlns:p14="http://schemas.microsoft.com/office/powerpoint/2010/main" val="84591586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0757EDC-6B31-45E9-BA30-15FF96DD2CB3}" type="datetimeFigureOut">
              <a:rPr lang="en-GB" smtClean="0"/>
              <a:t>08/02/2021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5A68930-E3C2-4B36-A188-1ECE04168AF3}" type="slidenum">
              <a:rPr lang="en-GB" smtClean="0"/>
              <a:t>‹#›</a:t>
            </a:fld>
            <a:endParaRPr lang="en-GB"/>
          </a:p>
        </p:txBody>
      </p:sp>
    </p:spTree>
    <p:extLst>
      <p:ext uri="{BB962C8B-B14F-4D97-AF65-F5344CB8AC3E}">
        <p14:creationId xmlns:p14="http://schemas.microsoft.com/office/powerpoint/2010/main" val="4172536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0757EDC-6B31-45E9-BA30-15FF96DD2CB3}" type="datetimeFigureOut">
              <a:rPr lang="en-GB" smtClean="0"/>
              <a:t>08/02/2021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5A68930-E3C2-4B36-A188-1ECE04168AF3}" type="slidenum">
              <a:rPr lang="en-GB" smtClean="0"/>
              <a:t>‹#›</a:t>
            </a:fld>
            <a:endParaRPr lang="en-GB"/>
          </a:p>
        </p:txBody>
      </p:sp>
    </p:spTree>
    <p:extLst>
      <p:ext uri="{BB962C8B-B14F-4D97-AF65-F5344CB8AC3E}">
        <p14:creationId xmlns:p14="http://schemas.microsoft.com/office/powerpoint/2010/main" val="42358622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200150" y="2386744"/>
            <a:ext cx="6743700" cy="1645920"/>
          </a:xfrm>
          <a:solidFill>
            <a:srgbClr val="FFFFFF"/>
          </a:solidFill>
          <a:ln w="38100">
            <a:solidFill>
              <a:srgbClr val="404040"/>
            </a:solidFill>
          </a:ln>
        </p:spPr>
        <p:txBody>
          <a:bodyPr lIns="274320" rIns="274320" anchor="ctr" anchorCtr="1">
            <a:normAutofit/>
          </a:bodyPr>
          <a:lstStyle>
            <a:lvl1pPr algn="ctr">
              <a:defRPr sz="2850">
                <a:solidFill>
                  <a:srgbClr val="262626"/>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021396" y="4352544"/>
            <a:ext cx="5101209" cy="1239894"/>
          </a:xfrm>
          <a:noFill/>
        </p:spPr>
        <p:txBody>
          <a:bodyPr>
            <a:normAutofit/>
          </a:bodyPr>
          <a:lstStyle>
            <a:lvl1pPr marL="0" indent="0" algn="ctr">
              <a:buNone/>
              <a:defRPr sz="1500">
                <a:solidFill>
                  <a:schemeClr val="tx1">
                    <a:lumMod val="75000"/>
                    <a:lumOff val="2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pPr defTabSz="685800"/>
            <a:fld id="{80FC28BB-2DE0-468D-AE82-2ED0416EE260}" type="datetimeFigureOut">
              <a:rPr lang="en-GB" smtClean="0">
                <a:solidFill>
                  <a:srgbClr val="FFFFFF">
                    <a:alpha val="70000"/>
                  </a:srgbClr>
                </a:solidFill>
              </a:rPr>
              <a:pPr defTabSz="685800"/>
              <a:t>08/02/2021</a:t>
            </a:fld>
            <a:endParaRPr lang="en-GB" dirty="0">
              <a:solidFill>
                <a:srgbClr val="FFFFFF">
                  <a:alpha val="70000"/>
                </a:srgbClr>
              </a:solidFill>
            </a:endParaRPr>
          </a:p>
        </p:txBody>
      </p:sp>
      <p:sp>
        <p:nvSpPr>
          <p:cNvPr id="8" name="Footer Placeholder 7"/>
          <p:cNvSpPr>
            <a:spLocks noGrp="1"/>
          </p:cNvSpPr>
          <p:nvPr>
            <p:ph type="ftr" sz="quarter" idx="11"/>
          </p:nvPr>
        </p:nvSpPr>
        <p:spPr/>
        <p:txBody>
          <a:bodyPr/>
          <a:lstStyle/>
          <a:p>
            <a:pPr defTabSz="685800"/>
            <a:endParaRPr lang="en-GB" dirty="0">
              <a:solidFill>
                <a:srgbClr val="FFFFFF">
                  <a:alpha val="70000"/>
                </a:srgbClr>
              </a:solidFill>
            </a:endParaRPr>
          </a:p>
        </p:txBody>
      </p:sp>
      <p:sp>
        <p:nvSpPr>
          <p:cNvPr id="9" name="Slide Number Placeholder 8"/>
          <p:cNvSpPr>
            <a:spLocks noGrp="1"/>
          </p:cNvSpPr>
          <p:nvPr>
            <p:ph type="sldNum" sz="quarter" idx="12"/>
          </p:nvPr>
        </p:nvSpPr>
        <p:spPr/>
        <p:txBody>
          <a:bodyPr/>
          <a:lstStyle/>
          <a:p>
            <a:pPr defTabSz="685800"/>
            <a:fld id="{CFB8C7FE-5444-4579-9E5F-BB8F7A956DA0}" type="slidenum">
              <a:rPr lang="en-GB" smtClean="0"/>
              <a:pPr defTabSz="685800"/>
              <a:t>‹#›</a:t>
            </a:fld>
            <a:endParaRPr lang="en-GB" dirty="0"/>
          </a:p>
        </p:txBody>
      </p:sp>
    </p:spTree>
    <p:extLst>
      <p:ext uri="{BB962C8B-B14F-4D97-AF65-F5344CB8AC3E}">
        <p14:creationId xmlns:p14="http://schemas.microsoft.com/office/powerpoint/2010/main" val="3519608307"/>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defTabSz="685800"/>
            <a:fld id="{80FC28BB-2DE0-468D-AE82-2ED0416EE260}" type="datetimeFigureOut">
              <a:rPr lang="en-GB" smtClean="0">
                <a:solidFill>
                  <a:srgbClr val="000000">
                    <a:alpha val="70000"/>
                  </a:srgbClr>
                </a:solidFill>
              </a:rPr>
              <a:pPr defTabSz="685800"/>
              <a:t>08/02/2021</a:t>
            </a:fld>
            <a:endParaRPr lang="en-GB" dirty="0">
              <a:solidFill>
                <a:srgbClr val="000000">
                  <a:alpha val="70000"/>
                </a:srgbClr>
              </a:solidFill>
            </a:endParaRPr>
          </a:p>
        </p:txBody>
      </p:sp>
      <p:sp>
        <p:nvSpPr>
          <p:cNvPr id="8" name="Footer Placeholder 7"/>
          <p:cNvSpPr>
            <a:spLocks noGrp="1"/>
          </p:cNvSpPr>
          <p:nvPr>
            <p:ph type="ftr" sz="quarter" idx="11"/>
          </p:nvPr>
        </p:nvSpPr>
        <p:spPr/>
        <p:txBody>
          <a:bodyPr/>
          <a:lstStyle/>
          <a:p>
            <a:pPr defTabSz="685800"/>
            <a:endParaRPr lang="en-GB" dirty="0">
              <a:solidFill>
                <a:srgbClr val="000000">
                  <a:alpha val="70000"/>
                </a:srgbClr>
              </a:solidFill>
            </a:endParaRPr>
          </a:p>
        </p:txBody>
      </p:sp>
      <p:sp>
        <p:nvSpPr>
          <p:cNvPr id="9" name="Slide Number Placeholder 8"/>
          <p:cNvSpPr>
            <a:spLocks noGrp="1"/>
          </p:cNvSpPr>
          <p:nvPr>
            <p:ph type="sldNum" sz="quarter" idx="12"/>
          </p:nvPr>
        </p:nvSpPr>
        <p:spPr/>
        <p:txBody>
          <a:bodyPr/>
          <a:lstStyle/>
          <a:p>
            <a:pPr defTabSz="685800"/>
            <a:fld id="{CFB8C7FE-5444-4579-9E5F-BB8F7A956DA0}" type="slidenum">
              <a:rPr lang="en-GB" smtClean="0"/>
              <a:pPr defTabSz="685800"/>
              <a:t>‹#›</a:t>
            </a:fld>
            <a:endParaRPr lang="en-GB" dirty="0"/>
          </a:p>
        </p:txBody>
      </p:sp>
    </p:spTree>
    <p:extLst>
      <p:ext uri="{BB962C8B-B14F-4D97-AF65-F5344CB8AC3E}">
        <p14:creationId xmlns:p14="http://schemas.microsoft.com/office/powerpoint/2010/main" val="26711682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200150" y="2386744"/>
            <a:ext cx="6743700" cy="1645920"/>
          </a:xfrm>
          <a:solidFill>
            <a:srgbClr val="FFFFFF"/>
          </a:solidFill>
          <a:ln w="38100">
            <a:solidFill>
              <a:srgbClr val="404040"/>
            </a:solidFill>
          </a:ln>
        </p:spPr>
        <p:txBody>
          <a:bodyPr lIns="274320" rIns="274320" anchor="ctr" anchorCtr="1">
            <a:normAutofit/>
          </a:bodyPr>
          <a:lstStyle>
            <a:lvl1pPr>
              <a:defRPr sz="2850">
                <a:solidFill>
                  <a:srgbClr val="262626"/>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2021396" y="4352465"/>
            <a:ext cx="5101209" cy="1265082"/>
          </a:xfrm>
        </p:spPr>
        <p:txBody>
          <a:bodyPr anchor="t" anchorCtr="1">
            <a:normAutofit/>
          </a:bodyPr>
          <a:lstStyle>
            <a:lvl1pPr marL="0" indent="0">
              <a:buNone/>
              <a:defRPr sz="15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7" name="Date Placeholder 6"/>
          <p:cNvSpPr>
            <a:spLocks noGrp="1"/>
          </p:cNvSpPr>
          <p:nvPr>
            <p:ph type="dt" sz="half" idx="10"/>
          </p:nvPr>
        </p:nvSpPr>
        <p:spPr/>
        <p:txBody>
          <a:bodyPr/>
          <a:lstStyle/>
          <a:p>
            <a:pPr defTabSz="685800"/>
            <a:fld id="{80FC28BB-2DE0-468D-AE82-2ED0416EE260}" type="datetimeFigureOut">
              <a:rPr lang="en-GB" smtClean="0">
                <a:solidFill>
                  <a:srgbClr val="FFFFFF">
                    <a:alpha val="70000"/>
                  </a:srgbClr>
                </a:solidFill>
              </a:rPr>
              <a:pPr defTabSz="685800"/>
              <a:t>08/02/2021</a:t>
            </a:fld>
            <a:endParaRPr lang="en-GB" dirty="0">
              <a:solidFill>
                <a:srgbClr val="FFFFFF">
                  <a:alpha val="70000"/>
                </a:srgbClr>
              </a:solidFill>
            </a:endParaRPr>
          </a:p>
        </p:txBody>
      </p:sp>
      <p:sp>
        <p:nvSpPr>
          <p:cNvPr id="8" name="Footer Placeholder 7"/>
          <p:cNvSpPr>
            <a:spLocks noGrp="1"/>
          </p:cNvSpPr>
          <p:nvPr>
            <p:ph type="ftr" sz="quarter" idx="11"/>
          </p:nvPr>
        </p:nvSpPr>
        <p:spPr/>
        <p:txBody>
          <a:bodyPr/>
          <a:lstStyle/>
          <a:p>
            <a:pPr defTabSz="685800"/>
            <a:endParaRPr lang="en-GB" dirty="0">
              <a:solidFill>
                <a:srgbClr val="FFFFFF">
                  <a:alpha val="70000"/>
                </a:srgbClr>
              </a:solidFill>
            </a:endParaRPr>
          </a:p>
        </p:txBody>
      </p:sp>
      <p:sp>
        <p:nvSpPr>
          <p:cNvPr id="9" name="Slide Number Placeholder 8"/>
          <p:cNvSpPr>
            <a:spLocks noGrp="1"/>
          </p:cNvSpPr>
          <p:nvPr>
            <p:ph type="sldNum" sz="quarter" idx="12"/>
          </p:nvPr>
        </p:nvSpPr>
        <p:spPr/>
        <p:txBody>
          <a:bodyPr/>
          <a:lstStyle/>
          <a:p>
            <a:pPr defTabSz="685800"/>
            <a:fld id="{CFB8C7FE-5444-4579-9E5F-BB8F7A956DA0}" type="slidenum">
              <a:rPr lang="en-GB" smtClean="0"/>
              <a:pPr defTabSz="685800"/>
              <a:t>‹#›</a:t>
            </a:fld>
            <a:endParaRPr lang="en-GB" dirty="0"/>
          </a:p>
        </p:txBody>
      </p:sp>
    </p:spTree>
    <p:extLst>
      <p:ext uri="{BB962C8B-B14F-4D97-AF65-F5344CB8AC3E}">
        <p14:creationId xmlns:p14="http://schemas.microsoft.com/office/powerpoint/2010/main" val="1053397022"/>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86434" y="2638044"/>
            <a:ext cx="3203828" cy="310198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53737" y="2638044"/>
            <a:ext cx="3202685" cy="310198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0"/>
          </p:nvPr>
        </p:nvSpPr>
        <p:spPr/>
        <p:txBody>
          <a:bodyPr/>
          <a:lstStyle/>
          <a:p>
            <a:pPr defTabSz="685800"/>
            <a:fld id="{80FC28BB-2DE0-468D-AE82-2ED0416EE260}" type="datetimeFigureOut">
              <a:rPr lang="en-GB" smtClean="0">
                <a:solidFill>
                  <a:srgbClr val="000000">
                    <a:alpha val="70000"/>
                  </a:srgbClr>
                </a:solidFill>
              </a:rPr>
              <a:pPr defTabSz="685800"/>
              <a:t>08/02/2021</a:t>
            </a:fld>
            <a:endParaRPr lang="en-GB" dirty="0">
              <a:solidFill>
                <a:srgbClr val="000000">
                  <a:alpha val="70000"/>
                </a:srgbClr>
              </a:solidFill>
            </a:endParaRPr>
          </a:p>
        </p:txBody>
      </p:sp>
      <p:sp>
        <p:nvSpPr>
          <p:cNvPr id="9" name="Footer Placeholder 8"/>
          <p:cNvSpPr>
            <a:spLocks noGrp="1"/>
          </p:cNvSpPr>
          <p:nvPr>
            <p:ph type="ftr" sz="quarter" idx="11"/>
          </p:nvPr>
        </p:nvSpPr>
        <p:spPr/>
        <p:txBody>
          <a:bodyPr/>
          <a:lstStyle/>
          <a:p>
            <a:pPr defTabSz="685800"/>
            <a:endParaRPr lang="en-GB" dirty="0">
              <a:solidFill>
                <a:srgbClr val="000000">
                  <a:alpha val="70000"/>
                </a:srgbClr>
              </a:solidFill>
            </a:endParaRPr>
          </a:p>
        </p:txBody>
      </p:sp>
      <p:sp>
        <p:nvSpPr>
          <p:cNvPr id="10" name="Slide Number Placeholder 9"/>
          <p:cNvSpPr>
            <a:spLocks noGrp="1"/>
          </p:cNvSpPr>
          <p:nvPr>
            <p:ph type="sldNum" sz="quarter" idx="12"/>
          </p:nvPr>
        </p:nvSpPr>
        <p:spPr/>
        <p:txBody>
          <a:bodyPr/>
          <a:lstStyle/>
          <a:p>
            <a:pPr defTabSz="685800"/>
            <a:fld id="{CFB8C7FE-5444-4579-9E5F-BB8F7A956DA0}" type="slidenum">
              <a:rPr lang="en-GB" smtClean="0"/>
              <a:pPr defTabSz="685800"/>
              <a:t>‹#›</a:t>
            </a:fld>
            <a:endParaRPr lang="en-GB" dirty="0"/>
          </a:p>
        </p:txBody>
      </p:sp>
    </p:spTree>
    <p:extLst>
      <p:ext uri="{BB962C8B-B14F-4D97-AF65-F5344CB8AC3E}">
        <p14:creationId xmlns:p14="http://schemas.microsoft.com/office/powerpoint/2010/main" val="37732509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87577" y="2313434"/>
            <a:ext cx="3202686" cy="704087"/>
          </a:xfrm>
        </p:spPr>
        <p:txBody>
          <a:bodyPr anchor="b" anchorCtr="1">
            <a:normAutofit/>
          </a:bodyPr>
          <a:lstStyle>
            <a:lvl1pPr marL="0" indent="0" algn="ctr">
              <a:buNone/>
              <a:defRPr sz="1425" b="0" cap="all" spc="75" baseline="0">
                <a:solidFill>
                  <a:schemeClr val="accent2">
                    <a:lumMod val="75000"/>
                  </a:schemeClr>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1187577" y="3143250"/>
            <a:ext cx="3202686" cy="259677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4753737" y="3143250"/>
            <a:ext cx="3190113" cy="2596776"/>
          </a:xfrm>
        </p:spPr>
        <p:txBody>
          <a:bodyPr/>
          <a:lstStyle>
            <a:lvl5pP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4"/>
          <p:cNvSpPr>
            <a:spLocks noGrp="1"/>
          </p:cNvSpPr>
          <p:nvPr>
            <p:ph type="body" sz="quarter" idx="13"/>
          </p:nvPr>
        </p:nvSpPr>
        <p:spPr>
          <a:xfrm>
            <a:off x="4753737" y="2313434"/>
            <a:ext cx="3202686" cy="704087"/>
          </a:xfrm>
        </p:spPr>
        <p:txBody>
          <a:bodyPr anchor="b" anchorCtr="1">
            <a:normAutofit/>
          </a:bodyPr>
          <a:lstStyle>
            <a:lvl1pPr marL="0" indent="0" algn="ctr">
              <a:buNone/>
              <a:defRPr sz="1425" b="0" cap="all" spc="75" baseline="0">
                <a:solidFill>
                  <a:schemeClr val="accent2">
                    <a:lumMod val="75000"/>
                  </a:schemeClr>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7" name="Date Placeholder 6"/>
          <p:cNvSpPr>
            <a:spLocks noGrp="1"/>
          </p:cNvSpPr>
          <p:nvPr>
            <p:ph type="dt" sz="half" idx="10"/>
          </p:nvPr>
        </p:nvSpPr>
        <p:spPr/>
        <p:txBody>
          <a:bodyPr/>
          <a:lstStyle/>
          <a:p>
            <a:pPr defTabSz="685800"/>
            <a:fld id="{80FC28BB-2DE0-468D-AE82-2ED0416EE260}" type="datetimeFigureOut">
              <a:rPr lang="en-GB" smtClean="0">
                <a:solidFill>
                  <a:srgbClr val="000000">
                    <a:alpha val="70000"/>
                  </a:srgbClr>
                </a:solidFill>
              </a:rPr>
              <a:pPr defTabSz="685800"/>
              <a:t>08/02/2021</a:t>
            </a:fld>
            <a:endParaRPr lang="en-GB" dirty="0">
              <a:solidFill>
                <a:srgbClr val="000000">
                  <a:alpha val="70000"/>
                </a:srgbClr>
              </a:solidFill>
            </a:endParaRPr>
          </a:p>
        </p:txBody>
      </p:sp>
      <p:sp>
        <p:nvSpPr>
          <p:cNvPr id="8" name="Footer Placeholder 7"/>
          <p:cNvSpPr>
            <a:spLocks noGrp="1"/>
          </p:cNvSpPr>
          <p:nvPr>
            <p:ph type="ftr" sz="quarter" idx="11"/>
          </p:nvPr>
        </p:nvSpPr>
        <p:spPr/>
        <p:txBody>
          <a:bodyPr/>
          <a:lstStyle/>
          <a:p>
            <a:pPr defTabSz="685800"/>
            <a:endParaRPr lang="en-GB" dirty="0">
              <a:solidFill>
                <a:srgbClr val="000000">
                  <a:alpha val="70000"/>
                </a:srgbClr>
              </a:solidFill>
            </a:endParaRPr>
          </a:p>
        </p:txBody>
      </p:sp>
      <p:sp>
        <p:nvSpPr>
          <p:cNvPr id="9" name="Slide Number Placeholder 8"/>
          <p:cNvSpPr>
            <a:spLocks noGrp="1"/>
          </p:cNvSpPr>
          <p:nvPr>
            <p:ph type="sldNum" sz="quarter" idx="12"/>
          </p:nvPr>
        </p:nvSpPr>
        <p:spPr/>
        <p:txBody>
          <a:bodyPr/>
          <a:lstStyle/>
          <a:p>
            <a:pPr defTabSz="685800"/>
            <a:fld id="{CFB8C7FE-5444-4579-9E5F-BB8F7A956DA0}" type="slidenum">
              <a:rPr lang="en-GB" smtClean="0"/>
              <a:pPr defTabSz="685800"/>
              <a:t>‹#›</a:t>
            </a:fld>
            <a:endParaRPr lang="en-GB" dirty="0"/>
          </a:p>
        </p:txBody>
      </p:sp>
      <p:sp>
        <p:nvSpPr>
          <p:cNvPr id="10" name="Title 9"/>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0744246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defTabSz="685800"/>
            <a:fld id="{80FC28BB-2DE0-468D-AE82-2ED0416EE260}" type="datetimeFigureOut">
              <a:rPr lang="en-GB" smtClean="0">
                <a:solidFill>
                  <a:srgbClr val="000000">
                    <a:alpha val="70000"/>
                  </a:srgbClr>
                </a:solidFill>
              </a:rPr>
              <a:pPr defTabSz="685800"/>
              <a:t>08/02/2021</a:t>
            </a:fld>
            <a:endParaRPr lang="en-GB" dirty="0">
              <a:solidFill>
                <a:srgbClr val="000000">
                  <a:alpha val="70000"/>
                </a:srgbClr>
              </a:solidFill>
            </a:endParaRPr>
          </a:p>
        </p:txBody>
      </p:sp>
      <p:sp>
        <p:nvSpPr>
          <p:cNvPr id="4" name="Footer Placeholder 3"/>
          <p:cNvSpPr>
            <a:spLocks noGrp="1"/>
          </p:cNvSpPr>
          <p:nvPr>
            <p:ph type="ftr" sz="quarter" idx="11"/>
          </p:nvPr>
        </p:nvSpPr>
        <p:spPr/>
        <p:txBody>
          <a:bodyPr/>
          <a:lstStyle/>
          <a:p>
            <a:pPr defTabSz="685800"/>
            <a:endParaRPr lang="en-GB" dirty="0">
              <a:solidFill>
                <a:srgbClr val="000000">
                  <a:alpha val="70000"/>
                </a:srgbClr>
              </a:solidFill>
            </a:endParaRPr>
          </a:p>
        </p:txBody>
      </p:sp>
      <p:sp>
        <p:nvSpPr>
          <p:cNvPr id="5" name="Slide Number Placeholder 4"/>
          <p:cNvSpPr>
            <a:spLocks noGrp="1"/>
          </p:cNvSpPr>
          <p:nvPr>
            <p:ph type="sldNum" sz="quarter" idx="12"/>
          </p:nvPr>
        </p:nvSpPr>
        <p:spPr/>
        <p:txBody>
          <a:bodyPr/>
          <a:lstStyle/>
          <a:p>
            <a:pPr defTabSz="685800"/>
            <a:fld id="{CFB8C7FE-5444-4579-9E5F-BB8F7A956DA0}" type="slidenum">
              <a:rPr lang="en-GB" smtClean="0"/>
              <a:pPr defTabSz="685800"/>
              <a:t>‹#›</a:t>
            </a:fld>
            <a:endParaRPr lang="en-GB" dirty="0"/>
          </a:p>
        </p:txBody>
      </p:sp>
    </p:spTree>
    <p:extLst>
      <p:ext uri="{BB962C8B-B14F-4D97-AF65-F5344CB8AC3E}">
        <p14:creationId xmlns:p14="http://schemas.microsoft.com/office/powerpoint/2010/main" val="39678405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80FC28BB-2DE0-468D-AE82-2ED0416EE260}" type="datetimeFigureOut">
              <a:rPr lang="en-GB" smtClean="0">
                <a:solidFill>
                  <a:srgbClr val="000000">
                    <a:alpha val="70000"/>
                  </a:srgbClr>
                </a:solidFill>
              </a:rPr>
              <a:pPr defTabSz="685800"/>
              <a:t>08/02/2021</a:t>
            </a:fld>
            <a:endParaRPr lang="en-GB" dirty="0">
              <a:solidFill>
                <a:srgbClr val="000000">
                  <a:alpha val="70000"/>
                </a:srgbClr>
              </a:solidFill>
            </a:endParaRPr>
          </a:p>
        </p:txBody>
      </p:sp>
      <p:sp>
        <p:nvSpPr>
          <p:cNvPr id="3" name="Footer Placeholder 2"/>
          <p:cNvSpPr>
            <a:spLocks noGrp="1"/>
          </p:cNvSpPr>
          <p:nvPr>
            <p:ph type="ftr" sz="quarter" idx="11"/>
          </p:nvPr>
        </p:nvSpPr>
        <p:spPr/>
        <p:txBody>
          <a:bodyPr/>
          <a:lstStyle/>
          <a:p>
            <a:pPr defTabSz="685800"/>
            <a:endParaRPr lang="en-GB" dirty="0">
              <a:solidFill>
                <a:srgbClr val="000000">
                  <a:alpha val="70000"/>
                </a:srgbClr>
              </a:solidFill>
            </a:endParaRPr>
          </a:p>
        </p:txBody>
      </p:sp>
      <p:sp>
        <p:nvSpPr>
          <p:cNvPr id="4" name="Slide Number Placeholder 3"/>
          <p:cNvSpPr>
            <a:spLocks noGrp="1"/>
          </p:cNvSpPr>
          <p:nvPr>
            <p:ph type="sldNum" sz="quarter" idx="12"/>
          </p:nvPr>
        </p:nvSpPr>
        <p:spPr/>
        <p:txBody>
          <a:bodyPr/>
          <a:lstStyle/>
          <a:p>
            <a:pPr defTabSz="685800"/>
            <a:fld id="{CFB8C7FE-5444-4579-9E5F-BB8F7A956DA0}" type="slidenum">
              <a:rPr lang="en-GB" smtClean="0"/>
              <a:pPr defTabSz="685800"/>
              <a:t>‹#›</a:t>
            </a:fld>
            <a:endParaRPr lang="en-GB" dirty="0"/>
          </a:p>
        </p:txBody>
      </p:sp>
    </p:spTree>
    <p:extLst>
      <p:ext uri="{BB962C8B-B14F-4D97-AF65-F5344CB8AC3E}">
        <p14:creationId xmlns:p14="http://schemas.microsoft.com/office/powerpoint/2010/main" val="23818762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03504" y="2243829"/>
            <a:ext cx="3364992" cy="1141497"/>
          </a:xfrm>
          <a:solidFill>
            <a:srgbClr val="FFFFFF"/>
          </a:solidFill>
          <a:ln>
            <a:solidFill>
              <a:srgbClr val="404040"/>
            </a:solidFill>
          </a:ln>
        </p:spPr>
        <p:txBody>
          <a:bodyPr anchor="ctr" anchorCtr="1">
            <a:normAutofit/>
          </a:bodyPr>
          <a:lstStyle>
            <a:lvl1pPr>
              <a:defRPr sz="1650">
                <a:solidFill>
                  <a:srgbClr val="262626"/>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052060" y="804672"/>
            <a:ext cx="3611880" cy="5248656"/>
          </a:xfrm>
        </p:spPr>
        <p:txBody>
          <a:bodyPr>
            <a:normAutofit/>
          </a:bodyPr>
          <a:lstStyle>
            <a:lvl1pPr>
              <a:defRPr sz="1425">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6676" y="3549918"/>
            <a:ext cx="2846070" cy="2194036"/>
          </a:xfrm>
        </p:spPr>
        <p:txBody>
          <a:bodyPr anchor="t" anchorCtr="1">
            <a:normAutofit/>
          </a:bodyPr>
          <a:lstStyle>
            <a:lvl1pPr marL="0" indent="0" algn="ctr">
              <a:buNone/>
              <a:defRPr sz="1125">
                <a:solidFill>
                  <a:srgbClr val="FFFF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9" name="Date Placeholder 8"/>
          <p:cNvSpPr>
            <a:spLocks noGrp="1"/>
          </p:cNvSpPr>
          <p:nvPr>
            <p:ph type="dt" sz="half" idx="10"/>
          </p:nvPr>
        </p:nvSpPr>
        <p:spPr/>
        <p:txBody>
          <a:bodyPr/>
          <a:lstStyle/>
          <a:p>
            <a:pPr defTabSz="685800"/>
            <a:fld id="{80FC28BB-2DE0-468D-AE82-2ED0416EE260}" type="datetimeFigureOut">
              <a:rPr lang="en-GB" smtClean="0">
                <a:solidFill>
                  <a:srgbClr val="000000">
                    <a:alpha val="70000"/>
                  </a:srgbClr>
                </a:solidFill>
              </a:rPr>
              <a:pPr defTabSz="685800"/>
              <a:t>08/02/2021</a:t>
            </a:fld>
            <a:endParaRPr lang="en-GB" dirty="0">
              <a:solidFill>
                <a:srgbClr val="000000">
                  <a:alpha val="70000"/>
                </a:srgbClr>
              </a:solidFill>
            </a:endParaRPr>
          </a:p>
        </p:txBody>
      </p:sp>
      <p:sp>
        <p:nvSpPr>
          <p:cNvPr id="10" name="Footer Placeholder 9"/>
          <p:cNvSpPr>
            <a:spLocks noGrp="1"/>
          </p:cNvSpPr>
          <p:nvPr>
            <p:ph type="ftr" sz="quarter" idx="11"/>
          </p:nvPr>
        </p:nvSpPr>
        <p:spPr>
          <a:xfrm>
            <a:off x="603504" y="6236208"/>
            <a:ext cx="3843598" cy="320040"/>
          </a:xfrm>
        </p:spPr>
        <p:txBody>
          <a:bodyPr/>
          <a:lstStyle>
            <a:lvl1pPr>
              <a:defRPr>
                <a:solidFill>
                  <a:srgbClr val="FFFFFF">
                    <a:alpha val="70000"/>
                  </a:srgbClr>
                </a:solidFill>
              </a:defRPr>
            </a:lvl1pPr>
          </a:lstStyle>
          <a:p>
            <a:pPr defTabSz="685800"/>
            <a:endParaRPr lang="en-GB" dirty="0"/>
          </a:p>
        </p:txBody>
      </p:sp>
      <p:sp>
        <p:nvSpPr>
          <p:cNvPr id="11" name="Slide Number Placeholder 10"/>
          <p:cNvSpPr>
            <a:spLocks noGrp="1"/>
          </p:cNvSpPr>
          <p:nvPr>
            <p:ph type="sldNum" sz="quarter" idx="12"/>
          </p:nvPr>
        </p:nvSpPr>
        <p:spPr/>
        <p:txBody>
          <a:bodyPr/>
          <a:lstStyle/>
          <a:p>
            <a:pPr defTabSz="685800"/>
            <a:fld id="{CFB8C7FE-5444-4579-9E5F-BB8F7A956DA0}" type="slidenum">
              <a:rPr lang="en-GB" smtClean="0"/>
              <a:pPr defTabSz="685800"/>
              <a:t>‹#›</a:t>
            </a:fld>
            <a:endParaRPr lang="en-GB" dirty="0"/>
          </a:p>
        </p:txBody>
      </p:sp>
    </p:spTree>
    <p:extLst>
      <p:ext uri="{BB962C8B-B14F-4D97-AF65-F5344CB8AC3E}">
        <p14:creationId xmlns:p14="http://schemas.microsoft.com/office/powerpoint/2010/main" val="3381329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0757EDC-6B31-45E9-BA30-15FF96DD2CB3}" type="datetimeFigureOut">
              <a:rPr lang="en-GB" smtClean="0"/>
              <a:t>08/02/2021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4716016" y="6273246"/>
            <a:ext cx="2133600" cy="365125"/>
          </a:xfrm>
        </p:spPr>
        <p:txBody>
          <a:bodyPr/>
          <a:lstStyle/>
          <a:p>
            <a:fld id="{05A68930-E3C2-4B36-A188-1ECE04168AF3}" type="slidenum">
              <a:rPr lang="en-GB" smtClean="0"/>
              <a:t>‹#›</a:t>
            </a:fld>
            <a:endParaRPr lang="en-GB"/>
          </a:p>
        </p:txBody>
      </p:sp>
    </p:spTree>
    <p:extLst>
      <p:ext uri="{BB962C8B-B14F-4D97-AF65-F5344CB8AC3E}">
        <p14:creationId xmlns:p14="http://schemas.microsoft.com/office/powerpoint/2010/main" val="9268132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1" y="0"/>
            <a:ext cx="4571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06392" y="2243828"/>
            <a:ext cx="3371249" cy="1134640"/>
          </a:xfrm>
          <a:solidFill>
            <a:srgbClr val="FFFFFF"/>
          </a:solidFill>
          <a:ln>
            <a:solidFill>
              <a:srgbClr val="404040"/>
            </a:solidFill>
          </a:ln>
        </p:spPr>
        <p:txBody>
          <a:bodyPr anchor="ctr" anchorCtr="1">
            <a:noAutofit/>
          </a:bodyPr>
          <a:lstStyle>
            <a:lvl1pPr>
              <a:defRPr sz="1650">
                <a:solidFill>
                  <a:srgbClr val="262626"/>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572000" y="0"/>
            <a:ext cx="4576573" cy="6858000"/>
          </a:xfrm>
          <a:solidFill>
            <a:schemeClr val="bg1">
              <a:lumMod val="75000"/>
            </a:schemeClr>
          </a:solidFill>
        </p:spPr>
        <p:txBody>
          <a:bodyPr anchor="t"/>
          <a:lstStyle>
            <a:lvl1pPr marL="0" indent="0">
              <a:buNone/>
              <a:defRPr sz="2400">
                <a:solidFill>
                  <a:schemeClr val="bg1">
                    <a:lumMod val="85000"/>
                    <a:lumOff val="15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836676" y="3549919"/>
            <a:ext cx="2846070" cy="2194037"/>
          </a:xfrm>
        </p:spPr>
        <p:txBody>
          <a:bodyPr anchor="t" anchorCtr="1">
            <a:normAutofit/>
          </a:bodyPr>
          <a:lstStyle>
            <a:lvl1pPr marL="0" indent="0" algn="ctr">
              <a:buNone/>
              <a:defRPr sz="1125">
                <a:solidFill>
                  <a:srgbClr val="FFFF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pPr defTabSz="685800"/>
            <a:fld id="{80FC28BB-2DE0-468D-AE82-2ED0416EE260}" type="datetimeFigureOut">
              <a:rPr lang="en-GB" smtClean="0"/>
              <a:pPr defTabSz="685800"/>
              <a:t>08/02/2021</a:t>
            </a:fld>
            <a:endParaRPr lang="en-GB" dirty="0"/>
          </a:p>
        </p:txBody>
      </p:sp>
      <p:sp>
        <p:nvSpPr>
          <p:cNvPr id="9" name="Footer Placeholder 8"/>
          <p:cNvSpPr>
            <a:spLocks noGrp="1"/>
          </p:cNvSpPr>
          <p:nvPr>
            <p:ph type="ftr" sz="quarter" idx="11"/>
          </p:nvPr>
        </p:nvSpPr>
        <p:spPr>
          <a:xfrm>
            <a:off x="603504" y="6236208"/>
            <a:ext cx="3843598" cy="320040"/>
          </a:xfrm>
        </p:spPr>
        <p:txBody>
          <a:bodyPr/>
          <a:lstStyle>
            <a:lvl1pPr>
              <a:defRPr>
                <a:solidFill>
                  <a:srgbClr val="FFFFFF">
                    <a:alpha val="70000"/>
                  </a:srgbClr>
                </a:solidFill>
              </a:defRPr>
            </a:lvl1pPr>
          </a:lstStyle>
          <a:p>
            <a:pPr defTabSz="685800"/>
            <a:endParaRPr lang="en-US" dirty="0"/>
          </a:p>
        </p:txBody>
      </p:sp>
      <p:sp>
        <p:nvSpPr>
          <p:cNvPr id="10" name="Slide Number Placeholder 9"/>
          <p:cNvSpPr>
            <a:spLocks noGrp="1"/>
          </p:cNvSpPr>
          <p:nvPr>
            <p:ph type="sldNum" sz="quarter" idx="12"/>
          </p:nvPr>
        </p:nvSpPr>
        <p:spPr/>
        <p:txBody>
          <a:bodyPr/>
          <a:lstStyle/>
          <a:p>
            <a:pPr defTabSz="685800"/>
            <a:fld id="{CFB8C7FE-5444-4579-9E5F-BB8F7A956DA0}" type="slidenum">
              <a:rPr lang="en-GB" smtClean="0"/>
              <a:pPr defTabSz="685800"/>
              <a:t>‹#›</a:t>
            </a:fld>
            <a:endParaRPr lang="en-GB" dirty="0"/>
          </a:p>
        </p:txBody>
      </p:sp>
    </p:spTree>
    <p:extLst>
      <p:ext uri="{BB962C8B-B14F-4D97-AF65-F5344CB8AC3E}">
        <p14:creationId xmlns:p14="http://schemas.microsoft.com/office/powerpoint/2010/main" val="18391597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685800"/>
            <a:fld id="{80FC28BB-2DE0-468D-AE82-2ED0416EE260}" type="datetimeFigureOut">
              <a:rPr lang="en-GB" smtClean="0">
                <a:solidFill>
                  <a:srgbClr val="000000">
                    <a:alpha val="70000"/>
                  </a:srgbClr>
                </a:solidFill>
              </a:rPr>
              <a:pPr defTabSz="685800"/>
              <a:t>08/02/2021</a:t>
            </a:fld>
            <a:endParaRPr lang="en-GB" dirty="0">
              <a:solidFill>
                <a:srgbClr val="000000">
                  <a:alpha val="70000"/>
                </a:srgbClr>
              </a:solidFill>
            </a:endParaRPr>
          </a:p>
        </p:txBody>
      </p:sp>
      <p:sp>
        <p:nvSpPr>
          <p:cNvPr id="5" name="Footer Placeholder 4"/>
          <p:cNvSpPr>
            <a:spLocks noGrp="1"/>
          </p:cNvSpPr>
          <p:nvPr>
            <p:ph type="ftr" sz="quarter" idx="11"/>
          </p:nvPr>
        </p:nvSpPr>
        <p:spPr/>
        <p:txBody>
          <a:bodyPr/>
          <a:lstStyle/>
          <a:p>
            <a:pPr defTabSz="685800"/>
            <a:endParaRPr lang="en-GB" dirty="0">
              <a:solidFill>
                <a:srgbClr val="000000">
                  <a:alpha val="70000"/>
                </a:srgbClr>
              </a:solidFill>
            </a:endParaRPr>
          </a:p>
        </p:txBody>
      </p:sp>
      <p:sp>
        <p:nvSpPr>
          <p:cNvPr id="6" name="Slide Number Placeholder 5"/>
          <p:cNvSpPr>
            <a:spLocks noGrp="1"/>
          </p:cNvSpPr>
          <p:nvPr>
            <p:ph type="sldNum" sz="quarter" idx="12"/>
          </p:nvPr>
        </p:nvSpPr>
        <p:spPr/>
        <p:txBody>
          <a:bodyPr/>
          <a:lstStyle/>
          <a:p>
            <a:pPr defTabSz="685800"/>
            <a:fld id="{CFB8C7FE-5444-4579-9E5F-BB8F7A956DA0}" type="slidenum">
              <a:rPr lang="en-GB" smtClean="0"/>
              <a:pPr defTabSz="685800"/>
              <a:t>‹#›</a:t>
            </a:fld>
            <a:endParaRPr lang="en-GB" dirty="0"/>
          </a:p>
        </p:txBody>
      </p:sp>
    </p:spTree>
    <p:extLst>
      <p:ext uri="{BB962C8B-B14F-4D97-AF65-F5344CB8AC3E}">
        <p14:creationId xmlns:p14="http://schemas.microsoft.com/office/powerpoint/2010/main" val="5800141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9834" y="937260"/>
            <a:ext cx="973956" cy="498348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673352" y="937260"/>
            <a:ext cx="4648867" cy="498348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685800"/>
            <a:fld id="{80FC28BB-2DE0-468D-AE82-2ED0416EE260}" type="datetimeFigureOut">
              <a:rPr lang="en-GB" smtClean="0">
                <a:solidFill>
                  <a:srgbClr val="000000">
                    <a:alpha val="70000"/>
                  </a:srgbClr>
                </a:solidFill>
              </a:rPr>
              <a:pPr defTabSz="685800"/>
              <a:t>08/02/2021</a:t>
            </a:fld>
            <a:endParaRPr lang="en-GB" dirty="0">
              <a:solidFill>
                <a:srgbClr val="000000">
                  <a:alpha val="70000"/>
                </a:srgbClr>
              </a:solidFill>
            </a:endParaRPr>
          </a:p>
        </p:txBody>
      </p:sp>
      <p:sp>
        <p:nvSpPr>
          <p:cNvPr id="5" name="Footer Placeholder 4"/>
          <p:cNvSpPr>
            <a:spLocks noGrp="1"/>
          </p:cNvSpPr>
          <p:nvPr>
            <p:ph type="ftr" sz="quarter" idx="11"/>
          </p:nvPr>
        </p:nvSpPr>
        <p:spPr/>
        <p:txBody>
          <a:bodyPr/>
          <a:lstStyle/>
          <a:p>
            <a:pPr defTabSz="685800"/>
            <a:endParaRPr lang="en-GB" dirty="0">
              <a:solidFill>
                <a:srgbClr val="000000">
                  <a:alpha val="70000"/>
                </a:srgbClr>
              </a:solidFill>
            </a:endParaRPr>
          </a:p>
        </p:txBody>
      </p:sp>
      <p:sp>
        <p:nvSpPr>
          <p:cNvPr id="6" name="Slide Number Placeholder 5"/>
          <p:cNvSpPr>
            <a:spLocks noGrp="1"/>
          </p:cNvSpPr>
          <p:nvPr>
            <p:ph type="sldNum" sz="quarter" idx="12"/>
          </p:nvPr>
        </p:nvSpPr>
        <p:spPr/>
        <p:txBody>
          <a:bodyPr/>
          <a:lstStyle/>
          <a:p>
            <a:pPr defTabSz="685800"/>
            <a:fld id="{CFB8C7FE-5444-4579-9E5F-BB8F7A956DA0}" type="slidenum">
              <a:rPr lang="en-GB" smtClean="0"/>
              <a:pPr defTabSz="685800"/>
              <a:t>‹#›</a:t>
            </a:fld>
            <a:endParaRPr lang="en-GB" dirty="0"/>
          </a:p>
        </p:txBody>
      </p:sp>
    </p:spTree>
    <p:extLst>
      <p:ext uri="{BB962C8B-B14F-4D97-AF65-F5344CB8AC3E}">
        <p14:creationId xmlns:p14="http://schemas.microsoft.com/office/powerpoint/2010/main" val="17950538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130428"/>
            <a:ext cx="7772400" cy="1470025"/>
          </a:xfrm>
        </p:spPr>
        <p:txBody>
          <a:bodyPr/>
          <a:lstStyle/>
          <a:p>
            <a:r>
              <a:rPr lang="en-GB" dirty="0"/>
              <a:t>Click to edit Master title style</a:t>
            </a:r>
            <a:endParaRPr lang="en-US" dirty="0"/>
          </a:p>
        </p:txBody>
      </p:sp>
      <p:sp>
        <p:nvSpPr>
          <p:cNvPr id="3" name="Subtitle 2"/>
          <p:cNvSpPr>
            <a:spLocks noGrp="1"/>
          </p:cNvSpPr>
          <p:nvPr>
            <p:ph type="subTitle" idx="1"/>
          </p:nvPr>
        </p:nvSpPr>
        <p:spPr>
          <a:xfrm>
            <a:off x="1371601" y="3886200"/>
            <a:ext cx="6400800" cy="1752600"/>
          </a:xfrm>
        </p:spPr>
        <p:txBody>
          <a:bodyPr/>
          <a:lstStyle>
            <a:lvl1pPr marL="0" indent="0" algn="ctr">
              <a:buNone/>
              <a:defRPr>
                <a:solidFill>
                  <a:schemeClr val="tx1">
                    <a:tint val="75000"/>
                  </a:schemeClr>
                </a:solidFill>
              </a:defRPr>
            </a:lvl1pPr>
            <a:lvl2pPr marL="457142" indent="0" algn="ctr">
              <a:buNone/>
              <a:defRPr>
                <a:solidFill>
                  <a:schemeClr val="tx1">
                    <a:tint val="75000"/>
                  </a:schemeClr>
                </a:solidFill>
              </a:defRPr>
            </a:lvl2pPr>
            <a:lvl3pPr marL="914285" indent="0" algn="ctr">
              <a:buNone/>
              <a:defRPr>
                <a:solidFill>
                  <a:schemeClr val="tx1">
                    <a:tint val="75000"/>
                  </a:schemeClr>
                </a:solidFill>
              </a:defRPr>
            </a:lvl3pPr>
            <a:lvl4pPr marL="1371427" indent="0" algn="ctr">
              <a:buNone/>
              <a:defRPr>
                <a:solidFill>
                  <a:schemeClr val="tx1">
                    <a:tint val="75000"/>
                  </a:schemeClr>
                </a:solidFill>
              </a:defRPr>
            </a:lvl4pPr>
            <a:lvl5pPr marL="1828570" indent="0" algn="ctr">
              <a:buNone/>
              <a:defRPr>
                <a:solidFill>
                  <a:schemeClr val="tx1">
                    <a:tint val="75000"/>
                  </a:schemeClr>
                </a:solidFill>
              </a:defRPr>
            </a:lvl5pPr>
            <a:lvl6pPr marL="2285712" indent="0" algn="ctr">
              <a:buNone/>
              <a:defRPr>
                <a:solidFill>
                  <a:schemeClr val="tx1">
                    <a:tint val="75000"/>
                  </a:schemeClr>
                </a:solidFill>
              </a:defRPr>
            </a:lvl6pPr>
            <a:lvl7pPr marL="2742855" indent="0" algn="ctr">
              <a:buNone/>
              <a:defRPr>
                <a:solidFill>
                  <a:schemeClr val="tx1">
                    <a:tint val="75000"/>
                  </a:schemeClr>
                </a:solidFill>
              </a:defRPr>
            </a:lvl7pPr>
            <a:lvl8pPr marL="3199997" indent="0" algn="ctr">
              <a:buNone/>
              <a:defRPr>
                <a:solidFill>
                  <a:schemeClr val="tx1">
                    <a:tint val="75000"/>
                  </a:schemeClr>
                </a:solidFill>
              </a:defRPr>
            </a:lvl8pPr>
            <a:lvl9pPr marL="3657139" indent="0" algn="ctr">
              <a:buNone/>
              <a:defRPr>
                <a:solidFill>
                  <a:schemeClr val="tx1">
                    <a:tint val="75000"/>
                  </a:schemeClr>
                </a:solidFill>
              </a:defRPr>
            </a:lvl9pPr>
          </a:lstStyle>
          <a:p>
            <a:r>
              <a:rPr lang="en-GB" dirty="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54F38304-0D6F-4B86-AA34-642F1CA9DBD0}" type="datetimeFigureOut">
              <a:rPr lang="en-US" smtClean="0">
                <a:solidFill>
                  <a:prstClr val="black">
                    <a:tint val="75000"/>
                  </a:prstClr>
                </a:solidFill>
              </a:rPr>
              <a:pPr>
                <a:defRPr/>
              </a:pPr>
              <a:t>2/8/2021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A741007-381C-43B7-B7D8-1C45BBF65C23}"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0824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000"/>
            </a:lvl1pPr>
          </a:lstStyle>
          <a:p>
            <a:r>
              <a:rPr lang="en-GB" dirty="0"/>
              <a:t>Click to edit Master title style</a:t>
            </a:r>
            <a:endParaRPr lang="en-US" dirty="0"/>
          </a:p>
        </p:txBody>
      </p:sp>
      <p:sp>
        <p:nvSpPr>
          <p:cNvPr id="3" name="Content Placeholder 2"/>
          <p:cNvSpPr>
            <a:spLocks noGrp="1"/>
          </p:cNvSpPr>
          <p:nvPr>
            <p:ph idx="1"/>
          </p:nvPr>
        </p:nvSpPr>
        <p:spPr/>
        <p:txBody>
          <a:bodyPr/>
          <a:lstStyle>
            <a:lvl1pPr>
              <a:defRPr sz="2400"/>
            </a:lvl1pPr>
            <a:lvl2pPr>
              <a:defRPr sz="2400"/>
            </a:lvl2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04F930A6-4AB8-4509-B144-AECDCBA35E3A}" type="datetimeFigureOut">
              <a:rPr lang="en-US" smtClean="0">
                <a:solidFill>
                  <a:prstClr val="black">
                    <a:tint val="75000"/>
                  </a:prstClr>
                </a:solidFill>
              </a:rPr>
              <a:pPr>
                <a:defRPr/>
              </a:pPr>
              <a:t>2/8/2021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D643CA2-BF59-4C2E-A745-72AD8EAEB74E}"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327923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3600" b="1" cap="all"/>
            </a:lvl1pPr>
          </a:lstStyle>
          <a:p>
            <a:r>
              <a:rPr lang="en-GB" dirty="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42" indent="0">
              <a:buNone/>
              <a:defRPr sz="1800">
                <a:solidFill>
                  <a:schemeClr val="tx1">
                    <a:tint val="75000"/>
                  </a:schemeClr>
                </a:solidFill>
              </a:defRPr>
            </a:lvl2pPr>
            <a:lvl3pPr marL="914285" indent="0">
              <a:buNone/>
              <a:defRPr sz="1600">
                <a:solidFill>
                  <a:schemeClr val="tx1">
                    <a:tint val="75000"/>
                  </a:schemeClr>
                </a:solidFill>
              </a:defRPr>
            </a:lvl3pPr>
            <a:lvl4pPr marL="1371427" indent="0">
              <a:buNone/>
              <a:defRPr sz="1400">
                <a:solidFill>
                  <a:schemeClr val="tx1">
                    <a:tint val="75000"/>
                  </a:schemeClr>
                </a:solidFill>
              </a:defRPr>
            </a:lvl4pPr>
            <a:lvl5pPr marL="1828570" indent="0">
              <a:buNone/>
              <a:defRPr sz="1400">
                <a:solidFill>
                  <a:schemeClr val="tx1">
                    <a:tint val="75000"/>
                  </a:schemeClr>
                </a:solidFill>
              </a:defRPr>
            </a:lvl5pPr>
            <a:lvl6pPr marL="2285712" indent="0">
              <a:buNone/>
              <a:defRPr sz="1400">
                <a:solidFill>
                  <a:schemeClr val="tx1">
                    <a:tint val="75000"/>
                  </a:schemeClr>
                </a:solidFill>
              </a:defRPr>
            </a:lvl6pPr>
            <a:lvl7pPr marL="2742855" indent="0">
              <a:buNone/>
              <a:defRPr sz="1400">
                <a:solidFill>
                  <a:schemeClr val="tx1">
                    <a:tint val="75000"/>
                  </a:schemeClr>
                </a:solidFill>
              </a:defRPr>
            </a:lvl7pPr>
            <a:lvl8pPr marL="3199997" indent="0">
              <a:buNone/>
              <a:defRPr sz="1400">
                <a:solidFill>
                  <a:schemeClr val="tx1">
                    <a:tint val="75000"/>
                  </a:schemeClr>
                </a:solidFill>
              </a:defRPr>
            </a:lvl8pPr>
            <a:lvl9pPr marL="3657139"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a:defRPr/>
            </a:lvl1pPr>
          </a:lstStyle>
          <a:p>
            <a:pPr>
              <a:defRPr/>
            </a:pPr>
            <a:fld id="{7275936B-CC7F-4BDA-B72C-A91A08F8E035}" type="datetimeFigureOut">
              <a:rPr lang="en-US" smtClean="0">
                <a:solidFill>
                  <a:prstClr val="black">
                    <a:tint val="75000"/>
                  </a:prstClr>
                </a:solidFill>
              </a:rPr>
              <a:pPr>
                <a:defRPr/>
              </a:pPr>
              <a:t>2/8/2021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124F899-88E1-4D88-9641-351FE78BF222}"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68201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000"/>
            </a:lvl1pPr>
          </a:lstStyle>
          <a:p>
            <a:r>
              <a:rPr lang="en-GB" dirty="0"/>
              <a:t>Click to edit Master title style</a:t>
            </a:r>
            <a:endParaRPr lang="en-US" dirty="0"/>
          </a:p>
        </p:txBody>
      </p:sp>
      <p:sp>
        <p:nvSpPr>
          <p:cNvPr id="3" name="Content Placeholder 2"/>
          <p:cNvSpPr>
            <a:spLocks noGrp="1"/>
          </p:cNvSpPr>
          <p:nvPr>
            <p:ph sz="half" idx="1"/>
          </p:nvPr>
        </p:nvSpPr>
        <p:spPr>
          <a:xfrm>
            <a:off x="457200" y="1200152"/>
            <a:ext cx="4038600" cy="3394075"/>
          </a:xfrm>
        </p:spPr>
        <p:txBody>
          <a:bodyPr/>
          <a:lstStyle>
            <a:lvl1pPr>
              <a:defRPr sz="2400"/>
            </a:lvl1pPr>
            <a:lvl2pPr>
              <a:defRPr sz="2400"/>
            </a:lvl2pPr>
            <a:lvl3pPr>
              <a:defRPr sz="2400"/>
            </a:lvl3pPr>
            <a:lvl4pPr>
              <a:defRPr sz="2000"/>
            </a:lvl4pPr>
            <a:lvl5pPr>
              <a:defRPr sz="2000"/>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648200" y="1200152"/>
            <a:ext cx="4038600" cy="3394075"/>
          </a:xfrm>
        </p:spPr>
        <p:txBody>
          <a:bodyPr/>
          <a:lstStyle>
            <a:lvl1pPr>
              <a:defRPr sz="2400"/>
            </a:lvl1pPr>
            <a:lvl2pPr>
              <a:defRPr sz="2400"/>
            </a:lvl2pPr>
            <a:lvl3pPr>
              <a:defRPr sz="2400"/>
            </a:lvl3pPr>
            <a:lvl4pPr>
              <a:defRPr sz="2000"/>
            </a:lvl4pPr>
            <a:lvl5pPr>
              <a:defRPr sz="2000"/>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A310CEF8-F11D-48A7-B05E-8398DC30FB49}" type="datetimeFigureOut">
              <a:rPr lang="en-US" smtClean="0">
                <a:solidFill>
                  <a:prstClr val="black">
                    <a:tint val="75000"/>
                  </a:prstClr>
                </a:solidFill>
              </a:rPr>
              <a:pPr>
                <a:defRPr/>
              </a:pPr>
              <a:t>2/8/2021</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1201ABE-CD59-4B4F-A820-1062C3CFDDFD}"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10047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lgn="l">
              <a:defRPr sz="3000"/>
            </a:lvl1pPr>
          </a:lstStyle>
          <a:p>
            <a:r>
              <a:rPr lang="en-GB" dirty="0"/>
              <a:t>Click to edit Master title style</a:t>
            </a:r>
            <a:endParaRPr lang="en-US" dirty="0"/>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142" indent="0">
              <a:buNone/>
              <a:defRPr sz="2000" b="1"/>
            </a:lvl2pPr>
            <a:lvl3pPr marL="914285" indent="0">
              <a:buNone/>
              <a:defRPr sz="1800" b="1"/>
            </a:lvl3pPr>
            <a:lvl4pPr marL="1371427" indent="0">
              <a:buNone/>
              <a:defRPr sz="1600" b="1"/>
            </a:lvl4pPr>
            <a:lvl5pPr marL="1828570" indent="0">
              <a:buNone/>
              <a:defRPr sz="1600" b="1"/>
            </a:lvl5pPr>
            <a:lvl6pPr marL="2285712" indent="0">
              <a:buNone/>
              <a:defRPr sz="1600" b="1"/>
            </a:lvl6pPr>
            <a:lvl7pPr marL="2742855" indent="0">
              <a:buNone/>
              <a:defRPr sz="1600" b="1"/>
            </a:lvl7pPr>
            <a:lvl8pPr marL="3199997" indent="0">
              <a:buNone/>
              <a:defRPr sz="1600" b="1"/>
            </a:lvl8pPr>
            <a:lvl9pPr marL="3657139"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142" indent="0">
              <a:buNone/>
              <a:defRPr sz="2000" b="1"/>
            </a:lvl2pPr>
            <a:lvl3pPr marL="914285" indent="0">
              <a:buNone/>
              <a:defRPr sz="1800" b="1"/>
            </a:lvl3pPr>
            <a:lvl4pPr marL="1371427" indent="0">
              <a:buNone/>
              <a:defRPr sz="1600" b="1"/>
            </a:lvl4pPr>
            <a:lvl5pPr marL="1828570" indent="0">
              <a:buNone/>
              <a:defRPr sz="1600" b="1"/>
            </a:lvl5pPr>
            <a:lvl6pPr marL="2285712" indent="0">
              <a:buNone/>
              <a:defRPr sz="1600" b="1"/>
            </a:lvl6pPr>
            <a:lvl7pPr marL="2742855" indent="0">
              <a:buNone/>
              <a:defRPr sz="1600" b="1"/>
            </a:lvl7pPr>
            <a:lvl8pPr marL="3199997" indent="0">
              <a:buNone/>
              <a:defRPr sz="1600" b="1"/>
            </a:lvl8pPr>
            <a:lvl9pPr marL="3657139"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9676CCDE-490B-48C0-B108-1BD8AF5B2F9F}" type="datetimeFigureOut">
              <a:rPr lang="en-US" smtClean="0">
                <a:solidFill>
                  <a:prstClr val="black">
                    <a:tint val="75000"/>
                  </a:prstClr>
                </a:solidFill>
              </a:rPr>
              <a:pPr>
                <a:defRPr/>
              </a:pPr>
              <a:t>2/8/2021</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524487E5-20A4-4176-80E7-3A1B87F51165}"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784347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000"/>
            </a:lvl1pPr>
          </a:lstStyle>
          <a:p>
            <a:r>
              <a:rPr lang="en-GB"/>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131B461-A67F-439B-8831-B9BB12C4C025}" type="datetimeFigureOut">
              <a:rPr lang="en-US" smtClean="0">
                <a:solidFill>
                  <a:prstClr val="black">
                    <a:tint val="75000"/>
                  </a:prstClr>
                </a:solidFill>
              </a:rPr>
              <a:pPr>
                <a:defRPr/>
              </a:pPr>
              <a:t>2/8/2021</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BC142F6-886D-4159-BC37-5043944126DE}"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358312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5ADDD52-2FA1-416C-AA6D-BE62BB3951E1}" type="datetimeFigureOut">
              <a:rPr lang="en-US" smtClean="0">
                <a:solidFill>
                  <a:prstClr val="black">
                    <a:tint val="75000"/>
                  </a:prstClr>
                </a:solidFill>
              </a:rPr>
              <a:pPr>
                <a:defRPr/>
              </a:pPr>
              <a:t>2/8/2021</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9F12E6C-600F-4219-AC0F-BB66FF28D34A}"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089007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0757EDC-6B31-45E9-BA30-15FF96DD2CB3}" type="datetimeFigureOut">
              <a:rPr lang="en-GB" smtClean="0"/>
              <a:t>08/02/2021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5A68930-E3C2-4B36-A188-1ECE04168AF3}" type="slidenum">
              <a:rPr lang="en-GB" smtClean="0"/>
              <a:t>‹#›</a:t>
            </a:fld>
            <a:endParaRPr lang="en-GB"/>
          </a:p>
        </p:txBody>
      </p:sp>
    </p:spTree>
    <p:extLst>
      <p:ext uri="{BB962C8B-B14F-4D97-AF65-F5344CB8AC3E}">
        <p14:creationId xmlns:p14="http://schemas.microsoft.com/office/powerpoint/2010/main" val="40393268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49"/>
            <a:ext cx="3008313" cy="1162051"/>
          </a:xfrm>
        </p:spPr>
        <p:txBody>
          <a:bodyPr anchor="b"/>
          <a:lstStyle>
            <a:lvl1pPr algn="l">
              <a:defRPr sz="2800" b="0"/>
            </a:lvl1pPr>
          </a:lstStyle>
          <a:p>
            <a:r>
              <a:rPr lang="en-GB" dirty="0"/>
              <a:t>Click to edit Master title style</a:t>
            </a:r>
            <a:endParaRPr lang="en-US" dirty="0"/>
          </a:p>
        </p:txBody>
      </p:sp>
      <p:sp>
        <p:nvSpPr>
          <p:cNvPr id="3" name="Content Placeholder 2"/>
          <p:cNvSpPr>
            <a:spLocks noGrp="1"/>
          </p:cNvSpPr>
          <p:nvPr>
            <p:ph idx="1"/>
          </p:nvPr>
        </p:nvSpPr>
        <p:spPr>
          <a:xfrm>
            <a:off x="3575050" y="273053"/>
            <a:ext cx="5111750" cy="5853113"/>
          </a:xfrm>
        </p:spPr>
        <p:txBody>
          <a:bodyPr/>
          <a:lstStyle>
            <a:lvl1pPr>
              <a:defRPr sz="28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3"/>
          <p:cNvSpPr>
            <a:spLocks noGrp="1"/>
          </p:cNvSpPr>
          <p:nvPr>
            <p:ph type="body" sz="half" idx="2"/>
          </p:nvPr>
        </p:nvSpPr>
        <p:spPr>
          <a:xfrm>
            <a:off x="457203" y="1435103"/>
            <a:ext cx="3008313" cy="4691063"/>
          </a:xfrm>
        </p:spPr>
        <p:txBody>
          <a:bodyPr/>
          <a:lstStyle>
            <a:lvl1pPr marL="0" indent="0">
              <a:buNone/>
              <a:defRPr sz="1400"/>
            </a:lvl1pPr>
            <a:lvl2pPr marL="457142" indent="0">
              <a:buNone/>
              <a:defRPr sz="1200"/>
            </a:lvl2pPr>
            <a:lvl3pPr marL="914285" indent="0">
              <a:buNone/>
              <a:defRPr sz="1000"/>
            </a:lvl3pPr>
            <a:lvl4pPr marL="1371427" indent="0">
              <a:buNone/>
              <a:defRPr sz="900"/>
            </a:lvl4pPr>
            <a:lvl5pPr marL="1828570" indent="0">
              <a:buNone/>
              <a:defRPr sz="900"/>
            </a:lvl5pPr>
            <a:lvl6pPr marL="2285712" indent="0">
              <a:buNone/>
              <a:defRPr sz="900"/>
            </a:lvl6pPr>
            <a:lvl7pPr marL="2742855" indent="0">
              <a:buNone/>
              <a:defRPr sz="900"/>
            </a:lvl7pPr>
            <a:lvl8pPr marL="3199997" indent="0">
              <a:buNone/>
              <a:defRPr sz="900"/>
            </a:lvl8pPr>
            <a:lvl9pPr marL="3657139"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pPr>
              <a:defRPr/>
            </a:pPr>
            <a:fld id="{C82B84B1-4663-403A-B83C-4FCA9176826A}" type="datetimeFigureOut">
              <a:rPr lang="en-US" smtClean="0">
                <a:solidFill>
                  <a:prstClr val="black">
                    <a:tint val="75000"/>
                  </a:prstClr>
                </a:solidFill>
              </a:rPr>
              <a:pPr>
                <a:defRPr/>
              </a:pPr>
              <a:t>2/8/2021</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2CC41FB-6A14-4A4E-9F52-A5DB6AE8213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835503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42" indent="0">
              <a:buNone/>
              <a:defRPr sz="2800"/>
            </a:lvl2pPr>
            <a:lvl3pPr marL="914285" indent="0">
              <a:buNone/>
              <a:defRPr sz="2400"/>
            </a:lvl3pPr>
            <a:lvl4pPr marL="1371427" indent="0">
              <a:buNone/>
              <a:defRPr sz="2000"/>
            </a:lvl4pPr>
            <a:lvl5pPr marL="1828570" indent="0">
              <a:buNone/>
              <a:defRPr sz="2000"/>
            </a:lvl5pPr>
            <a:lvl6pPr marL="2285712" indent="0">
              <a:buNone/>
              <a:defRPr sz="2000"/>
            </a:lvl6pPr>
            <a:lvl7pPr marL="2742855" indent="0">
              <a:buNone/>
              <a:defRPr sz="2000"/>
            </a:lvl7pPr>
            <a:lvl8pPr marL="3199997" indent="0">
              <a:buNone/>
              <a:defRPr sz="2000"/>
            </a:lvl8pPr>
            <a:lvl9pPr marL="3657139" indent="0">
              <a:buNone/>
              <a:defRPr sz="2000"/>
            </a:lvl9pPr>
          </a:lstStyle>
          <a:p>
            <a:pPr lvl="0"/>
            <a:endParaRPr lang="en-US" noProof="0" dirty="0"/>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142" indent="0">
              <a:buNone/>
              <a:defRPr sz="1200"/>
            </a:lvl2pPr>
            <a:lvl3pPr marL="914285" indent="0">
              <a:buNone/>
              <a:defRPr sz="1000"/>
            </a:lvl3pPr>
            <a:lvl4pPr marL="1371427" indent="0">
              <a:buNone/>
              <a:defRPr sz="900"/>
            </a:lvl4pPr>
            <a:lvl5pPr marL="1828570" indent="0">
              <a:buNone/>
              <a:defRPr sz="900"/>
            </a:lvl5pPr>
            <a:lvl6pPr marL="2285712" indent="0">
              <a:buNone/>
              <a:defRPr sz="900"/>
            </a:lvl6pPr>
            <a:lvl7pPr marL="2742855" indent="0">
              <a:buNone/>
              <a:defRPr sz="900"/>
            </a:lvl7pPr>
            <a:lvl8pPr marL="3199997" indent="0">
              <a:buNone/>
              <a:defRPr sz="900"/>
            </a:lvl8pPr>
            <a:lvl9pPr marL="3657139"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pPr>
              <a:defRPr/>
            </a:pPr>
            <a:fld id="{79CA1126-BE14-4225-87A1-620724F4D6D2}" type="datetimeFigureOut">
              <a:rPr lang="en-US" smtClean="0">
                <a:solidFill>
                  <a:prstClr val="black">
                    <a:tint val="75000"/>
                  </a:prstClr>
                </a:solidFill>
              </a:rPr>
              <a:pPr>
                <a:defRPr/>
              </a:pPr>
              <a:t>2/8/2021</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99F1368-9899-43AD-BC6A-058C4183D22A}"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798583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000"/>
            </a:lvl1pPr>
          </a:lstStyle>
          <a:p>
            <a:r>
              <a:rPr lang="en-GB" dirty="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BA285DD5-8D4B-43B8-BFF8-111751D42794}" type="datetimeFigureOut">
              <a:rPr lang="en-US" smtClean="0">
                <a:solidFill>
                  <a:prstClr val="black">
                    <a:tint val="75000"/>
                  </a:prstClr>
                </a:solidFill>
              </a:rPr>
              <a:pPr>
                <a:defRPr/>
              </a:pPr>
              <a:t>2/8/2021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1E65F78-FCF6-4780-AEC9-2D428765A374}"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9050703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1"/>
          </a:xfrm>
        </p:spPr>
        <p:txBody>
          <a:bodyPr vert="eaVert"/>
          <a:lstStyle>
            <a:lvl1pPr algn="l">
              <a:defRPr/>
            </a:lvl1pPr>
          </a:lstStyle>
          <a:p>
            <a:r>
              <a:rPr lang="en-GB" dirty="0"/>
              <a:t>Click to edit Master title style</a:t>
            </a:r>
            <a:endParaRPr lang="en-US" dirty="0"/>
          </a:p>
        </p:txBody>
      </p:sp>
      <p:sp>
        <p:nvSpPr>
          <p:cNvPr id="3" name="Vertical Text Placeholder 2"/>
          <p:cNvSpPr>
            <a:spLocks noGrp="1"/>
          </p:cNvSpPr>
          <p:nvPr>
            <p:ph type="body" orient="vert" idx="1"/>
          </p:nvPr>
        </p:nvSpPr>
        <p:spPr>
          <a:xfrm>
            <a:off x="457201" y="206375"/>
            <a:ext cx="6019800" cy="4387851"/>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98927337-7CBF-432B-8345-C7E1A8B6BF6A}" type="datetimeFigureOut">
              <a:rPr lang="en-US" smtClean="0">
                <a:solidFill>
                  <a:prstClr val="black">
                    <a:tint val="75000"/>
                  </a:prstClr>
                </a:solidFill>
              </a:rPr>
              <a:pPr>
                <a:defRPr/>
              </a:pPr>
              <a:t>2/8/2021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DDCB9CC-9D63-4030-9C76-D9B9E8AC8EF2}"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832079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Slide Number Placeholder 5"/>
          <p:cNvSpPr>
            <a:spLocks noGrp="1"/>
          </p:cNvSpPr>
          <p:nvPr>
            <p:ph type="sldNum" sz="quarter" idx="10"/>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C4784F5D-DF6F-4540-AC8C-D06A7331F804}" type="slidenum">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DFDCB7"/>
              </a:solidFill>
              <a:effectLst/>
              <a:uLnTx/>
              <a:uFillTx/>
              <a:latin typeface="Arial" charset="0"/>
              <a:ea typeface="ＭＳ Ｐゴシック" panose="020B0600070205080204" pitchFamily="34" charset="-128"/>
              <a:cs typeface="+mn-cs"/>
            </a:endParaRPr>
          </a:p>
        </p:txBody>
      </p:sp>
      <p:sp>
        <p:nvSpPr>
          <p:cNvPr id="6" name="Date Placeholder 3"/>
          <p:cNvSpPr>
            <a:spLocks noGrp="1"/>
          </p:cNvSpPr>
          <p:nvPr>
            <p:ph type="dt" sz="half" idx="12"/>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F63D4BDF-CF44-4E49-AD06-AE58362FD697}" type="datetime1">
              <a:rPr kumimoji="0" lang="en-US" sz="1200" b="0" i="0" u="none" strike="noStrike" kern="1200" cap="none" spc="0" normalizeH="0" baseline="0" noProof="0">
                <a:ln>
                  <a:noFill/>
                </a:ln>
                <a:solidFill>
                  <a:srgbClr val="DFDCB7"/>
                </a:solidFill>
                <a:effectLst/>
                <a:uLnTx/>
                <a:uFillTx/>
                <a:latin typeface="Arial" charset="0"/>
                <a:ea typeface="ＭＳ Ｐゴシック" panose="020B0600070205080204" pitchFamily="34"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2/8/2021</a:t>
            </a:fld>
            <a:endParaRPr kumimoji="0" lang="en-US" sz="1200" b="0" i="0" u="none" strike="noStrike" kern="1200" cap="none" spc="0" normalizeH="0" baseline="0" noProof="0" dirty="0">
              <a:ln>
                <a:noFill/>
              </a:ln>
              <a:solidFill>
                <a:srgbClr val="DFDCB7"/>
              </a:solidFill>
              <a:effectLst/>
              <a:uLnTx/>
              <a:uFillTx/>
              <a:latin typeface="Arial" charset="0"/>
              <a:ea typeface="ＭＳ Ｐゴシック" panose="020B0600070205080204" pitchFamily="34" charset="-128"/>
              <a:cs typeface="+mn-cs"/>
            </a:endParaRPr>
          </a:p>
        </p:txBody>
      </p:sp>
    </p:spTree>
    <p:extLst>
      <p:ext uri="{BB962C8B-B14F-4D97-AF65-F5344CB8AC3E}">
        <p14:creationId xmlns:p14="http://schemas.microsoft.com/office/powerpoint/2010/main" val="36515417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1FD8C6E0-5F4E-4110-B8BA-EABE08F2C139}" type="slidenum">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DFDCB7"/>
              </a:solidFill>
              <a:effectLst/>
              <a:uLnTx/>
              <a:uFillTx/>
              <a:latin typeface="Arial" charset="0"/>
              <a:ea typeface="ＭＳ Ｐゴシック" panose="020B0600070205080204" pitchFamily="34" charset="-128"/>
              <a:cs typeface="+mn-cs"/>
            </a:endParaRPr>
          </a:p>
        </p:txBody>
      </p:sp>
      <p:sp>
        <p:nvSpPr>
          <p:cNvPr id="6" name="Date Placeholder 3"/>
          <p:cNvSpPr>
            <a:spLocks noGrp="1"/>
          </p:cNvSpPr>
          <p:nvPr>
            <p:ph type="dt" sz="half" idx="12"/>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BCB5BBD8-B95F-4F54-A21C-B307E709272B}" type="datetime1">
              <a:rPr kumimoji="0" lang="en-US" sz="1200" b="0" i="0" u="none" strike="noStrike" kern="1200" cap="none" spc="0" normalizeH="0" baseline="0" noProof="0">
                <a:ln>
                  <a:noFill/>
                </a:ln>
                <a:solidFill>
                  <a:srgbClr val="DFDCB7"/>
                </a:solidFill>
                <a:effectLst/>
                <a:uLnTx/>
                <a:uFillTx/>
                <a:latin typeface="Arial" charset="0"/>
                <a:ea typeface="ＭＳ Ｐゴシック" panose="020B0600070205080204" pitchFamily="34"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2/8/2021</a:t>
            </a:fld>
            <a:endParaRPr kumimoji="0" lang="en-US" sz="1200" b="0" i="0" u="none" strike="noStrike" kern="1200" cap="none" spc="0" normalizeH="0" baseline="0" noProof="0" dirty="0">
              <a:ln>
                <a:noFill/>
              </a:ln>
              <a:solidFill>
                <a:srgbClr val="DFDCB7"/>
              </a:solidFill>
              <a:effectLst/>
              <a:uLnTx/>
              <a:uFillTx/>
              <a:latin typeface="Arial" charset="0"/>
              <a:ea typeface="ＭＳ Ｐゴシック" panose="020B0600070205080204" pitchFamily="34" charset="-128"/>
              <a:cs typeface="+mn-cs"/>
            </a:endParaRPr>
          </a:p>
        </p:txBody>
      </p:sp>
    </p:spTree>
    <p:extLst>
      <p:ext uri="{BB962C8B-B14F-4D97-AF65-F5344CB8AC3E}">
        <p14:creationId xmlns:p14="http://schemas.microsoft.com/office/powerpoint/2010/main" val="39447936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Slide Number Placeholder 5"/>
          <p:cNvSpPr>
            <a:spLocks noGrp="1"/>
          </p:cNvSpPr>
          <p:nvPr>
            <p:ph type="sldNum" sz="quarter" idx="10"/>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9319EFDC-21DD-43CA-8704-AF37B146EDBC}" type="slidenum">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DFDCB7"/>
              </a:solidFill>
              <a:effectLst/>
              <a:uLnTx/>
              <a:uFillTx/>
              <a:latin typeface="Arial" charset="0"/>
              <a:ea typeface="ＭＳ Ｐゴシック" panose="020B0600070205080204" pitchFamily="34" charset="-128"/>
              <a:cs typeface="+mn-cs"/>
            </a:endParaRPr>
          </a:p>
        </p:txBody>
      </p:sp>
      <p:sp>
        <p:nvSpPr>
          <p:cNvPr id="6" name="Date Placeholder 3"/>
          <p:cNvSpPr>
            <a:spLocks noGrp="1"/>
          </p:cNvSpPr>
          <p:nvPr>
            <p:ph type="dt" sz="half" idx="12"/>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8259DC32-EF52-4AAB-A56E-9AB55E9BEDB4}" type="datetime1">
              <a:rPr kumimoji="0" lang="en-US" sz="1200" b="0" i="0" u="none" strike="noStrike" kern="1200" cap="none" spc="0" normalizeH="0" baseline="0" noProof="0">
                <a:ln>
                  <a:noFill/>
                </a:ln>
                <a:solidFill>
                  <a:srgbClr val="DFDCB7"/>
                </a:solidFill>
                <a:effectLst/>
                <a:uLnTx/>
                <a:uFillTx/>
                <a:latin typeface="Arial" charset="0"/>
                <a:ea typeface="ＭＳ Ｐゴシック" panose="020B0600070205080204" pitchFamily="34"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2/8/2021</a:t>
            </a:fld>
            <a:endParaRPr kumimoji="0" lang="en-US" sz="1200" b="0" i="0" u="none" strike="noStrike" kern="1200" cap="none" spc="0" normalizeH="0" baseline="0" noProof="0" dirty="0">
              <a:ln>
                <a:noFill/>
              </a:ln>
              <a:solidFill>
                <a:srgbClr val="DFDCB7"/>
              </a:solidFill>
              <a:effectLst/>
              <a:uLnTx/>
              <a:uFillTx/>
              <a:latin typeface="Arial" charset="0"/>
              <a:ea typeface="ＭＳ Ｐゴシック" panose="020B0600070205080204" pitchFamily="34" charset="-128"/>
              <a:cs typeface="+mn-cs"/>
            </a:endParaRPr>
          </a:p>
        </p:txBody>
      </p:sp>
    </p:spTree>
    <p:extLst>
      <p:ext uri="{BB962C8B-B14F-4D97-AF65-F5344CB8AC3E}">
        <p14:creationId xmlns:p14="http://schemas.microsoft.com/office/powerpoint/2010/main" val="6191493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10"/>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13DBF060-2EDD-4827-8E50-DC5EEF865B2B}" type="slidenum">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DFDCB7"/>
              </a:solidFill>
              <a:effectLst/>
              <a:uLnTx/>
              <a:uFillTx/>
              <a:latin typeface="Arial" charset="0"/>
              <a:ea typeface="ＭＳ Ｐゴシック" panose="020B0600070205080204" pitchFamily="34" charset="-128"/>
              <a:cs typeface="+mn-cs"/>
            </a:endParaRPr>
          </a:p>
        </p:txBody>
      </p:sp>
      <p:sp>
        <p:nvSpPr>
          <p:cNvPr id="7" name="Date Placeholder 3"/>
          <p:cNvSpPr>
            <a:spLocks noGrp="1"/>
          </p:cNvSpPr>
          <p:nvPr>
            <p:ph type="dt" sz="half" idx="12"/>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3096BBF2-0E86-4F83-82A7-29DD95C45A96}" type="datetime1">
              <a:rPr kumimoji="0" lang="en-US" sz="1200" b="0" i="0" u="none" strike="noStrike" kern="1200" cap="none" spc="0" normalizeH="0" baseline="0" noProof="0">
                <a:ln>
                  <a:noFill/>
                </a:ln>
                <a:solidFill>
                  <a:srgbClr val="DFDCB7"/>
                </a:solidFill>
                <a:effectLst/>
                <a:uLnTx/>
                <a:uFillTx/>
                <a:latin typeface="Arial" charset="0"/>
                <a:ea typeface="ＭＳ Ｐゴシック" panose="020B0600070205080204" pitchFamily="34"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2/8/2021</a:t>
            </a:fld>
            <a:endParaRPr kumimoji="0" lang="en-US" sz="1200" b="0" i="0" u="none" strike="noStrike" kern="1200" cap="none" spc="0" normalizeH="0" baseline="0" noProof="0" dirty="0">
              <a:ln>
                <a:noFill/>
              </a:ln>
              <a:solidFill>
                <a:srgbClr val="DFDCB7"/>
              </a:solidFill>
              <a:effectLst/>
              <a:uLnTx/>
              <a:uFillTx/>
              <a:latin typeface="Arial" charset="0"/>
              <a:ea typeface="ＭＳ Ｐゴシック" panose="020B0600070205080204" pitchFamily="34" charset="-128"/>
              <a:cs typeface="+mn-cs"/>
            </a:endParaRPr>
          </a:p>
        </p:txBody>
      </p:sp>
    </p:spTree>
    <p:extLst>
      <p:ext uri="{BB962C8B-B14F-4D97-AF65-F5344CB8AC3E}">
        <p14:creationId xmlns:p14="http://schemas.microsoft.com/office/powerpoint/2010/main" val="13307135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a:spLocks noGrp="1"/>
          </p:cNvSpPr>
          <p:nvPr>
            <p:ph type="sldNum" sz="quarter" idx="10"/>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02516667-A6D6-4CA1-A099-3E203E630E71}" type="slidenum">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DFDCB7"/>
              </a:solidFill>
              <a:effectLst/>
              <a:uLnTx/>
              <a:uFillTx/>
              <a:latin typeface="Arial" charset="0"/>
              <a:ea typeface="ＭＳ Ｐゴシック" panose="020B0600070205080204" pitchFamily="34" charset="-128"/>
              <a:cs typeface="+mn-cs"/>
            </a:endParaRPr>
          </a:p>
        </p:txBody>
      </p:sp>
      <p:sp>
        <p:nvSpPr>
          <p:cNvPr id="9" name="Date Placeholder 3"/>
          <p:cNvSpPr>
            <a:spLocks noGrp="1"/>
          </p:cNvSpPr>
          <p:nvPr>
            <p:ph type="dt" sz="half" idx="12"/>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D498AD2B-7FE7-441E-8B5A-ABBB755E3642}" type="datetime1">
              <a:rPr kumimoji="0" lang="en-US" sz="1200" b="0" i="0" u="none" strike="noStrike" kern="1200" cap="none" spc="0" normalizeH="0" baseline="0" noProof="0">
                <a:ln>
                  <a:noFill/>
                </a:ln>
                <a:solidFill>
                  <a:srgbClr val="DFDCB7"/>
                </a:solidFill>
                <a:effectLst/>
                <a:uLnTx/>
                <a:uFillTx/>
                <a:latin typeface="Arial" charset="0"/>
                <a:ea typeface="ＭＳ Ｐゴシック" panose="020B0600070205080204" pitchFamily="34"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2/8/2021</a:t>
            </a:fld>
            <a:endParaRPr kumimoji="0" lang="en-US" sz="1200" b="0" i="0" u="none" strike="noStrike" kern="1200" cap="none" spc="0" normalizeH="0" baseline="0" noProof="0" dirty="0">
              <a:ln>
                <a:noFill/>
              </a:ln>
              <a:solidFill>
                <a:srgbClr val="DFDCB7"/>
              </a:solidFill>
              <a:effectLst/>
              <a:uLnTx/>
              <a:uFillTx/>
              <a:latin typeface="Arial" charset="0"/>
              <a:ea typeface="ＭＳ Ｐゴシック" panose="020B0600070205080204" pitchFamily="34" charset="-128"/>
              <a:cs typeface="+mn-cs"/>
            </a:endParaRPr>
          </a:p>
        </p:txBody>
      </p:sp>
    </p:spTree>
    <p:extLst>
      <p:ext uri="{BB962C8B-B14F-4D97-AF65-F5344CB8AC3E}">
        <p14:creationId xmlns:p14="http://schemas.microsoft.com/office/powerpoint/2010/main" val="38499665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5"/>
          <p:cNvSpPr>
            <a:spLocks noGrp="1"/>
          </p:cNvSpPr>
          <p:nvPr>
            <p:ph type="sldNum" sz="quarter" idx="10"/>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78AA1B24-6013-42CA-8CB8-0FBF1ED06ED8}" type="slidenum">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DFDCB7"/>
              </a:solidFill>
              <a:effectLst/>
              <a:uLnTx/>
              <a:uFillTx/>
              <a:latin typeface="Arial" charset="0"/>
              <a:ea typeface="ＭＳ Ｐゴシック" panose="020B0600070205080204" pitchFamily="34" charset="-128"/>
              <a:cs typeface="+mn-cs"/>
            </a:endParaRPr>
          </a:p>
        </p:txBody>
      </p:sp>
      <p:sp>
        <p:nvSpPr>
          <p:cNvPr id="5" name="Date Placeholder 3"/>
          <p:cNvSpPr>
            <a:spLocks noGrp="1"/>
          </p:cNvSpPr>
          <p:nvPr>
            <p:ph type="dt" sz="half" idx="12"/>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8D32B147-5362-47B1-9248-4D81CDEA57F7}" type="datetime1">
              <a:rPr kumimoji="0" lang="en-US" sz="1200" b="0" i="0" u="none" strike="noStrike" kern="1200" cap="none" spc="0" normalizeH="0" baseline="0" noProof="0">
                <a:ln>
                  <a:noFill/>
                </a:ln>
                <a:solidFill>
                  <a:srgbClr val="DFDCB7"/>
                </a:solidFill>
                <a:effectLst/>
                <a:uLnTx/>
                <a:uFillTx/>
                <a:latin typeface="Arial" charset="0"/>
                <a:ea typeface="ＭＳ Ｐゴシック" panose="020B0600070205080204" pitchFamily="34"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2/8/2021</a:t>
            </a:fld>
            <a:endParaRPr kumimoji="0" lang="en-US" sz="1200" b="0" i="0" u="none" strike="noStrike" kern="1200" cap="none" spc="0" normalizeH="0" baseline="0" noProof="0" dirty="0">
              <a:ln>
                <a:noFill/>
              </a:ln>
              <a:solidFill>
                <a:srgbClr val="DFDCB7"/>
              </a:solidFill>
              <a:effectLst/>
              <a:uLnTx/>
              <a:uFillTx/>
              <a:latin typeface="Arial" charset="0"/>
              <a:ea typeface="ＭＳ Ｐゴシック" panose="020B0600070205080204" pitchFamily="34" charset="-128"/>
              <a:cs typeface="+mn-cs"/>
            </a:endParaRPr>
          </a:p>
        </p:txBody>
      </p:sp>
    </p:spTree>
    <p:extLst>
      <p:ext uri="{BB962C8B-B14F-4D97-AF65-F5344CB8AC3E}">
        <p14:creationId xmlns:p14="http://schemas.microsoft.com/office/powerpoint/2010/main" val="2222337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0757EDC-6B31-45E9-BA30-15FF96DD2CB3}" type="datetimeFigureOut">
              <a:rPr lang="en-GB" smtClean="0"/>
              <a:t>08/02/2021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5A68930-E3C2-4B36-A188-1ECE04168AF3}" type="slidenum">
              <a:rPr lang="en-GB" smtClean="0"/>
              <a:t>‹#›</a:t>
            </a:fld>
            <a:endParaRPr lang="en-GB"/>
          </a:p>
        </p:txBody>
      </p:sp>
    </p:spTree>
    <p:extLst>
      <p:ext uri="{BB962C8B-B14F-4D97-AF65-F5344CB8AC3E}">
        <p14:creationId xmlns:p14="http://schemas.microsoft.com/office/powerpoint/2010/main" val="25841195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0A6BD342-E4D4-4CA9-8609-93B375D5FDB6}" type="slidenum">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DFDCB7"/>
              </a:solidFill>
              <a:effectLst/>
              <a:uLnTx/>
              <a:uFillTx/>
              <a:latin typeface="Arial" charset="0"/>
              <a:ea typeface="ＭＳ Ｐゴシック" panose="020B0600070205080204" pitchFamily="34" charset="-128"/>
              <a:cs typeface="+mn-cs"/>
            </a:endParaRPr>
          </a:p>
        </p:txBody>
      </p:sp>
      <p:sp>
        <p:nvSpPr>
          <p:cNvPr id="4" name="Date Placeholder 3"/>
          <p:cNvSpPr>
            <a:spLocks noGrp="1"/>
          </p:cNvSpPr>
          <p:nvPr>
            <p:ph type="dt" sz="half" idx="12"/>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81E2F034-D160-42B2-9978-F3A3A9376879}" type="datetime1">
              <a:rPr kumimoji="0" lang="en-US" sz="1200" b="0" i="0" u="none" strike="noStrike" kern="1200" cap="none" spc="0" normalizeH="0" baseline="0" noProof="0">
                <a:ln>
                  <a:noFill/>
                </a:ln>
                <a:solidFill>
                  <a:srgbClr val="DFDCB7"/>
                </a:solidFill>
                <a:effectLst/>
                <a:uLnTx/>
                <a:uFillTx/>
                <a:latin typeface="Arial" charset="0"/>
                <a:ea typeface="ＭＳ Ｐゴシック" panose="020B0600070205080204" pitchFamily="34"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2/8/2021</a:t>
            </a:fld>
            <a:endParaRPr kumimoji="0" lang="en-US" sz="1200" b="0" i="0" u="none" strike="noStrike" kern="1200" cap="none" spc="0" normalizeH="0" baseline="0" noProof="0" dirty="0">
              <a:ln>
                <a:noFill/>
              </a:ln>
              <a:solidFill>
                <a:srgbClr val="DFDCB7"/>
              </a:solidFill>
              <a:effectLst/>
              <a:uLnTx/>
              <a:uFillTx/>
              <a:latin typeface="Arial" charset="0"/>
              <a:ea typeface="ＭＳ Ｐゴシック" panose="020B0600070205080204" pitchFamily="34" charset="-128"/>
              <a:cs typeface="+mn-cs"/>
            </a:endParaRPr>
          </a:p>
        </p:txBody>
      </p:sp>
    </p:spTree>
    <p:extLst>
      <p:ext uri="{BB962C8B-B14F-4D97-AF65-F5344CB8AC3E}">
        <p14:creationId xmlns:p14="http://schemas.microsoft.com/office/powerpoint/2010/main" val="32279413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4"/>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4C6ED855-906D-443C-BE8F-1E81FAF4CB55}" type="slidenum">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6" name="Footer Placeholder 4"/>
          <p:cNvSpPr>
            <a:spLocks noGrp="1"/>
          </p:cNvSpPr>
          <p:nvPr>
            <p:ph type="ftr" sz="quarter" idx="15"/>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DFDCB7"/>
              </a:solidFill>
              <a:effectLst/>
              <a:uLnTx/>
              <a:uFillTx/>
              <a:latin typeface="Arial" charset="0"/>
              <a:ea typeface="ＭＳ Ｐゴシック" panose="020B0600070205080204" pitchFamily="34" charset="-128"/>
              <a:cs typeface="+mn-cs"/>
            </a:endParaRPr>
          </a:p>
        </p:txBody>
      </p:sp>
      <p:sp>
        <p:nvSpPr>
          <p:cNvPr id="7" name="Date Placeholder 3"/>
          <p:cNvSpPr>
            <a:spLocks noGrp="1"/>
          </p:cNvSpPr>
          <p:nvPr>
            <p:ph type="dt" sz="half" idx="16"/>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CCE31CAD-194B-4E53-A387-EF451F540A3A}" type="datetime1">
              <a:rPr kumimoji="0" lang="en-US" sz="1200" b="0" i="0" u="none" strike="noStrike" kern="1200" cap="none" spc="0" normalizeH="0" baseline="0" noProof="0">
                <a:ln>
                  <a:noFill/>
                </a:ln>
                <a:solidFill>
                  <a:srgbClr val="DFDCB7"/>
                </a:solidFill>
                <a:effectLst/>
                <a:uLnTx/>
                <a:uFillTx/>
                <a:latin typeface="Arial" charset="0"/>
                <a:ea typeface="ＭＳ Ｐゴシック" panose="020B0600070205080204" pitchFamily="34"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2/8/2021</a:t>
            </a:fld>
            <a:endParaRPr kumimoji="0" lang="en-US" sz="1200" b="0" i="0" u="none" strike="noStrike" kern="1200" cap="none" spc="0" normalizeH="0" baseline="0" noProof="0" dirty="0">
              <a:ln>
                <a:noFill/>
              </a:ln>
              <a:solidFill>
                <a:srgbClr val="DFDCB7"/>
              </a:solidFill>
              <a:effectLst/>
              <a:uLnTx/>
              <a:uFillTx/>
              <a:latin typeface="Arial" charset="0"/>
              <a:ea typeface="ＭＳ Ｐゴシック" panose="020B0600070205080204" pitchFamily="34" charset="-128"/>
              <a:cs typeface="+mn-cs"/>
            </a:endParaRPr>
          </a:p>
        </p:txBody>
      </p:sp>
    </p:spTree>
    <p:extLst>
      <p:ext uri="{BB962C8B-B14F-4D97-AF65-F5344CB8AC3E}">
        <p14:creationId xmlns:p14="http://schemas.microsoft.com/office/powerpoint/2010/main" val="40350684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28D4E0BE-DA3D-47AE-B824-111D16A87E21}" type="slidenum">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DFDCB7"/>
              </a:solidFill>
              <a:effectLst/>
              <a:uLnTx/>
              <a:uFillTx/>
              <a:latin typeface="Arial" charset="0"/>
              <a:ea typeface="ＭＳ Ｐゴシック" panose="020B0600070205080204" pitchFamily="34" charset="-128"/>
              <a:cs typeface="+mn-cs"/>
            </a:endParaRPr>
          </a:p>
        </p:txBody>
      </p:sp>
      <p:sp>
        <p:nvSpPr>
          <p:cNvPr id="7" name="Date Placeholder 3"/>
          <p:cNvSpPr>
            <a:spLocks noGrp="1"/>
          </p:cNvSpPr>
          <p:nvPr>
            <p:ph type="dt" sz="half" idx="12"/>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88D70060-7F25-42C1-86EB-5B21AAD1F262}" type="datetime1">
              <a:rPr kumimoji="0" lang="en-US" sz="1200" b="0" i="0" u="none" strike="noStrike" kern="1200" cap="none" spc="0" normalizeH="0" baseline="0" noProof="0">
                <a:ln>
                  <a:noFill/>
                </a:ln>
                <a:solidFill>
                  <a:srgbClr val="DFDCB7"/>
                </a:solidFill>
                <a:effectLst/>
                <a:uLnTx/>
                <a:uFillTx/>
                <a:latin typeface="Arial" charset="0"/>
                <a:ea typeface="ＭＳ Ｐゴシック" panose="020B0600070205080204" pitchFamily="34"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2/8/2021</a:t>
            </a:fld>
            <a:endParaRPr kumimoji="0" lang="en-US" sz="1200" b="0" i="0" u="none" strike="noStrike" kern="1200" cap="none" spc="0" normalizeH="0" baseline="0" noProof="0" dirty="0">
              <a:ln>
                <a:noFill/>
              </a:ln>
              <a:solidFill>
                <a:srgbClr val="DFDCB7"/>
              </a:solidFill>
              <a:effectLst/>
              <a:uLnTx/>
              <a:uFillTx/>
              <a:latin typeface="Arial" charset="0"/>
              <a:ea typeface="ＭＳ Ｐゴシック" panose="020B0600070205080204" pitchFamily="34" charset="-128"/>
              <a:cs typeface="+mn-cs"/>
            </a:endParaRPr>
          </a:p>
        </p:txBody>
      </p:sp>
    </p:spTree>
    <p:extLst>
      <p:ext uri="{BB962C8B-B14F-4D97-AF65-F5344CB8AC3E}">
        <p14:creationId xmlns:p14="http://schemas.microsoft.com/office/powerpoint/2010/main" val="211943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71C9CB5F-FD1A-49E1-9071-8351DC08EF0C}" type="slidenum">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DFDCB7"/>
              </a:solidFill>
              <a:effectLst/>
              <a:uLnTx/>
              <a:uFillTx/>
              <a:latin typeface="Arial" charset="0"/>
              <a:ea typeface="ＭＳ Ｐゴシック" panose="020B0600070205080204" pitchFamily="34" charset="-128"/>
              <a:cs typeface="+mn-cs"/>
            </a:endParaRPr>
          </a:p>
        </p:txBody>
      </p:sp>
      <p:sp>
        <p:nvSpPr>
          <p:cNvPr id="6" name="Date Placeholder 3"/>
          <p:cNvSpPr>
            <a:spLocks noGrp="1"/>
          </p:cNvSpPr>
          <p:nvPr>
            <p:ph type="dt" sz="half" idx="12"/>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3902A484-50D1-46AF-A870-EEF2B4879A98}" type="datetime1">
              <a:rPr kumimoji="0" lang="en-US" sz="1200" b="0" i="0" u="none" strike="noStrike" kern="1200" cap="none" spc="0" normalizeH="0" baseline="0" noProof="0">
                <a:ln>
                  <a:noFill/>
                </a:ln>
                <a:solidFill>
                  <a:srgbClr val="DFDCB7"/>
                </a:solidFill>
                <a:effectLst/>
                <a:uLnTx/>
                <a:uFillTx/>
                <a:latin typeface="Arial" charset="0"/>
                <a:ea typeface="ＭＳ Ｐゴシック" panose="020B0600070205080204" pitchFamily="34"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2/8/2021</a:t>
            </a:fld>
            <a:endParaRPr kumimoji="0" lang="en-US" sz="1200" b="0" i="0" u="none" strike="noStrike" kern="1200" cap="none" spc="0" normalizeH="0" baseline="0" noProof="0" dirty="0">
              <a:ln>
                <a:noFill/>
              </a:ln>
              <a:solidFill>
                <a:srgbClr val="DFDCB7"/>
              </a:solidFill>
              <a:effectLst/>
              <a:uLnTx/>
              <a:uFillTx/>
              <a:latin typeface="Arial" charset="0"/>
              <a:ea typeface="ＭＳ Ｐゴシック" panose="020B0600070205080204" pitchFamily="34" charset="-128"/>
              <a:cs typeface="+mn-cs"/>
            </a:endParaRPr>
          </a:p>
        </p:txBody>
      </p:sp>
    </p:spTree>
    <p:extLst>
      <p:ext uri="{BB962C8B-B14F-4D97-AF65-F5344CB8AC3E}">
        <p14:creationId xmlns:p14="http://schemas.microsoft.com/office/powerpoint/2010/main" val="39914194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9503431B-38FB-4F3A-8911-48B5EC19D54E}" type="slidenum">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DFDCB7"/>
              </a:solidFill>
              <a:effectLst/>
              <a:uLnTx/>
              <a:uFillTx/>
              <a:latin typeface="Arial" charset="0"/>
              <a:ea typeface="ＭＳ Ｐゴシック" panose="020B0600070205080204" pitchFamily="34" charset="-128"/>
              <a:cs typeface="+mn-cs"/>
            </a:endParaRPr>
          </a:p>
        </p:txBody>
      </p:sp>
      <p:sp>
        <p:nvSpPr>
          <p:cNvPr id="6" name="Date Placeholder 3"/>
          <p:cNvSpPr>
            <a:spLocks noGrp="1"/>
          </p:cNvSpPr>
          <p:nvPr>
            <p:ph type="dt" sz="half" idx="12"/>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0232E0AB-FA22-4777-97A8-A7284E13F7F1}" type="datetime1">
              <a:rPr kumimoji="0" lang="en-US" sz="1200" b="0" i="0" u="none" strike="noStrike" kern="1200" cap="none" spc="0" normalizeH="0" baseline="0" noProof="0">
                <a:ln>
                  <a:noFill/>
                </a:ln>
                <a:solidFill>
                  <a:srgbClr val="DFDCB7"/>
                </a:solidFill>
                <a:effectLst/>
                <a:uLnTx/>
                <a:uFillTx/>
                <a:latin typeface="Arial" charset="0"/>
                <a:ea typeface="ＭＳ Ｐゴシック" panose="020B0600070205080204" pitchFamily="34"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2/8/2021</a:t>
            </a:fld>
            <a:endParaRPr kumimoji="0" lang="en-US" sz="1200" b="0" i="0" u="none" strike="noStrike" kern="1200" cap="none" spc="0" normalizeH="0" baseline="0" noProof="0" dirty="0">
              <a:ln>
                <a:noFill/>
              </a:ln>
              <a:solidFill>
                <a:srgbClr val="DFDCB7"/>
              </a:solidFill>
              <a:effectLst/>
              <a:uLnTx/>
              <a:uFillTx/>
              <a:latin typeface="Arial" charset="0"/>
              <a:ea typeface="ＭＳ Ｐゴシック" panose="020B0600070205080204" pitchFamily="34" charset="-128"/>
              <a:cs typeface="+mn-cs"/>
            </a:endParaRPr>
          </a:p>
        </p:txBody>
      </p:sp>
    </p:spTree>
    <p:extLst>
      <p:ext uri="{BB962C8B-B14F-4D97-AF65-F5344CB8AC3E}">
        <p14:creationId xmlns:p14="http://schemas.microsoft.com/office/powerpoint/2010/main" val="12670524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409575" y="-4763"/>
            <a:ext cx="3761184"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196301" y="1380069"/>
            <a:ext cx="6430967" cy="2616199"/>
          </a:xfrm>
        </p:spPr>
        <p:txBody>
          <a:bodyPr anchor="b">
            <a:normAutofit/>
          </a:bodyPr>
          <a:lstStyle>
            <a:lvl1pPr algn="r">
              <a:defRPr sz="45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3386533" y="3996267"/>
            <a:ext cx="5240734" cy="1388534"/>
          </a:xfrm>
        </p:spPr>
        <p:txBody>
          <a:bodyPr anchor="t">
            <a:normAutofit/>
          </a:bodyPr>
          <a:lstStyle>
            <a:lvl1pPr marL="0" indent="0" algn="r">
              <a:buNone/>
              <a:defRPr sz="1575">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defTabSz="685800"/>
            <a:fld id="{1ED66E74-33D1-4E54-BCB1-5DB5A525B161}" type="datetimeFigureOut">
              <a:rPr lang="en-GB" smtClean="0">
                <a:solidFill>
                  <a:prstClr val="black"/>
                </a:solidFill>
              </a:rPr>
              <a:pPr defTabSz="685800"/>
              <a:t>08/02/2021</a:t>
            </a:fld>
            <a:endParaRPr lang="en-GB">
              <a:solidFill>
                <a:prstClr val="black"/>
              </a:solidFill>
            </a:endParaRPr>
          </a:p>
        </p:txBody>
      </p:sp>
      <p:sp>
        <p:nvSpPr>
          <p:cNvPr id="5" name="Footer Placeholder 4"/>
          <p:cNvSpPr>
            <a:spLocks noGrp="1"/>
          </p:cNvSpPr>
          <p:nvPr>
            <p:ph type="ftr" sz="quarter" idx="11"/>
          </p:nvPr>
        </p:nvSpPr>
        <p:spPr>
          <a:xfrm>
            <a:off x="3999309" y="5883276"/>
            <a:ext cx="3243033" cy="365125"/>
          </a:xfrm>
        </p:spPr>
        <p:txBody>
          <a:bodyPr/>
          <a:lstStyle/>
          <a:p>
            <a:pPr defTabSz="685800"/>
            <a:endParaRPr lang="en-GB">
              <a:solidFill>
                <a:prstClr val="black"/>
              </a:solidFill>
            </a:endParaRPr>
          </a:p>
        </p:txBody>
      </p:sp>
      <p:sp>
        <p:nvSpPr>
          <p:cNvPr id="6" name="Slide Number Placeholder 5"/>
          <p:cNvSpPr>
            <a:spLocks noGrp="1"/>
          </p:cNvSpPr>
          <p:nvPr>
            <p:ph type="sldNum" sz="quarter" idx="12"/>
          </p:nvPr>
        </p:nvSpPr>
        <p:spPr/>
        <p:txBody>
          <a:bodyPr/>
          <a:lstStyle/>
          <a:p>
            <a:pPr defTabSz="685800"/>
            <a:fld id="{C010FE34-F757-4E04-8C0A-C2B6AA0D81C3}" type="slidenum">
              <a:rPr lang="en-GB" smtClean="0">
                <a:solidFill>
                  <a:prstClr val="black"/>
                </a:solidFill>
              </a:rPr>
              <a:pPr defTabSz="685800"/>
              <a:t>‹#›</a:t>
            </a:fld>
            <a:endParaRPr lang="en-GB">
              <a:solidFill>
                <a:prstClr val="black"/>
              </a:solidFill>
            </a:endParaRPr>
          </a:p>
        </p:txBody>
      </p:sp>
    </p:spTree>
    <p:extLst>
      <p:ext uri="{BB962C8B-B14F-4D97-AF65-F5344CB8AC3E}">
        <p14:creationId xmlns:p14="http://schemas.microsoft.com/office/powerpoint/2010/main" val="1937271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685800"/>
            <a:fld id="{1ED66E74-33D1-4E54-BCB1-5DB5A525B161}" type="datetimeFigureOut">
              <a:rPr lang="en-GB" smtClean="0">
                <a:solidFill>
                  <a:prstClr val="black"/>
                </a:solidFill>
              </a:rPr>
              <a:pPr defTabSz="685800"/>
              <a:t>08/02/2021</a:t>
            </a:fld>
            <a:endParaRPr lang="en-GB">
              <a:solidFill>
                <a:prstClr val="black"/>
              </a:solidFill>
            </a:endParaRPr>
          </a:p>
        </p:txBody>
      </p:sp>
      <p:sp>
        <p:nvSpPr>
          <p:cNvPr id="5" name="Footer Placeholder 4"/>
          <p:cNvSpPr>
            <a:spLocks noGrp="1"/>
          </p:cNvSpPr>
          <p:nvPr>
            <p:ph type="ftr" sz="quarter" idx="11"/>
          </p:nvPr>
        </p:nvSpPr>
        <p:spPr/>
        <p:txBody>
          <a:bodyPr/>
          <a:lstStyle/>
          <a:p>
            <a:pPr defTabSz="685800"/>
            <a:endParaRPr lang="en-GB">
              <a:solidFill>
                <a:prstClr val="black"/>
              </a:solidFill>
            </a:endParaRPr>
          </a:p>
        </p:txBody>
      </p:sp>
      <p:sp>
        <p:nvSpPr>
          <p:cNvPr id="6" name="Slide Number Placeholder 5"/>
          <p:cNvSpPr>
            <a:spLocks noGrp="1"/>
          </p:cNvSpPr>
          <p:nvPr>
            <p:ph type="sldNum" sz="quarter" idx="12"/>
          </p:nvPr>
        </p:nvSpPr>
        <p:spPr>
          <a:xfrm>
            <a:off x="8213893" y="5867132"/>
            <a:ext cx="413375" cy="365125"/>
          </a:xfrm>
        </p:spPr>
        <p:txBody>
          <a:bodyPr/>
          <a:lstStyle/>
          <a:p>
            <a:pPr defTabSz="685800"/>
            <a:fld id="{C010FE34-F757-4E04-8C0A-C2B6AA0D81C3}" type="slidenum">
              <a:rPr lang="en-GB" smtClean="0">
                <a:solidFill>
                  <a:prstClr val="black"/>
                </a:solidFill>
              </a:rPr>
              <a:pPr defTabSz="685800"/>
              <a:t>‹#›</a:t>
            </a:fld>
            <a:endParaRPr lang="en-GB">
              <a:solidFill>
                <a:prstClr val="black"/>
              </a:solidFill>
            </a:endParaRPr>
          </a:p>
        </p:txBody>
      </p:sp>
    </p:spTree>
    <p:extLst>
      <p:ext uri="{BB962C8B-B14F-4D97-AF65-F5344CB8AC3E}">
        <p14:creationId xmlns:p14="http://schemas.microsoft.com/office/powerpoint/2010/main" val="24524594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9210" y="2666999"/>
            <a:ext cx="6698060" cy="2110382"/>
          </a:xfrm>
        </p:spPr>
        <p:txBody>
          <a:bodyPr anchor="b"/>
          <a:lstStyle>
            <a:lvl1pPr algn="r">
              <a:defRPr sz="3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929209" y="4777381"/>
            <a:ext cx="6698061" cy="860400"/>
          </a:xfrm>
        </p:spPr>
        <p:txBody>
          <a:bodyPr anchor="t">
            <a:normAutofit/>
          </a:bodyPr>
          <a:lstStyle>
            <a:lvl1pPr marL="0" indent="0" algn="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685800"/>
            <a:fld id="{1ED66E74-33D1-4E54-BCB1-5DB5A525B161}" type="datetimeFigureOut">
              <a:rPr lang="en-GB" smtClean="0">
                <a:solidFill>
                  <a:prstClr val="black"/>
                </a:solidFill>
              </a:rPr>
              <a:pPr defTabSz="685800"/>
              <a:t>08/02/2021</a:t>
            </a:fld>
            <a:endParaRPr lang="en-GB">
              <a:solidFill>
                <a:prstClr val="black"/>
              </a:solidFill>
            </a:endParaRPr>
          </a:p>
        </p:txBody>
      </p:sp>
      <p:sp>
        <p:nvSpPr>
          <p:cNvPr id="5" name="Footer Placeholder 4"/>
          <p:cNvSpPr>
            <a:spLocks noGrp="1"/>
          </p:cNvSpPr>
          <p:nvPr>
            <p:ph type="ftr" sz="quarter" idx="11"/>
          </p:nvPr>
        </p:nvSpPr>
        <p:spPr/>
        <p:txBody>
          <a:bodyPr/>
          <a:lstStyle/>
          <a:p>
            <a:pPr defTabSz="685800"/>
            <a:endParaRPr lang="en-GB">
              <a:solidFill>
                <a:prstClr val="black"/>
              </a:solidFill>
            </a:endParaRPr>
          </a:p>
        </p:txBody>
      </p:sp>
      <p:sp>
        <p:nvSpPr>
          <p:cNvPr id="6" name="Slide Number Placeholder 5"/>
          <p:cNvSpPr>
            <a:spLocks noGrp="1"/>
          </p:cNvSpPr>
          <p:nvPr>
            <p:ph type="sldNum" sz="quarter" idx="12"/>
          </p:nvPr>
        </p:nvSpPr>
        <p:spPr/>
        <p:txBody>
          <a:bodyPr/>
          <a:lstStyle/>
          <a:p>
            <a:pPr defTabSz="685800"/>
            <a:fld id="{C010FE34-F757-4E04-8C0A-C2B6AA0D81C3}" type="slidenum">
              <a:rPr lang="en-GB" smtClean="0">
                <a:solidFill>
                  <a:prstClr val="black"/>
                </a:solidFill>
              </a:rPr>
              <a:pPr defTabSz="685800"/>
              <a:t>‹#›</a:t>
            </a:fld>
            <a:endParaRPr lang="en-GB">
              <a:solidFill>
                <a:prstClr val="black"/>
              </a:solidFill>
            </a:endParaRPr>
          </a:p>
        </p:txBody>
      </p:sp>
    </p:spTree>
    <p:extLst>
      <p:ext uri="{BB962C8B-B14F-4D97-AF65-F5344CB8AC3E}">
        <p14:creationId xmlns:p14="http://schemas.microsoft.com/office/powerpoint/2010/main" val="31414202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13234" y="685801"/>
            <a:ext cx="7514035" cy="175259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13235" y="2667000"/>
            <a:ext cx="3671291" cy="3124201"/>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55975" y="2667000"/>
            <a:ext cx="3671292" cy="3124200"/>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defTabSz="685800"/>
            <a:fld id="{1ED66E74-33D1-4E54-BCB1-5DB5A525B161}" type="datetimeFigureOut">
              <a:rPr lang="en-GB" smtClean="0">
                <a:solidFill>
                  <a:prstClr val="black"/>
                </a:solidFill>
              </a:rPr>
              <a:pPr defTabSz="685800"/>
              <a:t>08/02/2021</a:t>
            </a:fld>
            <a:endParaRPr lang="en-GB">
              <a:solidFill>
                <a:prstClr val="black"/>
              </a:solidFill>
            </a:endParaRPr>
          </a:p>
        </p:txBody>
      </p:sp>
      <p:sp>
        <p:nvSpPr>
          <p:cNvPr id="6" name="Footer Placeholder 5"/>
          <p:cNvSpPr>
            <a:spLocks noGrp="1"/>
          </p:cNvSpPr>
          <p:nvPr>
            <p:ph type="ftr" sz="quarter" idx="11"/>
          </p:nvPr>
        </p:nvSpPr>
        <p:spPr/>
        <p:txBody>
          <a:bodyPr/>
          <a:lstStyle/>
          <a:p>
            <a:pPr defTabSz="685800"/>
            <a:endParaRPr lang="en-GB">
              <a:solidFill>
                <a:prstClr val="black"/>
              </a:solidFill>
            </a:endParaRPr>
          </a:p>
        </p:txBody>
      </p:sp>
      <p:sp>
        <p:nvSpPr>
          <p:cNvPr id="7" name="Slide Number Placeholder 6"/>
          <p:cNvSpPr>
            <a:spLocks noGrp="1"/>
          </p:cNvSpPr>
          <p:nvPr>
            <p:ph type="sldNum" sz="quarter" idx="12"/>
          </p:nvPr>
        </p:nvSpPr>
        <p:spPr/>
        <p:txBody>
          <a:bodyPr/>
          <a:lstStyle/>
          <a:p>
            <a:pPr defTabSz="685800"/>
            <a:fld id="{C010FE34-F757-4E04-8C0A-C2B6AA0D81C3}" type="slidenum">
              <a:rPr lang="en-GB" smtClean="0">
                <a:solidFill>
                  <a:prstClr val="black"/>
                </a:solidFill>
              </a:rPr>
              <a:pPr defTabSz="685800"/>
              <a:t>‹#›</a:t>
            </a:fld>
            <a:endParaRPr lang="en-GB">
              <a:solidFill>
                <a:prstClr val="black"/>
              </a:solidFill>
            </a:endParaRPr>
          </a:p>
        </p:txBody>
      </p:sp>
    </p:spTree>
    <p:extLst>
      <p:ext uri="{BB962C8B-B14F-4D97-AF65-F5344CB8AC3E}">
        <p14:creationId xmlns:p14="http://schemas.microsoft.com/office/powerpoint/2010/main" val="4038625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329134" y="2658533"/>
            <a:ext cx="3455391" cy="576262"/>
          </a:xfrm>
        </p:spPr>
        <p:txBody>
          <a:bodyPr anchor="b">
            <a:noAutofit/>
          </a:bodyPr>
          <a:lstStyle>
            <a:lvl1pPr marL="0" indent="0">
              <a:buNone/>
              <a:defRPr sz="2100" b="0">
                <a:solidFill>
                  <a:schemeClr val="accent1">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1113233" y="3335337"/>
            <a:ext cx="3671292" cy="2455862"/>
          </a:xfrm>
        </p:spPr>
        <p:txBody>
          <a:bodyPr anchor="t">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160366" y="2667000"/>
            <a:ext cx="3466903" cy="576262"/>
          </a:xfrm>
        </p:spPr>
        <p:txBody>
          <a:bodyPr anchor="b">
            <a:noAutofit/>
          </a:bodyPr>
          <a:lstStyle>
            <a:lvl1pPr marL="0" indent="0">
              <a:buNone/>
              <a:defRPr sz="2100" b="0">
                <a:solidFill>
                  <a:schemeClr val="accent1">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955975" y="3335337"/>
            <a:ext cx="3671292" cy="2455862"/>
          </a:xfrm>
        </p:spPr>
        <p:txBody>
          <a:bodyPr anchor="t">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defTabSz="685800"/>
            <a:fld id="{1ED66E74-33D1-4E54-BCB1-5DB5A525B161}" type="datetimeFigureOut">
              <a:rPr lang="en-GB" smtClean="0">
                <a:solidFill>
                  <a:prstClr val="black"/>
                </a:solidFill>
              </a:rPr>
              <a:pPr defTabSz="685800"/>
              <a:t>08/02/2021</a:t>
            </a:fld>
            <a:endParaRPr lang="en-GB">
              <a:solidFill>
                <a:prstClr val="black"/>
              </a:solidFill>
            </a:endParaRPr>
          </a:p>
        </p:txBody>
      </p:sp>
      <p:sp>
        <p:nvSpPr>
          <p:cNvPr id="8" name="Footer Placeholder 7"/>
          <p:cNvSpPr>
            <a:spLocks noGrp="1"/>
          </p:cNvSpPr>
          <p:nvPr>
            <p:ph type="ftr" sz="quarter" idx="11"/>
          </p:nvPr>
        </p:nvSpPr>
        <p:spPr/>
        <p:txBody>
          <a:bodyPr/>
          <a:lstStyle/>
          <a:p>
            <a:pPr defTabSz="685800"/>
            <a:endParaRPr lang="en-GB">
              <a:solidFill>
                <a:prstClr val="black"/>
              </a:solidFill>
            </a:endParaRPr>
          </a:p>
        </p:txBody>
      </p:sp>
      <p:sp>
        <p:nvSpPr>
          <p:cNvPr id="9" name="Slide Number Placeholder 8"/>
          <p:cNvSpPr>
            <a:spLocks noGrp="1"/>
          </p:cNvSpPr>
          <p:nvPr>
            <p:ph type="sldNum" sz="quarter" idx="12"/>
          </p:nvPr>
        </p:nvSpPr>
        <p:spPr/>
        <p:txBody>
          <a:bodyPr/>
          <a:lstStyle/>
          <a:p>
            <a:pPr defTabSz="685800"/>
            <a:fld id="{C010FE34-F757-4E04-8C0A-C2B6AA0D81C3}" type="slidenum">
              <a:rPr lang="en-GB" smtClean="0">
                <a:solidFill>
                  <a:prstClr val="black"/>
                </a:solidFill>
              </a:rPr>
              <a:pPr defTabSz="685800"/>
              <a:t>‹#›</a:t>
            </a:fld>
            <a:endParaRPr lang="en-GB">
              <a:solidFill>
                <a:prstClr val="black"/>
              </a:solidFill>
            </a:endParaRPr>
          </a:p>
        </p:txBody>
      </p:sp>
    </p:spTree>
    <p:extLst>
      <p:ext uri="{BB962C8B-B14F-4D97-AF65-F5344CB8AC3E}">
        <p14:creationId xmlns:p14="http://schemas.microsoft.com/office/powerpoint/2010/main" val="2051591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00757EDC-6B31-45E9-BA30-15FF96DD2CB3}" type="datetimeFigureOut">
              <a:rPr lang="en-GB" smtClean="0"/>
              <a:t>08/02/2021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5A68930-E3C2-4B36-A188-1ECE04168AF3}" type="slidenum">
              <a:rPr lang="en-GB" smtClean="0"/>
              <a:t>‹#›</a:t>
            </a:fld>
            <a:endParaRPr lang="en-GB"/>
          </a:p>
        </p:txBody>
      </p:sp>
    </p:spTree>
    <p:extLst>
      <p:ext uri="{BB962C8B-B14F-4D97-AF65-F5344CB8AC3E}">
        <p14:creationId xmlns:p14="http://schemas.microsoft.com/office/powerpoint/2010/main" val="39749648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defTabSz="685800"/>
            <a:fld id="{1ED66E74-33D1-4E54-BCB1-5DB5A525B161}" type="datetimeFigureOut">
              <a:rPr lang="en-GB" smtClean="0">
                <a:solidFill>
                  <a:prstClr val="black"/>
                </a:solidFill>
              </a:rPr>
              <a:pPr defTabSz="685800"/>
              <a:t>08/02/2021</a:t>
            </a:fld>
            <a:endParaRPr lang="en-GB">
              <a:solidFill>
                <a:prstClr val="black"/>
              </a:solidFill>
            </a:endParaRPr>
          </a:p>
        </p:txBody>
      </p:sp>
      <p:sp>
        <p:nvSpPr>
          <p:cNvPr id="4" name="Footer Placeholder 3"/>
          <p:cNvSpPr>
            <a:spLocks noGrp="1"/>
          </p:cNvSpPr>
          <p:nvPr>
            <p:ph type="ftr" sz="quarter" idx="11"/>
          </p:nvPr>
        </p:nvSpPr>
        <p:spPr/>
        <p:txBody>
          <a:bodyPr/>
          <a:lstStyle/>
          <a:p>
            <a:pPr defTabSz="685800"/>
            <a:endParaRPr lang="en-GB">
              <a:solidFill>
                <a:prstClr val="black"/>
              </a:solidFill>
            </a:endParaRPr>
          </a:p>
        </p:txBody>
      </p:sp>
      <p:sp>
        <p:nvSpPr>
          <p:cNvPr id="5" name="Slide Number Placeholder 4"/>
          <p:cNvSpPr>
            <a:spLocks noGrp="1"/>
          </p:cNvSpPr>
          <p:nvPr>
            <p:ph type="sldNum" sz="quarter" idx="12"/>
          </p:nvPr>
        </p:nvSpPr>
        <p:spPr/>
        <p:txBody>
          <a:bodyPr/>
          <a:lstStyle/>
          <a:p>
            <a:pPr defTabSz="685800"/>
            <a:fld id="{C010FE34-F757-4E04-8C0A-C2B6AA0D81C3}" type="slidenum">
              <a:rPr lang="en-GB" smtClean="0">
                <a:solidFill>
                  <a:prstClr val="black"/>
                </a:solidFill>
              </a:rPr>
              <a:pPr defTabSz="685800"/>
              <a:t>‹#›</a:t>
            </a:fld>
            <a:endParaRPr lang="en-GB">
              <a:solidFill>
                <a:prstClr val="black"/>
              </a:solidFill>
            </a:endParaRPr>
          </a:p>
        </p:txBody>
      </p:sp>
    </p:spTree>
    <p:extLst>
      <p:ext uri="{BB962C8B-B14F-4D97-AF65-F5344CB8AC3E}">
        <p14:creationId xmlns:p14="http://schemas.microsoft.com/office/powerpoint/2010/main" val="34426955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1ED66E74-33D1-4E54-BCB1-5DB5A525B161}" type="datetimeFigureOut">
              <a:rPr lang="en-GB" smtClean="0">
                <a:solidFill>
                  <a:prstClr val="black"/>
                </a:solidFill>
              </a:rPr>
              <a:pPr defTabSz="685800"/>
              <a:t>08/02/2021</a:t>
            </a:fld>
            <a:endParaRPr lang="en-GB">
              <a:solidFill>
                <a:prstClr val="black"/>
              </a:solidFill>
            </a:endParaRPr>
          </a:p>
        </p:txBody>
      </p:sp>
      <p:sp>
        <p:nvSpPr>
          <p:cNvPr id="3" name="Footer Placeholder 2"/>
          <p:cNvSpPr>
            <a:spLocks noGrp="1"/>
          </p:cNvSpPr>
          <p:nvPr>
            <p:ph type="ftr" sz="quarter" idx="11"/>
          </p:nvPr>
        </p:nvSpPr>
        <p:spPr/>
        <p:txBody>
          <a:bodyPr/>
          <a:lstStyle/>
          <a:p>
            <a:pPr defTabSz="685800"/>
            <a:endParaRPr lang="en-GB">
              <a:solidFill>
                <a:prstClr val="black"/>
              </a:solidFill>
            </a:endParaRPr>
          </a:p>
        </p:txBody>
      </p:sp>
      <p:sp>
        <p:nvSpPr>
          <p:cNvPr id="4" name="Slide Number Placeholder 3"/>
          <p:cNvSpPr>
            <a:spLocks noGrp="1"/>
          </p:cNvSpPr>
          <p:nvPr>
            <p:ph type="sldNum" sz="quarter" idx="12"/>
          </p:nvPr>
        </p:nvSpPr>
        <p:spPr/>
        <p:txBody>
          <a:bodyPr/>
          <a:lstStyle/>
          <a:p>
            <a:pPr defTabSz="685800"/>
            <a:fld id="{C010FE34-F757-4E04-8C0A-C2B6AA0D81C3}" type="slidenum">
              <a:rPr lang="en-GB" smtClean="0">
                <a:solidFill>
                  <a:prstClr val="black"/>
                </a:solidFill>
              </a:rPr>
              <a:pPr defTabSz="685800"/>
              <a:t>‹#›</a:t>
            </a:fld>
            <a:endParaRPr lang="en-GB">
              <a:solidFill>
                <a:prstClr val="black"/>
              </a:solidFill>
            </a:endParaRPr>
          </a:p>
        </p:txBody>
      </p:sp>
    </p:spTree>
    <p:extLst>
      <p:ext uri="{BB962C8B-B14F-4D97-AF65-F5344CB8AC3E}">
        <p14:creationId xmlns:p14="http://schemas.microsoft.com/office/powerpoint/2010/main" val="28719819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234" y="1600200"/>
            <a:ext cx="2661841" cy="1371600"/>
          </a:xfrm>
        </p:spPr>
        <p:txBody>
          <a:bodyPr anchor="b">
            <a:normAutofit/>
          </a:bodyPr>
          <a:lstStyle>
            <a:lvl1pPr algn="ctr">
              <a:defRPr sz="1800" b="0"/>
            </a:lvl1pPr>
          </a:lstStyle>
          <a:p>
            <a:r>
              <a:rPr lang="en-US" smtClean="0"/>
              <a:t>Click to edit Master title style</a:t>
            </a:r>
            <a:endParaRPr lang="en-US" dirty="0"/>
          </a:p>
        </p:txBody>
      </p:sp>
      <p:sp>
        <p:nvSpPr>
          <p:cNvPr id="3" name="Content Placeholder 2"/>
          <p:cNvSpPr>
            <a:spLocks noGrp="1"/>
          </p:cNvSpPr>
          <p:nvPr>
            <p:ph idx="1"/>
          </p:nvPr>
        </p:nvSpPr>
        <p:spPr>
          <a:xfrm>
            <a:off x="3946525" y="685800"/>
            <a:ext cx="4680743" cy="5105401"/>
          </a:xfrm>
        </p:spPr>
        <p:txBody>
          <a:bodyPr anchor="ct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13234" y="2971800"/>
            <a:ext cx="2661841" cy="1828800"/>
          </a:xfrm>
        </p:spPr>
        <p:txBody>
          <a:bodyPr>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Date Placeholder 4"/>
          <p:cNvSpPr>
            <a:spLocks noGrp="1"/>
          </p:cNvSpPr>
          <p:nvPr>
            <p:ph type="dt" sz="half" idx="10"/>
          </p:nvPr>
        </p:nvSpPr>
        <p:spPr/>
        <p:txBody>
          <a:bodyPr/>
          <a:lstStyle/>
          <a:p>
            <a:pPr defTabSz="685800"/>
            <a:fld id="{1ED66E74-33D1-4E54-BCB1-5DB5A525B161}" type="datetimeFigureOut">
              <a:rPr lang="en-GB" smtClean="0">
                <a:solidFill>
                  <a:prstClr val="black"/>
                </a:solidFill>
              </a:rPr>
              <a:pPr defTabSz="685800"/>
              <a:t>08/02/2021</a:t>
            </a:fld>
            <a:endParaRPr lang="en-GB">
              <a:solidFill>
                <a:prstClr val="black"/>
              </a:solidFill>
            </a:endParaRPr>
          </a:p>
        </p:txBody>
      </p:sp>
      <p:sp>
        <p:nvSpPr>
          <p:cNvPr id="6" name="Footer Placeholder 5"/>
          <p:cNvSpPr>
            <a:spLocks noGrp="1"/>
          </p:cNvSpPr>
          <p:nvPr>
            <p:ph type="ftr" sz="quarter" idx="11"/>
          </p:nvPr>
        </p:nvSpPr>
        <p:spPr/>
        <p:txBody>
          <a:bodyPr/>
          <a:lstStyle/>
          <a:p>
            <a:pPr defTabSz="685800"/>
            <a:endParaRPr lang="en-GB">
              <a:solidFill>
                <a:prstClr val="black"/>
              </a:solidFill>
            </a:endParaRPr>
          </a:p>
        </p:txBody>
      </p:sp>
      <p:sp>
        <p:nvSpPr>
          <p:cNvPr id="7" name="Slide Number Placeholder 6"/>
          <p:cNvSpPr>
            <a:spLocks noGrp="1"/>
          </p:cNvSpPr>
          <p:nvPr>
            <p:ph type="sldNum" sz="quarter" idx="12"/>
          </p:nvPr>
        </p:nvSpPr>
        <p:spPr/>
        <p:txBody>
          <a:bodyPr/>
          <a:lstStyle/>
          <a:p>
            <a:pPr defTabSz="685800"/>
            <a:fld id="{C010FE34-F757-4E04-8C0A-C2B6AA0D81C3}" type="slidenum">
              <a:rPr lang="en-GB" smtClean="0">
                <a:solidFill>
                  <a:prstClr val="black"/>
                </a:solidFill>
              </a:rPr>
              <a:pPr defTabSz="685800"/>
              <a:t>‹#›</a:t>
            </a:fld>
            <a:endParaRPr lang="en-GB">
              <a:solidFill>
                <a:prstClr val="black"/>
              </a:solidFill>
            </a:endParaRPr>
          </a:p>
        </p:txBody>
      </p:sp>
    </p:spTree>
    <p:extLst>
      <p:ext uri="{BB962C8B-B14F-4D97-AF65-F5344CB8AC3E}">
        <p14:creationId xmlns:p14="http://schemas.microsoft.com/office/powerpoint/2010/main" val="7427247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2043" y="1752599"/>
            <a:ext cx="4069619" cy="1371600"/>
          </a:xfrm>
        </p:spPr>
        <p:txBody>
          <a:bodyPr anchor="b">
            <a:normAutofit/>
          </a:bodyPr>
          <a:lstStyle>
            <a:lvl1pPr algn="ctr">
              <a:defRPr sz="21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5696011" y="914400"/>
            <a:ext cx="2460731"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1112043" y="3124199"/>
            <a:ext cx="4069619" cy="1828800"/>
          </a:xfrm>
        </p:spPr>
        <p:txBody>
          <a:bodyPr>
            <a:normAutofit/>
          </a:bodyPr>
          <a:lstStyle>
            <a:lvl1pPr marL="0" indent="0" algn="ctr">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Date Placeholder 4"/>
          <p:cNvSpPr>
            <a:spLocks noGrp="1"/>
          </p:cNvSpPr>
          <p:nvPr>
            <p:ph type="dt" sz="half" idx="10"/>
          </p:nvPr>
        </p:nvSpPr>
        <p:spPr/>
        <p:txBody>
          <a:bodyPr/>
          <a:lstStyle/>
          <a:p>
            <a:pPr defTabSz="685800"/>
            <a:fld id="{1ED66E74-33D1-4E54-BCB1-5DB5A525B161}" type="datetimeFigureOut">
              <a:rPr lang="en-GB" smtClean="0">
                <a:solidFill>
                  <a:prstClr val="black"/>
                </a:solidFill>
              </a:rPr>
              <a:pPr defTabSz="685800"/>
              <a:t>08/02/2021</a:t>
            </a:fld>
            <a:endParaRPr lang="en-GB">
              <a:solidFill>
                <a:prstClr val="black"/>
              </a:solidFill>
            </a:endParaRPr>
          </a:p>
        </p:txBody>
      </p:sp>
      <p:sp>
        <p:nvSpPr>
          <p:cNvPr id="6" name="Footer Placeholder 5"/>
          <p:cNvSpPr>
            <a:spLocks noGrp="1"/>
          </p:cNvSpPr>
          <p:nvPr>
            <p:ph type="ftr" sz="quarter" idx="11"/>
          </p:nvPr>
        </p:nvSpPr>
        <p:spPr/>
        <p:txBody>
          <a:bodyPr/>
          <a:lstStyle/>
          <a:p>
            <a:pPr defTabSz="685800"/>
            <a:endParaRPr lang="en-GB">
              <a:solidFill>
                <a:prstClr val="black"/>
              </a:solidFill>
            </a:endParaRPr>
          </a:p>
        </p:txBody>
      </p:sp>
      <p:sp>
        <p:nvSpPr>
          <p:cNvPr id="7" name="Slide Number Placeholder 6"/>
          <p:cNvSpPr>
            <a:spLocks noGrp="1"/>
          </p:cNvSpPr>
          <p:nvPr>
            <p:ph type="sldNum" sz="quarter" idx="12"/>
          </p:nvPr>
        </p:nvSpPr>
        <p:spPr/>
        <p:txBody>
          <a:bodyPr/>
          <a:lstStyle/>
          <a:p>
            <a:pPr defTabSz="685800"/>
            <a:fld id="{C010FE34-F757-4E04-8C0A-C2B6AA0D81C3}" type="slidenum">
              <a:rPr lang="en-GB" smtClean="0">
                <a:solidFill>
                  <a:prstClr val="black"/>
                </a:solidFill>
              </a:rPr>
              <a:pPr defTabSz="685800"/>
              <a:t>‹#›</a:t>
            </a:fld>
            <a:endParaRPr lang="en-GB">
              <a:solidFill>
                <a:prstClr val="black"/>
              </a:solidFill>
            </a:endParaRPr>
          </a:p>
        </p:txBody>
      </p:sp>
    </p:spTree>
    <p:extLst>
      <p:ext uri="{BB962C8B-B14F-4D97-AF65-F5344CB8AC3E}">
        <p14:creationId xmlns:p14="http://schemas.microsoft.com/office/powerpoint/2010/main" val="17460243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234" y="4732865"/>
            <a:ext cx="7514033" cy="566738"/>
          </a:xfrm>
        </p:spPr>
        <p:txBody>
          <a:bodyPr anchor="b">
            <a:normAutofit/>
          </a:bodyPr>
          <a:lstStyle>
            <a:lvl1pPr algn="ctr">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789509" y="932112"/>
            <a:ext cx="6169458"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1113234" y="5299603"/>
            <a:ext cx="7514033" cy="493712"/>
          </a:xfrm>
        </p:spPr>
        <p:txBody>
          <a:bodyPr>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Date Placeholder 4"/>
          <p:cNvSpPr>
            <a:spLocks noGrp="1"/>
          </p:cNvSpPr>
          <p:nvPr>
            <p:ph type="dt" sz="half" idx="10"/>
          </p:nvPr>
        </p:nvSpPr>
        <p:spPr/>
        <p:txBody>
          <a:bodyPr/>
          <a:lstStyle/>
          <a:p>
            <a:pPr defTabSz="685800"/>
            <a:fld id="{1ED66E74-33D1-4E54-BCB1-5DB5A525B161}" type="datetimeFigureOut">
              <a:rPr lang="en-GB" smtClean="0">
                <a:solidFill>
                  <a:prstClr val="black"/>
                </a:solidFill>
              </a:rPr>
              <a:pPr defTabSz="685800"/>
              <a:t>08/02/2021</a:t>
            </a:fld>
            <a:endParaRPr lang="en-GB">
              <a:solidFill>
                <a:prstClr val="black"/>
              </a:solidFill>
            </a:endParaRPr>
          </a:p>
        </p:txBody>
      </p:sp>
      <p:sp>
        <p:nvSpPr>
          <p:cNvPr id="6" name="Footer Placeholder 5"/>
          <p:cNvSpPr>
            <a:spLocks noGrp="1"/>
          </p:cNvSpPr>
          <p:nvPr>
            <p:ph type="ftr" sz="quarter" idx="11"/>
          </p:nvPr>
        </p:nvSpPr>
        <p:spPr/>
        <p:txBody>
          <a:bodyPr/>
          <a:lstStyle/>
          <a:p>
            <a:pPr defTabSz="685800"/>
            <a:endParaRPr lang="en-GB">
              <a:solidFill>
                <a:prstClr val="black"/>
              </a:solidFill>
            </a:endParaRPr>
          </a:p>
        </p:txBody>
      </p:sp>
      <p:sp>
        <p:nvSpPr>
          <p:cNvPr id="7" name="Slide Number Placeholder 6"/>
          <p:cNvSpPr>
            <a:spLocks noGrp="1"/>
          </p:cNvSpPr>
          <p:nvPr>
            <p:ph type="sldNum" sz="quarter" idx="12"/>
          </p:nvPr>
        </p:nvSpPr>
        <p:spPr/>
        <p:txBody>
          <a:bodyPr/>
          <a:lstStyle/>
          <a:p>
            <a:pPr defTabSz="685800"/>
            <a:fld id="{C010FE34-F757-4E04-8C0A-C2B6AA0D81C3}" type="slidenum">
              <a:rPr lang="en-GB" smtClean="0">
                <a:solidFill>
                  <a:prstClr val="black"/>
                </a:solidFill>
              </a:rPr>
              <a:pPr defTabSz="685800"/>
              <a:t>‹#›</a:t>
            </a:fld>
            <a:endParaRPr lang="en-GB">
              <a:solidFill>
                <a:prstClr val="black"/>
              </a:solidFill>
            </a:endParaRPr>
          </a:p>
        </p:txBody>
      </p:sp>
    </p:spTree>
    <p:extLst>
      <p:ext uri="{BB962C8B-B14F-4D97-AF65-F5344CB8AC3E}">
        <p14:creationId xmlns:p14="http://schemas.microsoft.com/office/powerpoint/2010/main" val="35992202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235" y="685800"/>
            <a:ext cx="7514033" cy="3048000"/>
          </a:xfrm>
        </p:spPr>
        <p:txBody>
          <a:bodyPr anchor="ctr">
            <a:normAutofit/>
          </a:bodyPr>
          <a:lstStyle>
            <a:lvl1pPr algn="ctr">
              <a:defRPr sz="2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13234" y="4343400"/>
            <a:ext cx="7514035" cy="1447800"/>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685800"/>
            <a:fld id="{1ED66E74-33D1-4E54-BCB1-5DB5A525B161}" type="datetimeFigureOut">
              <a:rPr lang="en-GB" smtClean="0">
                <a:solidFill>
                  <a:prstClr val="black"/>
                </a:solidFill>
              </a:rPr>
              <a:pPr defTabSz="685800"/>
              <a:t>08/02/2021</a:t>
            </a:fld>
            <a:endParaRPr lang="en-GB">
              <a:solidFill>
                <a:prstClr val="black"/>
              </a:solidFill>
            </a:endParaRPr>
          </a:p>
        </p:txBody>
      </p:sp>
      <p:sp>
        <p:nvSpPr>
          <p:cNvPr id="5" name="Footer Placeholder 4"/>
          <p:cNvSpPr>
            <a:spLocks noGrp="1"/>
          </p:cNvSpPr>
          <p:nvPr>
            <p:ph type="ftr" sz="quarter" idx="11"/>
          </p:nvPr>
        </p:nvSpPr>
        <p:spPr/>
        <p:txBody>
          <a:bodyPr/>
          <a:lstStyle/>
          <a:p>
            <a:pPr defTabSz="685800"/>
            <a:endParaRPr lang="en-GB">
              <a:solidFill>
                <a:prstClr val="black"/>
              </a:solidFill>
            </a:endParaRPr>
          </a:p>
        </p:txBody>
      </p:sp>
      <p:sp>
        <p:nvSpPr>
          <p:cNvPr id="6" name="Slide Number Placeholder 5"/>
          <p:cNvSpPr>
            <a:spLocks noGrp="1"/>
          </p:cNvSpPr>
          <p:nvPr>
            <p:ph type="sldNum" sz="quarter" idx="12"/>
          </p:nvPr>
        </p:nvSpPr>
        <p:spPr/>
        <p:txBody>
          <a:bodyPr/>
          <a:lstStyle/>
          <a:p>
            <a:pPr defTabSz="685800"/>
            <a:fld id="{C010FE34-F757-4E04-8C0A-C2B6AA0D81C3}" type="slidenum">
              <a:rPr lang="en-GB" smtClean="0">
                <a:solidFill>
                  <a:prstClr val="black"/>
                </a:solidFill>
              </a:rPr>
              <a:pPr defTabSz="685800"/>
              <a:t>‹#›</a:t>
            </a:fld>
            <a:endParaRPr lang="en-GB">
              <a:solidFill>
                <a:prstClr val="black"/>
              </a:solidFill>
            </a:endParaRPr>
          </a:p>
        </p:txBody>
      </p:sp>
    </p:spTree>
    <p:extLst>
      <p:ext uri="{BB962C8B-B14F-4D97-AF65-F5344CB8AC3E}">
        <p14:creationId xmlns:p14="http://schemas.microsoft.com/office/powerpoint/2010/main" val="36462632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198959" y="863023"/>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6000" b="0" i="0" u="none" strike="noStrike" kern="1200" cap="all" spc="0" normalizeH="0" baseline="0" noProof="0" dirty="0">
                <a:ln w="3175" cmpd="sng">
                  <a:noFill/>
                </a:ln>
                <a:solidFill>
                  <a:prstClr val="black"/>
                </a:solidFill>
                <a:effectLst/>
                <a:uLnTx/>
                <a:uFillTx/>
                <a:latin typeface="Corbel" panose="020B0503020204020204"/>
                <a:ea typeface="+mn-ea"/>
                <a:cs typeface="+mn-cs"/>
              </a:rPr>
              <a:t>“</a:t>
            </a:r>
          </a:p>
        </p:txBody>
      </p:sp>
      <p:sp>
        <p:nvSpPr>
          <p:cNvPr id="15" name="TextBox 14"/>
          <p:cNvSpPr txBox="1"/>
          <p:nvPr/>
        </p:nvSpPr>
        <p:spPr>
          <a:xfrm>
            <a:off x="8170069" y="2819399"/>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r" defTabSz="685800" rtl="0" eaLnBrk="1" fontAlgn="auto" latinLnBrk="0" hangingPunct="1">
              <a:lnSpc>
                <a:spcPct val="100000"/>
              </a:lnSpc>
              <a:spcBef>
                <a:spcPct val="0"/>
              </a:spcBef>
              <a:spcAft>
                <a:spcPts val="0"/>
              </a:spcAft>
              <a:buClrTx/>
              <a:buSzTx/>
              <a:buFontTx/>
              <a:buNone/>
              <a:tabLst/>
              <a:defRPr/>
            </a:pPr>
            <a:r>
              <a:rPr kumimoji="0" lang="en-US" sz="6000" b="0" i="0" u="none" strike="noStrike" kern="1200" cap="all" spc="0" normalizeH="0" baseline="0" noProof="0" dirty="0">
                <a:ln w="3175" cmpd="sng">
                  <a:noFill/>
                </a:ln>
                <a:solidFill>
                  <a:prstClr val="black"/>
                </a:solidFill>
                <a:effectLst/>
                <a:uLnTx/>
                <a:uFillTx/>
                <a:latin typeface="Corbel" panose="020B0503020204020204"/>
                <a:ea typeface="+mn-ea"/>
                <a:cs typeface="+mn-cs"/>
              </a:rPr>
              <a:t>”</a:t>
            </a:r>
          </a:p>
        </p:txBody>
      </p:sp>
      <p:sp>
        <p:nvSpPr>
          <p:cNvPr id="2" name="Title 1"/>
          <p:cNvSpPr>
            <a:spLocks noGrp="1"/>
          </p:cNvSpPr>
          <p:nvPr>
            <p:ph type="title"/>
          </p:nvPr>
        </p:nvSpPr>
        <p:spPr>
          <a:xfrm>
            <a:off x="1656159" y="685801"/>
            <a:ext cx="6742509" cy="2743199"/>
          </a:xfrm>
        </p:spPr>
        <p:txBody>
          <a:bodyPr anchor="ctr">
            <a:normAutofit/>
          </a:bodyPr>
          <a:lstStyle>
            <a:lvl1pPr algn="ctr">
              <a:defRPr sz="24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827609" y="3428999"/>
            <a:ext cx="6399611" cy="381000"/>
          </a:xfrm>
        </p:spPr>
        <p:txBody>
          <a:bodyPr anchor="ctr">
            <a:normAutofit/>
          </a:bodyPr>
          <a:lstStyle>
            <a:lvl1pPr marL="0" indent="0">
              <a:buFontTx/>
              <a:buNone/>
              <a:defRPr sz="1350"/>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Edit Master text styles</a:t>
            </a:r>
          </a:p>
        </p:txBody>
      </p:sp>
      <p:sp>
        <p:nvSpPr>
          <p:cNvPr id="3" name="Text Placeholder 2"/>
          <p:cNvSpPr>
            <a:spLocks noGrp="1"/>
          </p:cNvSpPr>
          <p:nvPr>
            <p:ph type="body" idx="1"/>
          </p:nvPr>
        </p:nvSpPr>
        <p:spPr>
          <a:xfrm>
            <a:off x="1113234" y="4343400"/>
            <a:ext cx="7514033" cy="1447800"/>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685800"/>
            <a:fld id="{1ED66E74-33D1-4E54-BCB1-5DB5A525B161}" type="datetimeFigureOut">
              <a:rPr lang="en-GB" smtClean="0">
                <a:solidFill>
                  <a:prstClr val="black"/>
                </a:solidFill>
              </a:rPr>
              <a:pPr defTabSz="685800"/>
              <a:t>08/02/2021</a:t>
            </a:fld>
            <a:endParaRPr lang="en-GB">
              <a:solidFill>
                <a:prstClr val="black"/>
              </a:solidFill>
            </a:endParaRPr>
          </a:p>
        </p:txBody>
      </p:sp>
      <p:sp>
        <p:nvSpPr>
          <p:cNvPr id="5" name="Footer Placeholder 4"/>
          <p:cNvSpPr>
            <a:spLocks noGrp="1"/>
          </p:cNvSpPr>
          <p:nvPr>
            <p:ph type="ftr" sz="quarter" idx="11"/>
          </p:nvPr>
        </p:nvSpPr>
        <p:spPr/>
        <p:txBody>
          <a:bodyPr/>
          <a:lstStyle/>
          <a:p>
            <a:pPr defTabSz="685800"/>
            <a:endParaRPr lang="en-GB">
              <a:solidFill>
                <a:prstClr val="black"/>
              </a:solidFill>
            </a:endParaRPr>
          </a:p>
        </p:txBody>
      </p:sp>
      <p:sp>
        <p:nvSpPr>
          <p:cNvPr id="6" name="Slide Number Placeholder 5"/>
          <p:cNvSpPr>
            <a:spLocks noGrp="1"/>
          </p:cNvSpPr>
          <p:nvPr>
            <p:ph type="sldNum" sz="quarter" idx="12"/>
          </p:nvPr>
        </p:nvSpPr>
        <p:spPr/>
        <p:txBody>
          <a:bodyPr/>
          <a:lstStyle/>
          <a:p>
            <a:pPr defTabSz="685800"/>
            <a:fld id="{C010FE34-F757-4E04-8C0A-C2B6AA0D81C3}" type="slidenum">
              <a:rPr lang="en-GB" smtClean="0">
                <a:solidFill>
                  <a:prstClr val="black"/>
                </a:solidFill>
              </a:rPr>
              <a:pPr defTabSz="685800"/>
              <a:t>‹#›</a:t>
            </a:fld>
            <a:endParaRPr lang="en-GB">
              <a:solidFill>
                <a:prstClr val="black"/>
              </a:solidFill>
            </a:endParaRPr>
          </a:p>
        </p:txBody>
      </p:sp>
    </p:spTree>
    <p:extLst>
      <p:ext uri="{BB962C8B-B14F-4D97-AF65-F5344CB8AC3E}">
        <p14:creationId xmlns:p14="http://schemas.microsoft.com/office/powerpoint/2010/main" val="36209519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13235" y="3308581"/>
            <a:ext cx="7514032" cy="1468800"/>
          </a:xfrm>
        </p:spPr>
        <p:txBody>
          <a:bodyPr anchor="b">
            <a:normAutofit/>
          </a:bodyPr>
          <a:lstStyle>
            <a:lvl1pPr algn="r">
              <a:defRPr sz="2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13234" y="4777381"/>
            <a:ext cx="7514033" cy="860400"/>
          </a:xfrm>
        </p:spPr>
        <p:txBody>
          <a:bodyPr anchor="t">
            <a:normAutofit/>
          </a:bodyPr>
          <a:lstStyle>
            <a:lvl1pPr marL="0" indent="0" algn="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685800"/>
            <a:fld id="{1ED66E74-33D1-4E54-BCB1-5DB5A525B161}" type="datetimeFigureOut">
              <a:rPr lang="en-GB" smtClean="0">
                <a:solidFill>
                  <a:prstClr val="black"/>
                </a:solidFill>
              </a:rPr>
              <a:pPr defTabSz="685800"/>
              <a:t>08/02/2021</a:t>
            </a:fld>
            <a:endParaRPr lang="en-GB">
              <a:solidFill>
                <a:prstClr val="black"/>
              </a:solidFill>
            </a:endParaRPr>
          </a:p>
        </p:txBody>
      </p:sp>
      <p:sp>
        <p:nvSpPr>
          <p:cNvPr id="5" name="Footer Placeholder 4"/>
          <p:cNvSpPr>
            <a:spLocks noGrp="1"/>
          </p:cNvSpPr>
          <p:nvPr>
            <p:ph type="ftr" sz="quarter" idx="11"/>
          </p:nvPr>
        </p:nvSpPr>
        <p:spPr/>
        <p:txBody>
          <a:bodyPr/>
          <a:lstStyle/>
          <a:p>
            <a:pPr defTabSz="685800"/>
            <a:endParaRPr lang="en-GB">
              <a:solidFill>
                <a:prstClr val="black"/>
              </a:solidFill>
            </a:endParaRPr>
          </a:p>
        </p:txBody>
      </p:sp>
      <p:sp>
        <p:nvSpPr>
          <p:cNvPr id="6" name="Slide Number Placeholder 5"/>
          <p:cNvSpPr>
            <a:spLocks noGrp="1"/>
          </p:cNvSpPr>
          <p:nvPr>
            <p:ph type="sldNum" sz="quarter" idx="12"/>
          </p:nvPr>
        </p:nvSpPr>
        <p:spPr/>
        <p:txBody>
          <a:bodyPr/>
          <a:lstStyle/>
          <a:p>
            <a:pPr defTabSz="685800"/>
            <a:fld id="{C010FE34-F757-4E04-8C0A-C2B6AA0D81C3}" type="slidenum">
              <a:rPr lang="en-GB" smtClean="0">
                <a:solidFill>
                  <a:prstClr val="black"/>
                </a:solidFill>
              </a:rPr>
              <a:pPr defTabSz="685800"/>
              <a:t>‹#›</a:t>
            </a:fld>
            <a:endParaRPr lang="en-GB">
              <a:solidFill>
                <a:prstClr val="black"/>
              </a:solidFill>
            </a:endParaRPr>
          </a:p>
        </p:txBody>
      </p:sp>
    </p:spTree>
    <p:extLst>
      <p:ext uri="{BB962C8B-B14F-4D97-AF65-F5344CB8AC3E}">
        <p14:creationId xmlns:p14="http://schemas.microsoft.com/office/powerpoint/2010/main" val="18796183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198959" y="863023"/>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6000" b="0" i="0" u="none" strike="noStrike" kern="1200" cap="all" spc="0" normalizeH="0" baseline="0" noProof="0" dirty="0">
                <a:ln w="3175" cmpd="sng">
                  <a:noFill/>
                </a:ln>
                <a:solidFill>
                  <a:prstClr val="black"/>
                </a:solidFill>
                <a:effectLst/>
                <a:uLnTx/>
                <a:uFillTx/>
                <a:latin typeface="Corbel" panose="020B0503020204020204"/>
                <a:ea typeface="+mn-ea"/>
                <a:cs typeface="+mn-cs"/>
              </a:rPr>
              <a:t>“</a:t>
            </a:r>
          </a:p>
        </p:txBody>
      </p:sp>
      <p:sp>
        <p:nvSpPr>
          <p:cNvPr id="15" name="TextBox 14"/>
          <p:cNvSpPr txBox="1"/>
          <p:nvPr/>
        </p:nvSpPr>
        <p:spPr>
          <a:xfrm>
            <a:off x="8170069" y="2819399"/>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r" defTabSz="685800" rtl="0" eaLnBrk="1" fontAlgn="auto" latinLnBrk="0" hangingPunct="1">
              <a:lnSpc>
                <a:spcPct val="100000"/>
              </a:lnSpc>
              <a:spcBef>
                <a:spcPct val="0"/>
              </a:spcBef>
              <a:spcAft>
                <a:spcPts val="0"/>
              </a:spcAft>
              <a:buClrTx/>
              <a:buSzTx/>
              <a:buFontTx/>
              <a:buNone/>
              <a:tabLst/>
              <a:defRPr/>
            </a:pPr>
            <a:r>
              <a:rPr kumimoji="0" lang="en-US" sz="6000" b="0" i="0" u="none" strike="noStrike" kern="1200" cap="all" spc="0" normalizeH="0" baseline="0" noProof="0" dirty="0">
                <a:ln w="3175" cmpd="sng">
                  <a:noFill/>
                </a:ln>
                <a:solidFill>
                  <a:prstClr val="black"/>
                </a:solidFill>
                <a:effectLst/>
                <a:uLnTx/>
                <a:uFillTx/>
                <a:latin typeface="Corbel" panose="020B0503020204020204"/>
                <a:ea typeface="+mn-ea"/>
                <a:cs typeface="+mn-cs"/>
              </a:rPr>
              <a:t>”</a:t>
            </a:r>
          </a:p>
        </p:txBody>
      </p:sp>
      <p:sp>
        <p:nvSpPr>
          <p:cNvPr id="2" name="Title 1"/>
          <p:cNvSpPr>
            <a:spLocks noGrp="1"/>
          </p:cNvSpPr>
          <p:nvPr>
            <p:ph type="title"/>
          </p:nvPr>
        </p:nvSpPr>
        <p:spPr>
          <a:xfrm>
            <a:off x="1656159" y="685801"/>
            <a:ext cx="6742509" cy="2743199"/>
          </a:xfrm>
        </p:spPr>
        <p:txBody>
          <a:bodyPr anchor="ctr">
            <a:normAutofit/>
          </a:bodyPr>
          <a:lstStyle>
            <a:lvl1pPr algn="ctr">
              <a:defRPr sz="24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113235" y="3886200"/>
            <a:ext cx="7514033" cy="889000"/>
          </a:xfrm>
        </p:spPr>
        <p:txBody>
          <a:bodyPr vert="horz" lIns="91440" tIns="45720" rIns="91440" bIns="45720" rtlCol="0" anchor="b">
            <a:normAutofit/>
          </a:bodyPr>
          <a:lstStyle>
            <a:lvl1pPr algn="r">
              <a:buNone/>
              <a:defRPr lang="en-US" sz="1800" b="0" cap="none"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1113234" y="4775200"/>
            <a:ext cx="7514033" cy="1016000"/>
          </a:xfrm>
        </p:spPr>
        <p:txBody>
          <a:bodyPr anchor="t">
            <a:normAutofit/>
          </a:bodyPr>
          <a:lstStyle>
            <a:lvl1pPr marL="0" indent="0" algn="r">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685800"/>
            <a:fld id="{1ED66E74-33D1-4E54-BCB1-5DB5A525B161}" type="datetimeFigureOut">
              <a:rPr lang="en-GB" smtClean="0">
                <a:solidFill>
                  <a:prstClr val="black"/>
                </a:solidFill>
              </a:rPr>
              <a:pPr defTabSz="685800"/>
              <a:t>08/02/2021</a:t>
            </a:fld>
            <a:endParaRPr lang="en-GB">
              <a:solidFill>
                <a:prstClr val="black"/>
              </a:solidFill>
            </a:endParaRPr>
          </a:p>
        </p:txBody>
      </p:sp>
      <p:sp>
        <p:nvSpPr>
          <p:cNvPr id="5" name="Footer Placeholder 4"/>
          <p:cNvSpPr>
            <a:spLocks noGrp="1"/>
          </p:cNvSpPr>
          <p:nvPr>
            <p:ph type="ftr" sz="quarter" idx="11"/>
          </p:nvPr>
        </p:nvSpPr>
        <p:spPr/>
        <p:txBody>
          <a:bodyPr/>
          <a:lstStyle/>
          <a:p>
            <a:pPr defTabSz="685800"/>
            <a:endParaRPr lang="en-GB">
              <a:solidFill>
                <a:prstClr val="black"/>
              </a:solidFill>
            </a:endParaRPr>
          </a:p>
        </p:txBody>
      </p:sp>
      <p:sp>
        <p:nvSpPr>
          <p:cNvPr id="6" name="Slide Number Placeholder 5"/>
          <p:cNvSpPr>
            <a:spLocks noGrp="1"/>
          </p:cNvSpPr>
          <p:nvPr>
            <p:ph type="sldNum" sz="quarter" idx="12"/>
          </p:nvPr>
        </p:nvSpPr>
        <p:spPr/>
        <p:txBody>
          <a:bodyPr/>
          <a:lstStyle/>
          <a:p>
            <a:pPr defTabSz="685800"/>
            <a:fld id="{C010FE34-F757-4E04-8C0A-C2B6AA0D81C3}" type="slidenum">
              <a:rPr lang="en-GB" smtClean="0">
                <a:solidFill>
                  <a:prstClr val="black"/>
                </a:solidFill>
              </a:rPr>
              <a:pPr defTabSz="685800"/>
              <a:t>‹#›</a:t>
            </a:fld>
            <a:endParaRPr lang="en-GB">
              <a:solidFill>
                <a:prstClr val="black"/>
              </a:solidFill>
            </a:endParaRPr>
          </a:p>
        </p:txBody>
      </p:sp>
    </p:spTree>
    <p:extLst>
      <p:ext uri="{BB962C8B-B14F-4D97-AF65-F5344CB8AC3E}">
        <p14:creationId xmlns:p14="http://schemas.microsoft.com/office/powerpoint/2010/main" val="30407295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13235" y="685801"/>
            <a:ext cx="7514034" cy="2727325"/>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113234" y="3505200"/>
            <a:ext cx="7514035" cy="838200"/>
          </a:xfrm>
        </p:spPr>
        <p:txBody>
          <a:bodyPr vert="horz" lIns="91440" tIns="45720" rIns="91440" bIns="45720" rtlCol="0" anchor="b">
            <a:normAutofit/>
          </a:bodyPr>
          <a:lstStyle>
            <a:lvl1pPr>
              <a:buNone/>
              <a:defRPr lang="en-US" sz="2100" b="0" cap="none"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1113234" y="4343400"/>
            <a:ext cx="7514035" cy="14478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685800"/>
            <a:fld id="{1ED66E74-33D1-4E54-BCB1-5DB5A525B161}" type="datetimeFigureOut">
              <a:rPr lang="en-GB" smtClean="0">
                <a:solidFill>
                  <a:prstClr val="black"/>
                </a:solidFill>
              </a:rPr>
              <a:pPr defTabSz="685800"/>
              <a:t>08/02/2021</a:t>
            </a:fld>
            <a:endParaRPr lang="en-GB">
              <a:solidFill>
                <a:prstClr val="black"/>
              </a:solidFill>
            </a:endParaRPr>
          </a:p>
        </p:txBody>
      </p:sp>
      <p:sp>
        <p:nvSpPr>
          <p:cNvPr id="5" name="Footer Placeholder 4"/>
          <p:cNvSpPr>
            <a:spLocks noGrp="1"/>
          </p:cNvSpPr>
          <p:nvPr>
            <p:ph type="ftr" sz="quarter" idx="11"/>
          </p:nvPr>
        </p:nvSpPr>
        <p:spPr/>
        <p:txBody>
          <a:bodyPr/>
          <a:lstStyle/>
          <a:p>
            <a:pPr defTabSz="685800"/>
            <a:endParaRPr lang="en-GB">
              <a:solidFill>
                <a:prstClr val="black"/>
              </a:solidFill>
            </a:endParaRPr>
          </a:p>
        </p:txBody>
      </p:sp>
      <p:sp>
        <p:nvSpPr>
          <p:cNvPr id="6" name="Slide Number Placeholder 5"/>
          <p:cNvSpPr>
            <a:spLocks noGrp="1"/>
          </p:cNvSpPr>
          <p:nvPr>
            <p:ph type="sldNum" sz="quarter" idx="12"/>
          </p:nvPr>
        </p:nvSpPr>
        <p:spPr/>
        <p:txBody>
          <a:bodyPr/>
          <a:lstStyle/>
          <a:p>
            <a:pPr defTabSz="685800"/>
            <a:fld id="{C010FE34-F757-4E04-8C0A-C2B6AA0D81C3}" type="slidenum">
              <a:rPr lang="en-GB" smtClean="0">
                <a:solidFill>
                  <a:prstClr val="black"/>
                </a:solidFill>
              </a:rPr>
              <a:pPr defTabSz="685800"/>
              <a:t>‹#›</a:t>
            </a:fld>
            <a:endParaRPr lang="en-GB">
              <a:solidFill>
                <a:prstClr val="black"/>
              </a:solidFill>
            </a:endParaRPr>
          </a:p>
        </p:txBody>
      </p:sp>
    </p:spTree>
    <p:extLst>
      <p:ext uri="{BB962C8B-B14F-4D97-AF65-F5344CB8AC3E}">
        <p14:creationId xmlns:p14="http://schemas.microsoft.com/office/powerpoint/2010/main" val="847910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0757EDC-6B31-45E9-BA30-15FF96DD2CB3}" type="datetimeFigureOut">
              <a:rPr lang="en-GB" smtClean="0"/>
              <a:t>08/02/2021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5A68930-E3C2-4B36-A188-1ECE04168AF3}" type="slidenum">
              <a:rPr lang="en-GB" smtClean="0"/>
              <a:t>‹#›</a:t>
            </a:fld>
            <a:endParaRPr lang="en-GB"/>
          </a:p>
        </p:txBody>
      </p:sp>
    </p:spTree>
    <p:extLst>
      <p:ext uri="{BB962C8B-B14F-4D97-AF65-F5344CB8AC3E}">
        <p14:creationId xmlns:p14="http://schemas.microsoft.com/office/powerpoint/2010/main" val="1431564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685800"/>
            <a:fld id="{1ED66E74-33D1-4E54-BCB1-5DB5A525B161}" type="datetimeFigureOut">
              <a:rPr lang="en-GB" smtClean="0">
                <a:solidFill>
                  <a:prstClr val="black"/>
                </a:solidFill>
              </a:rPr>
              <a:pPr defTabSz="685800"/>
              <a:t>08/02/2021</a:t>
            </a:fld>
            <a:endParaRPr lang="en-GB">
              <a:solidFill>
                <a:prstClr val="black"/>
              </a:solidFill>
            </a:endParaRPr>
          </a:p>
        </p:txBody>
      </p:sp>
      <p:sp>
        <p:nvSpPr>
          <p:cNvPr id="5" name="Footer Placeholder 4"/>
          <p:cNvSpPr>
            <a:spLocks noGrp="1"/>
          </p:cNvSpPr>
          <p:nvPr>
            <p:ph type="ftr" sz="quarter" idx="11"/>
          </p:nvPr>
        </p:nvSpPr>
        <p:spPr/>
        <p:txBody>
          <a:bodyPr/>
          <a:lstStyle/>
          <a:p>
            <a:pPr defTabSz="685800"/>
            <a:endParaRPr lang="en-GB">
              <a:solidFill>
                <a:prstClr val="black"/>
              </a:solidFill>
            </a:endParaRPr>
          </a:p>
        </p:txBody>
      </p:sp>
      <p:sp>
        <p:nvSpPr>
          <p:cNvPr id="6" name="Slide Number Placeholder 5"/>
          <p:cNvSpPr>
            <a:spLocks noGrp="1"/>
          </p:cNvSpPr>
          <p:nvPr>
            <p:ph type="sldNum" sz="quarter" idx="12"/>
          </p:nvPr>
        </p:nvSpPr>
        <p:spPr/>
        <p:txBody>
          <a:bodyPr/>
          <a:lstStyle/>
          <a:p>
            <a:pPr defTabSz="685800"/>
            <a:fld id="{C010FE34-F757-4E04-8C0A-C2B6AA0D81C3}" type="slidenum">
              <a:rPr lang="en-GB" smtClean="0">
                <a:solidFill>
                  <a:prstClr val="black"/>
                </a:solidFill>
              </a:rPr>
              <a:pPr defTabSz="685800"/>
              <a:t>‹#›</a:t>
            </a:fld>
            <a:endParaRPr lang="en-GB">
              <a:solidFill>
                <a:prstClr val="black"/>
              </a:solidFill>
            </a:endParaRPr>
          </a:p>
        </p:txBody>
      </p:sp>
    </p:spTree>
    <p:extLst>
      <p:ext uri="{BB962C8B-B14F-4D97-AF65-F5344CB8AC3E}">
        <p14:creationId xmlns:p14="http://schemas.microsoft.com/office/powerpoint/2010/main" val="2487278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9492" y="685800"/>
            <a:ext cx="1327777" cy="51054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13234" y="685800"/>
            <a:ext cx="6014807" cy="510540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685800"/>
            <a:fld id="{1ED66E74-33D1-4E54-BCB1-5DB5A525B161}" type="datetimeFigureOut">
              <a:rPr lang="en-GB" smtClean="0">
                <a:solidFill>
                  <a:prstClr val="black"/>
                </a:solidFill>
              </a:rPr>
              <a:pPr defTabSz="685800"/>
              <a:t>08/02/2021</a:t>
            </a:fld>
            <a:endParaRPr lang="en-GB">
              <a:solidFill>
                <a:prstClr val="black"/>
              </a:solidFill>
            </a:endParaRPr>
          </a:p>
        </p:txBody>
      </p:sp>
      <p:sp>
        <p:nvSpPr>
          <p:cNvPr id="5" name="Footer Placeholder 4"/>
          <p:cNvSpPr>
            <a:spLocks noGrp="1"/>
          </p:cNvSpPr>
          <p:nvPr>
            <p:ph type="ftr" sz="quarter" idx="11"/>
          </p:nvPr>
        </p:nvSpPr>
        <p:spPr/>
        <p:txBody>
          <a:bodyPr/>
          <a:lstStyle/>
          <a:p>
            <a:pPr defTabSz="685800"/>
            <a:endParaRPr lang="en-GB">
              <a:solidFill>
                <a:prstClr val="black"/>
              </a:solidFill>
            </a:endParaRPr>
          </a:p>
        </p:txBody>
      </p:sp>
      <p:sp>
        <p:nvSpPr>
          <p:cNvPr id="6" name="Slide Number Placeholder 5"/>
          <p:cNvSpPr>
            <a:spLocks noGrp="1"/>
          </p:cNvSpPr>
          <p:nvPr>
            <p:ph type="sldNum" sz="quarter" idx="12"/>
          </p:nvPr>
        </p:nvSpPr>
        <p:spPr/>
        <p:txBody>
          <a:bodyPr/>
          <a:lstStyle/>
          <a:p>
            <a:pPr defTabSz="685800"/>
            <a:fld id="{C010FE34-F757-4E04-8C0A-C2B6AA0D81C3}" type="slidenum">
              <a:rPr lang="en-GB" smtClean="0">
                <a:solidFill>
                  <a:prstClr val="black"/>
                </a:solidFill>
              </a:rPr>
              <a:pPr defTabSz="685800"/>
              <a:t>‹#›</a:t>
            </a:fld>
            <a:endParaRPr lang="en-GB">
              <a:solidFill>
                <a:prstClr val="black"/>
              </a:solidFill>
            </a:endParaRPr>
          </a:p>
        </p:txBody>
      </p:sp>
    </p:spTree>
    <p:extLst>
      <p:ext uri="{BB962C8B-B14F-4D97-AF65-F5344CB8AC3E}">
        <p14:creationId xmlns:p14="http://schemas.microsoft.com/office/powerpoint/2010/main" val="26583055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757EDC-6B31-45E9-BA30-15FF96DD2CB3}" type="datetimeFigureOut">
              <a:rPr lang="en-GB" smtClean="0"/>
              <a:t>08/02/2021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5A68930-E3C2-4B36-A188-1ECE04168AF3}" type="slidenum">
              <a:rPr lang="en-GB" smtClean="0"/>
              <a:t>‹#›</a:t>
            </a:fld>
            <a:endParaRPr lang="en-GB"/>
          </a:p>
        </p:txBody>
      </p:sp>
    </p:spTree>
    <p:extLst>
      <p:ext uri="{BB962C8B-B14F-4D97-AF65-F5344CB8AC3E}">
        <p14:creationId xmlns:p14="http://schemas.microsoft.com/office/powerpoint/2010/main" val="185180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757EDC-6B31-45E9-BA30-15FF96DD2CB3}" type="datetimeFigureOut">
              <a:rPr lang="en-GB" smtClean="0"/>
              <a:t>08/02/2021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5A68930-E3C2-4B36-A188-1ECE04168AF3}" type="slidenum">
              <a:rPr lang="en-GB" smtClean="0"/>
              <a:t>‹#›</a:t>
            </a:fld>
            <a:endParaRPr lang="en-GB"/>
          </a:p>
        </p:txBody>
      </p:sp>
    </p:spTree>
    <p:extLst>
      <p:ext uri="{BB962C8B-B14F-4D97-AF65-F5344CB8AC3E}">
        <p14:creationId xmlns:p14="http://schemas.microsoft.com/office/powerpoint/2010/main" val="27003189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757EDC-6B31-45E9-BA30-15FF96DD2CB3}" type="datetimeFigureOut">
              <a:rPr lang="en-GB" smtClean="0"/>
              <a:t>08/02/2021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5A68930-E3C2-4B36-A188-1ECE04168AF3}" type="slidenum">
              <a:rPr lang="en-GB" smtClean="0"/>
              <a:t>‹#›</a:t>
            </a:fld>
            <a:endParaRPr lang="en-GB"/>
          </a:p>
        </p:txBody>
      </p:sp>
    </p:spTree>
    <p:extLst>
      <p:ext uri="{BB962C8B-B14F-4D97-AF65-F5344CB8AC3E}">
        <p14:creationId xmlns:p14="http://schemas.microsoft.com/office/powerpoint/2010/main" val="19829356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5.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a:solidFill>
            <a:schemeClr val="tx2">
              <a:lumMod val="20000"/>
              <a:lumOff val="80000"/>
            </a:schemeClr>
          </a:solidFill>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757EDC-6B31-45E9-BA30-15FF96DD2CB3}" type="datetimeFigureOut">
              <a:rPr lang="en-GB" smtClean="0"/>
              <a:t>08/02/2021</a:t>
            </a:fld>
            <a:endParaRPr lang="en-GB"/>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A68930-E3C2-4B36-A188-1ECE04168AF3}" type="slidenum">
              <a:rPr lang="en-GB" smtClean="0"/>
              <a:t>‹#›</a:t>
            </a:fld>
            <a:endParaRPr lang="en-GB"/>
          </a:p>
        </p:txBody>
      </p:sp>
      <p:pic>
        <p:nvPicPr>
          <p:cNvPr id="7" name="Picture 6" descr="CBMDC-for-ICT"/>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6732239" y="6021290"/>
            <a:ext cx="2162175" cy="600075"/>
          </a:xfrm>
          <a:prstGeom prst="rect">
            <a:avLst/>
          </a:prstGeom>
          <a:noFill/>
          <a:ln>
            <a:noFill/>
          </a:ln>
        </p:spPr>
      </p:pic>
    </p:spTree>
    <p:extLst>
      <p:ext uri="{BB962C8B-B14F-4D97-AF65-F5344CB8AC3E}">
        <p14:creationId xmlns:p14="http://schemas.microsoft.com/office/powerpoint/2010/main" val="7206585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673352" y="964692"/>
            <a:ext cx="5797296"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673352" y="2638045"/>
            <a:ext cx="5797296"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866072" y="6238816"/>
            <a:ext cx="2065310" cy="323968"/>
          </a:xfrm>
          <a:prstGeom prst="rect">
            <a:avLst/>
          </a:prstGeom>
        </p:spPr>
        <p:txBody>
          <a:bodyPr vert="horz" lIns="91440" tIns="45720" rIns="91440" bIns="45720" rtlCol="0" anchor="ctr"/>
          <a:lstStyle>
            <a:lvl1pPr algn="r">
              <a:defRPr sz="788">
                <a:solidFill>
                  <a:schemeClr val="tx1">
                    <a:alpha val="70000"/>
                  </a:schemeClr>
                </a:solidFill>
              </a:defRPr>
            </a:lvl1pPr>
          </a:lstStyle>
          <a:p>
            <a:pPr defTabSz="685800"/>
            <a:fld id="{80FC28BB-2DE0-468D-AE82-2ED0416EE260}" type="datetimeFigureOut">
              <a:rPr lang="en-GB" smtClean="0">
                <a:solidFill>
                  <a:srgbClr val="000000">
                    <a:alpha val="70000"/>
                  </a:srgbClr>
                </a:solidFill>
              </a:rPr>
              <a:pPr defTabSz="685800"/>
              <a:t>08/02/2021</a:t>
            </a:fld>
            <a:endParaRPr lang="en-GB" dirty="0">
              <a:solidFill>
                <a:srgbClr val="000000">
                  <a:alpha val="70000"/>
                </a:srgbClr>
              </a:solidFill>
            </a:endParaRPr>
          </a:p>
        </p:txBody>
      </p:sp>
      <p:sp>
        <p:nvSpPr>
          <p:cNvPr id="5" name="Footer Placeholder 4"/>
          <p:cNvSpPr>
            <a:spLocks noGrp="1"/>
          </p:cNvSpPr>
          <p:nvPr>
            <p:ph type="ftr" sz="quarter" idx="3"/>
          </p:nvPr>
        </p:nvSpPr>
        <p:spPr>
          <a:xfrm>
            <a:off x="1200150" y="6236208"/>
            <a:ext cx="4425892" cy="320040"/>
          </a:xfrm>
          <a:prstGeom prst="rect">
            <a:avLst/>
          </a:prstGeom>
        </p:spPr>
        <p:txBody>
          <a:bodyPr vert="horz" lIns="91440" tIns="45720" rIns="91440" bIns="45720" rtlCol="0" anchor="ctr"/>
          <a:lstStyle>
            <a:lvl1pPr algn="l">
              <a:defRPr sz="788">
                <a:solidFill>
                  <a:schemeClr val="tx1">
                    <a:alpha val="70000"/>
                  </a:schemeClr>
                </a:solidFill>
              </a:defRPr>
            </a:lvl1pPr>
          </a:lstStyle>
          <a:p>
            <a:pPr defTabSz="685800"/>
            <a:endParaRPr lang="en-GB" dirty="0">
              <a:solidFill>
                <a:srgbClr val="000000">
                  <a:alpha val="70000"/>
                </a:srgbClr>
              </a:solidFill>
            </a:endParaRPr>
          </a:p>
        </p:txBody>
      </p:sp>
      <p:sp>
        <p:nvSpPr>
          <p:cNvPr id="6" name="Slide Number Placeholder 5"/>
          <p:cNvSpPr>
            <a:spLocks noGrp="1"/>
          </p:cNvSpPr>
          <p:nvPr>
            <p:ph type="sldNum" sz="quarter" idx="4"/>
          </p:nvPr>
        </p:nvSpPr>
        <p:spPr>
          <a:xfrm>
            <a:off x="8069192" y="6217920"/>
            <a:ext cx="274320" cy="365760"/>
          </a:xfrm>
          <a:prstGeom prst="ellipse">
            <a:avLst/>
          </a:prstGeom>
          <a:solidFill>
            <a:srgbClr val="1D1D1D">
              <a:alpha val="70000"/>
            </a:srgbClr>
          </a:solidFill>
        </p:spPr>
        <p:txBody>
          <a:bodyPr vert="horz" lIns="18288" tIns="45720" rIns="18288" bIns="45720" rtlCol="0" anchor="ctr">
            <a:noAutofit/>
          </a:bodyPr>
          <a:lstStyle>
            <a:lvl1pPr algn="ctr">
              <a:defRPr sz="825" spc="0" baseline="0">
                <a:solidFill>
                  <a:srgbClr val="FFFFFF"/>
                </a:solidFill>
              </a:defRPr>
            </a:lvl1pPr>
          </a:lstStyle>
          <a:p>
            <a:pPr defTabSz="685800"/>
            <a:fld id="{CFB8C7FE-5444-4579-9E5F-BB8F7A956DA0}" type="slidenum">
              <a:rPr lang="en-GB" smtClean="0"/>
              <a:pPr defTabSz="685800"/>
              <a:t>‹#›</a:t>
            </a:fld>
            <a:endParaRPr lang="en-GB" dirty="0"/>
          </a:p>
        </p:txBody>
      </p:sp>
    </p:spTree>
    <p:extLst>
      <p:ext uri="{BB962C8B-B14F-4D97-AF65-F5344CB8AC3E}">
        <p14:creationId xmlns:p14="http://schemas.microsoft.com/office/powerpoint/2010/main" val="8537907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85800" rtl="0" eaLnBrk="1" latinLnBrk="0" hangingPunct="1">
        <a:lnSpc>
          <a:spcPct val="90000"/>
        </a:lnSpc>
        <a:spcBef>
          <a:spcPct val="0"/>
        </a:spcBef>
        <a:buNone/>
        <a:defRPr sz="2100" kern="1200" cap="all" spc="150" baseline="0">
          <a:solidFill>
            <a:srgbClr val="262626"/>
          </a:solidFill>
          <a:latin typeface="+mj-lt"/>
          <a:ea typeface="+mj-ea"/>
          <a:cs typeface="+mj-cs"/>
        </a:defRPr>
      </a:lvl1pPr>
    </p:titleStyle>
    <p:bodyStyle>
      <a:lvl1pPr marL="171450" indent="-171450" algn="l" defTabSz="685800" rtl="0" eaLnBrk="1" latinLnBrk="0" hangingPunct="1">
        <a:lnSpc>
          <a:spcPct val="100000"/>
        </a:lnSpc>
        <a:spcBef>
          <a:spcPts val="750"/>
        </a:spcBef>
        <a:buClr>
          <a:schemeClr val="accent2"/>
        </a:buClr>
        <a:buFont typeface="Arial" panose="020B0604020202020204" pitchFamily="34" charset="0"/>
        <a:buChar char="•"/>
        <a:defRPr sz="1350" kern="1200">
          <a:solidFill>
            <a:schemeClr val="tx1">
              <a:lumMod val="85000"/>
              <a:lumOff val="15000"/>
            </a:schemeClr>
          </a:solidFill>
          <a:latin typeface="+mn-lt"/>
          <a:ea typeface="+mn-ea"/>
          <a:cs typeface="+mn-cs"/>
        </a:defRPr>
      </a:lvl1pPr>
      <a:lvl2pPr marL="3429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2pPr>
      <a:lvl3pPr marL="5143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3pPr>
      <a:lvl4pPr marL="6858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4pPr>
      <a:lvl5pPr marL="8572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5pPr>
      <a:lvl6pPr marL="984647"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6pPr>
      <a:lvl7pPr marL="1113235"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7pPr>
      <a:lvl8pPr marL="1243013"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8pPr>
      <a:lvl9pPr marL="1412081"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5167"/>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ctr" anchorCtr="0" compatLnSpc="1">
            <a:prstTxWarp prst="textNoShape">
              <a:avLst/>
            </a:prstTxWarp>
          </a:bodyPr>
          <a:lstStyle/>
          <a:p>
            <a:pPr lvl="0"/>
            <a:r>
              <a:rPr lang="en-GB"/>
              <a:t>Click to edit Master title style</a:t>
            </a:r>
            <a:endParaRPr lang="en-US"/>
          </a:p>
        </p:txBody>
      </p:sp>
      <p:sp>
        <p:nvSpPr>
          <p:cNvPr id="1027" name="Text Placeholder 2"/>
          <p:cNvSpPr>
            <a:spLocks noGrp="1"/>
          </p:cNvSpPr>
          <p:nvPr>
            <p:ph type="body" idx="1"/>
          </p:nvPr>
        </p:nvSpPr>
        <p:spPr bwMode="auto">
          <a:xfrm>
            <a:off x="457200" y="1600201"/>
            <a:ext cx="82296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1"/>
            <a:ext cx="2133600" cy="366183"/>
          </a:xfrm>
          <a:prstGeom prst="rect">
            <a:avLst/>
          </a:prstGeom>
        </p:spPr>
        <p:txBody>
          <a:bodyPr vert="horz" lIns="91428" tIns="45714" rIns="91428" bIns="45714" rtlCol="0" anchor="ctr"/>
          <a:lstStyle>
            <a:lvl1pPr algn="l" defTabSz="457142" fontAlgn="auto">
              <a:spcBef>
                <a:spcPts val="0"/>
              </a:spcBef>
              <a:spcAft>
                <a:spcPts val="0"/>
              </a:spcAft>
              <a:defRPr sz="1200">
                <a:solidFill>
                  <a:schemeClr val="tx1">
                    <a:tint val="75000"/>
                  </a:schemeClr>
                </a:solidFill>
                <a:latin typeface="+mn-lt"/>
              </a:defRPr>
            </a:lvl1pPr>
          </a:lstStyle>
          <a:p>
            <a:pPr>
              <a:defRPr/>
            </a:pPr>
            <a:fld id="{81AC845C-4EC3-471E-8CEF-27C8ABA04A01}" type="datetimeFigureOut">
              <a:rPr lang="en-US" smtClean="0">
                <a:solidFill>
                  <a:prstClr val="black">
                    <a:tint val="75000"/>
                  </a:prstClr>
                </a:solidFill>
              </a:rPr>
              <a:pPr>
                <a:defRPr/>
              </a:pPr>
              <a:t>2/8/2021</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1"/>
            <a:ext cx="2895600" cy="366183"/>
          </a:xfrm>
          <a:prstGeom prst="rect">
            <a:avLst/>
          </a:prstGeom>
        </p:spPr>
        <p:txBody>
          <a:bodyPr vert="horz" lIns="91428" tIns="45714" rIns="91428" bIns="45714" rtlCol="0" anchor="ctr"/>
          <a:lstStyle>
            <a:lvl1pPr algn="ctr" defTabSz="457142" fontAlgn="auto">
              <a:spcBef>
                <a:spcPts val="0"/>
              </a:spcBef>
              <a:spcAft>
                <a:spcPts val="0"/>
              </a:spcAft>
              <a:defRPr sz="1200">
                <a:solidFill>
                  <a:schemeClr val="tx1">
                    <a:tint val="75000"/>
                  </a:schemeClr>
                </a:solidFill>
                <a:latin typeface="+mn-lt"/>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6183"/>
          </a:xfrm>
          <a:prstGeom prst="rect">
            <a:avLst/>
          </a:prstGeom>
        </p:spPr>
        <p:txBody>
          <a:bodyPr vert="horz" lIns="91428" tIns="45714" rIns="91428" bIns="45714" rtlCol="0" anchor="ctr"/>
          <a:lstStyle>
            <a:lvl1pPr algn="r" defTabSz="457142" fontAlgn="auto">
              <a:spcBef>
                <a:spcPts val="0"/>
              </a:spcBef>
              <a:spcAft>
                <a:spcPts val="0"/>
              </a:spcAft>
              <a:defRPr sz="1200">
                <a:solidFill>
                  <a:schemeClr val="tx1">
                    <a:tint val="75000"/>
                  </a:schemeClr>
                </a:solidFill>
                <a:latin typeface="+mn-lt"/>
              </a:defRPr>
            </a:lvl1pPr>
          </a:lstStyle>
          <a:p>
            <a:pPr>
              <a:defRPr/>
            </a:pPr>
            <a:fld id="{AEEC46C8-CA53-408F-829D-BC2B60B51D1E}" type="slidenum">
              <a:rPr lang="en-US" smtClean="0">
                <a:solidFill>
                  <a:prstClr val="black">
                    <a:tint val="75000"/>
                  </a:prstClr>
                </a:solidFill>
              </a:rPr>
              <a:pPr>
                <a:defRPr/>
              </a:pPr>
              <a:t>‹#›</a:t>
            </a:fld>
            <a:endParaRPr lang="en-US" dirty="0">
              <a:solidFill>
                <a:prstClr val="black">
                  <a:tint val="75000"/>
                </a:prstClr>
              </a:solidFill>
            </a:endParaRPr>
          </a:p>
        </p:txBody>
      </p:sp>
      <p:pic>
        <p:nvPicPr>
          <p:cNvPr id="1031" name="Picture 1"/>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6436044" y="5734474"/>
            <a:ext cx="2465387" cy="910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210339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5613" rtl="0" eaLnBrk="0" fontAlgn="base" hangingPunct="0">
        <a:spcBef>
          <a:spcPct val="0"/>
        </a:spcBef>
        <a:spcAft>
          <a:spcPct val="0"/>
        </a:spcAft>
        <a:defRPr sz="4400" kern="1200">
          <a:solidFill>
            <a:srgbClr val="595959"/>
          </a:solidFill>
          <a:latin typeface="Arial" pitchFamily="34" charset="0"/>
          <a:ea typeface="+mj-ea"/>
          <a:cs typeface="Arial" pitchFamily="34" charset="0"/>
        </a:defRPr>
      </a:lvl1pPr>
      <a:lvl2pPr algn="ctr" defTabSz="455613" rtl="0" eaLnBrk="0" fontAlgn="base" hangingPunct="0">
        <a:spcBef>
          <a:spcPct val="0"/>
        </a:spcBef>
        <a:spcAft>
          <a:spcPct val="0"/>
        </a:spcAft>
        <a:defRPr sz="4400">
          <a:solidFill>
            <a:srgbClr val="595959"/>
          </a:solidFill>
          <a:latin typeface="Arial" charset="0"/>
          <a:cs typeface="Arial" charset="0"/>
        </a:defRPr>
      </a:lvl2pPr>
      <a:lvl3pPr algn="ctr" defTabSz="455613" rtl="0" eaLnBrk="0" fontAlgn="base" hangingPunct="0">
        <a:spcBef>
          <a:spcPct val="0"/>
        </a:spcBef>
        <a:spcAft>
          <a:spcPct val="0"/>
        </a:spcAft>
        <a:defRPr sz="4400">
          <a:solidFill>
            <a:srgbClr val="595959"/>
          </a:solidFill>
          <a:latin typeface="Arial" charset="0"/>
          <a:cs typeface="Arial" charset="0"/>
        </a:defRPr>
      </a:lvl3pPr>
      <a:lvl4pPr algn="ctr" defTabSz="455613" rtl="0" eaLnBrk="0" fontAlgn="base" hangingPunct="0">
        <a:spcBef>
          <a:spcPct val="0"/>
        </a:spcBef>
        <a:spcAft>
          <a:spcPct val="0"/>
        </a:spcAft>
        <a:defRPr sz="4400">
          <a:solidFill>
            <a:srgbClr val="595959"/>
          </a:solidFill>
          <a:latin typeface="Arial" charset="0"/>
          <a:cs typeface="Arial" charset="0"/>
        </a:defRPr>
      </a:lvl4pPr>
      <a:lvl5pPr algn="ctr" defTabSz="455613" rtl="0" eaLnBrk="0" fontAlgn="base" hangingPunct="0">
        <a:spcBef>
          <a:spcPct val="0"/>
        </a:spcBef>
        <a:spcAft>
          <a:spcPct val="0"/>
        </a:spcAft>
        <a:defRPr sz="4400">
          <a:solidFill>
            <a:srgbClr val="595959"/>
          </a:solidFill>
          <a:latin typeface="Arial" charset="0"/>
          <a:cs typeface="Arial" charset="0"/>
        </a:defRPr>
      </a:lvl5pPr>
      <a:lvl6pPr marL="457200" algn="ctr" defTabSz="455613" rtl="0" fontAlgn="base">
        <a:spcBef>
          <a:spcPct val="0"/>
        </a:spcBef>
        <a:spcAft>
          <a:spcPct val="0"/>
        </a:spcAft>
        <a:defRPr sz="4400">
          <a:solidFill>
            <a:schemeClr val="tx1"/>
          </a:solidFill>
          <a:latin typeface="Calibri" pitchFamily="34" charset="0"/>
        </a:defRPr>
      </a:lvl6pPr>
      <a:lvl7pPr marL="914400" algn="ctr" defTabSz="455613" rtl="0" fontAlgn="base">
        <a:spcBef>
          <a:spcPct val="0"/>
        </a:spcBef>
        <a:spcAft>
          <a:spcPct val="0"/>
        </a:spcAft>
        <a:defRPr sz="4400">
          <a:solidFill>
            <a:schemeClr val="tx1"/>
          </a:solidFill>
          <a:latin typeface="Calibri" pitchFamily="34" charset="0"/>
        </a:defRPr>
      </a:lvl7pPr>
      <a:lvl8pPr marL="1371600" algn="ctr" defTabSz="455613" rtl="0" fontAlgn="base">
        <a:spcBef>
          <a:spcPct val="0"/>
        </a:spcBef>
        <a:spcAft>
          <a:spcPct val="0"/>
        </a:spcAft>
        <a:defRPr sz="4400">
          <a:solidFill>
            <a:schemeClr val="tx1"/>
          </a:solidFill>
          <a:latin typeface="Calibri" pitchFamily="34" charset="0"/>
        </a:defRPr>
      </a:lvl8pPr>
      <a:lvl9pPr marL="1828800" algn="ctr" defTabSz="455613" rtl="0" fontAlgn="base">
        <a:spcBef>
          <a:spcPct val="0"/>
        </a:spcBef>
        <a:spcAft>
          <a:spcPct val="0"/>
        </a:spcAft>
        <a:defRPr sz="4400">
          <a:solidFill>
            <a:schemeClr val="tx1"/>
          </a:solidFill>
          <a:latin typeface="Calibri" pitchFamily="34"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Arial" pitchFamily="34" charset="0"/>
          <a:ea typeface="+mn-ea"/>
          <a:cs typeface="Arial" pitchFamily="34"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Arial" pitchFamily="34" charset="0"/>
          <a:ea typeface="+mn-ea"/>
          <a:cs typeface="Arial" pitchFamily="34" charset="0"/>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283" indent="-228571" algn="l" defTabSz="457142" rtl="0" eaLnBrk="1" latinLnBrk="0" hangingPunct="1">
        <a:spcBef>
          <a:spcPct val="20000"/>
        </a:spcBef>
        <a:buFont typeface="Arial"/>
        <a:buChar char="•"/>
        <a:defRPr sz="2000" kern="1200">
          <a:solidFill>
            <a:schemeClr val="tx1"/>
          </a:solidFill>
          <a:latin typeface="+mn-lt"/>
          <a:ea typeface="+mn-ea"/>
          <a:cs typeface="+mn-cs"/>
        </a:defRPr>
      </a:lvl6pPr>
      <a:lvl7pPr marL="2971426" indent="-228571" algn="l" defTabSz="457142" rtl="0" eaLnBrk="1" latinLnBrk="0" hangingPunct="1">
        <a:spcBef>
          <a:spcPct val="20000"/>
        </a:spcBef>
        <a:buFont typeface="Arial"/>
        <a:buChar char="•"/>
        <a:defRPr sz="2000" kern="1200">
          <a:solidFill>
            <a:schemeClr val="tx1"/>
          </a:solidFill>
          <a:latin typeface="+mn-lt"/>
          <a:ea typeface="+mn-ea"/>
          <a:cs typeface="+mn-cs"/>
        </a:defRPr>
      </a:lvl7pPr>
      <a:lvl8pPr marL="3428568" indent="-228571" algn="l" defTabSz="457142" rtl="0" eaLnBrk="1" latinLnBrk="0" hangingPunct="1">
        <a:spcBef>
          <a:spcPct val="20000"/>
        </a:spcBef>
        <a:buFont typeface="Arial"/>
        <a:buChar char="•"/>
        <a:defRPr sz="2000" kern="1200">
          <a:solidFill>
            <a:schemeClr val="tx1"/>
          </a:solidFill>
          <a:latin typeface="+mn-lt"/>
          <a:ea typeface="+mn-ea"/>
          <a:cs typeface="+mn-cs"/>
        </a:defRPr>
      </a:lvl8pPr>
      <a:lvl9pPr marL="3885711" indent="-228571" algn="l" defTabSz="45714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42" rtl="0" eaLnBrk="1" latinLnBrk="0" hangingPunct="1">
        <a:defRPr sz="1800" kern="1200">
          <a:solidFill>
            <a:schemeClr val="tx1"/>
          </a:solidFill>
          <a:latin typeface="+mn-lt"/>
          <a:ea typeface="+mn-ea"/>
          <a:cs typeface="+mn-cs"/>
        </a:defRPr>
      </a:lvl1pPr>
      <a:lvl2pPr marL="457142" algn="l" defTabSz="457142" rtl="0" eaLnBrk="1" latinLnBrk="0" hangingPunct="1">
        <a:defRPr sz="1800" kern="1200">
          <a:solidFill>
            <a:schemeClr val="tx1"/>
          </a:solidFill>
          <a:latin typeface="+mn-lt"/>
          <a:ea typeface="+mn-ea"/>
          <a:cs typeface="+mn-cs"/>
        </a:defRPr>
      </a:lvl2pPr>
      <a:lvl3pPr marL="914285" algn="l" defTabSz="457142" rtl="0" eaLnBrk="1" latinLnBrk="0" hangingPunct="1">
        <a:defRPr sz="1800" kern="1200">
          <a:solidFill>
            <a:schemeClr val="tx1"/>
          </a:solidFill>
          <a:latin typeface="+mn-lt"/>
          <a:ea typeface="+mn-ea"/>
          <a:cs typeface="+mn-cs"/>
        </a:defRPr>
      </a:lvl3pPr>
      <a:lvl4pPr marL="1371427" algn="l" defTabSz="457142" rtl="0" eaLnBrk="1" latinLnBrk="0" hangingPunct="1">
        <a:defRPr sz="1800" kern="1200">
          <a:solidFill>
            <a:schemeClr val="tx1"/>
          </a:solidFill>
          <a:latin typeface="+mn-lt"/>
          <a:ea typeface="+mn-ea"/>
          <a:cs typeface="+mn-cs"/>
        </a:defRPr>
      </a:lvl4pPr>
      <a:lvl5pPr marL="1828570" algn="l" defTabSz="457142" rtl="0" eaLnBrk="1" latinLnBrk="0" hangingPunct="1">
        <a:defRPr sz="1800" kern="1200">
          <a:solidFill>
            <a:schemeClr val="tx1"/>
          </a:solidFill>
          <a:latin typeface="+mn-lt"/>
          <a:ea typeface="+mn-ea"/>
          <a:cs typeface="+mn-cs"/>
        </a:defRPr>
      </a:lvl5pPr>
      <a:lvl6pPr marL="2285712" algn="l" defTabSz="457142" rtl="0" eaLnBrk="1" latinLnBrk="0" hangingPunct="1">
        <a:defRPr sz="1800" kern="1200">
          <a:solidFill>
            <a:schemeClr val="tx1"/>
          </a:solidFill>
          <a:latin typeface="+mn-lt"/>
          <a:ea typeface="+mn-ea"/>
          <a:cs typeface="+mn-cs"/>
        </a:defRPr>
      </a:lvl6pPr>
      <a:lvl7pPr marL="2742855" algn="l" defTabSz="457142" rtl="0" eaLnBrk="1" latinLnBrk="0" hangingPunct="1">
        <a:defRPr sz="1800" kern="1200">
          <a:solidFill>
            <a:schemeClr val="tx1"/>
          </a:solidFill>
          <a:latin typeface="+mn-lt"/>
          <a:ea typeface="+mn-ea"/>
          <a:cs typeface="+mn-cs"/>
        </a:defRPr>
      </a:lvl7pPr>
      <a:lvl8pPr marL="3199997" algn="l" defTabSz="457142" rtl="0" eaLnBrk="1" latinLnBrk="0" hangingPunct="1">
        <a:defRPr sz="1800" kern="1200">
          <a:solidFill>
            <a:schemeClr val="tx1"/>
          </a:solidFill>
          <a:latin typeface="+mn-lt"/>
          <a:ea typeface="+mn-ea"/>
          <a:cs typeface="+mn-cs"/>
        </a:defRPr>
      </a:lvl8pPr>
      <a:lvl9pPr marL="3657139" algn="l" defTabSz="45714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1027" name="Text Placeholder 2"/>
          <p:cNvSpPr>
            <a:spLocks noGrp="1"/>
          </p:cNvSpPr>
          <p:nvPr>
            <p:ph type="body" idx="1"/>
          </p:nvPr>
        </p:nvSpPr>
        <p:spPr bwMode="auto">
          <a:xfrm>
            <a:off x="457200" y="1600200"/>
            <a:ext cx="7620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6" name="Slide Number Placeholder 5"/>
          <p:cNvSpPr>
            <a:spLocks noGrp="1"/>
          </p:cNvSpPr>
          <p:nvPr>
            <p:ph type="sldNum" sz="quarter" idx="4"/>
          </p:nvPr>
        </p:nvSpPr>
        <p:spPr>
          <a:xfrm>
            <a:off x="8531225" y="5648325"/>
            <a:ext cx="549275" cy="396875"/>
          </a:xfrm>
          <a:prstGeom prst="bracketPair">
            <a:avLst>
              <a:gd name="adj" fmla="val 17949"/>
            </a:avLst>
          </a:prstGeom>
          <a:ln w="19050">
            <a:solidFill>
              <a:srgbClr val="FFFFFF"/>
            </a:solidFill>
          </a:ln>
        </p:spPr>
        <p:txBody>
          <a:bodyPr vert="horz" wrap="square" lIns="0" tIns="0" rIns="0" bIns="0" numCol="1" anchor="ctr" anchorCtr="0" compatLnSpc="1">
            <a:prstTxWarp prst="textNoShape">
              <a:avLst/>
            </a:prstTxWarp>
          </a:bodyPr>
          <a:lstStyle>
            <a:lvl1pPr algn="ctr">
              <a:defRPr sz="1800">
                <a:solidFill>
                  <a:srgbClr val="FFFFFF"/>
                </a:solidFil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01EC7F8C-E059-483F-9A10-371ECD5C592C}" type="slidenum">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5" name="Footer Placeholder 4"/>
          <p:cNvSpPr>
            <a:spLocks noGrp="1"/>
          </p:cNvSpPr>
          <p:nvPr>
            <p:ph type="ftr" sz="quarter" idx="3"/>
          </p:nvPr>
        </p:nvSpPr>
        <p:spPr>
          <a:xfrm rot="16200000">
            <a:off x="7587456" y="4048919"/>
            <a:ext cx="2366963" cy="365125"/>
          </a:xfrm>
          <a:prstGeom prst="rect">
            <a:avLst/>
          </a:prstGeom>
        </p:spPr>
        <p:txBody>
          <a:bodyPr vert="horz" lIns="91440" tIns="45720" rIns="91440" bIns="45720" rtlCol="0" anchor="ctr"/>
          <a:lstStyle>
            <a:lvl1pPr algn="r">
              <a:defRPr sz="1200">
                <a:solidFill>
                  <a:schemeClr val="bg2"/>
                </a:solidFill>
                <a:latin typeface="Arial"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DFDCB7"/>
              </a:solidFill>
              <a:effectLst/>
              <a:uLnTx/>
              <a:uFillTx/>
              <a:latin typeface="Arial" charset="0"/>
              <a:ea typeface="ＭＳ Ｐゴシック" panose="020B0600070205080204" pitchFamily="34" charset="-128"/>
              <a:cs typeface="+mn-cs"/>
            </a:endParaRPr>
          </a:p>
        </p:txBody>
      </p:sp>
      <p:sp>
        <p:nvSpPr>
          <p:cNvPr id="4" name="Date Placeholder 3"/>
          <p:cNvSpPr>
            <a:spLocks noGrp="1"/>
          </p:cNvSpPr>
          <p:nvPr>
            <p:ph type="dt" sz="half" idx="2"/>
          </p:nvPr>
        </p:nvSpPr>
        <p:spPr>
          <a:xfrm rot="16200000">
            <a:off x="7551738" y="1646237"/>
            <a:ext cx="2438400" cy="365125"/>
          </a:xfrm>
          <a:prstGeom prst="rect">
            <a:avLst/>
          </a:prstGeom>
        </p:spPr>
        <p:txBody>
          <a:bodyPr vert="horz" lIns="91440" tIns="45720" rIns="91440" bIns="45720" rtlCol="0" anchor="ctr"/>
          <a:lstStyle>
            <a:lvl1pPr algn="l">
              <a:defRPr sz="1200">
                <a:solidFill>
                  <a:schemeClr val="bg2"/>
                </a:solidFill>
                <a:latin typeface="Arial"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0E1805FD-15DA-400C-A6DC-AA8E8B626A40}" type="datetime1">
              <a:rPr kumimoji="0" lang="en-US" sz="1200" b="0" i="0" u="none" strike="noStrike" kern="1200" cap="none" spc="0" normalizeH="0" baseline="0" noProof="0">
                <a:ln>
                  <a:noFill/>
                </a:ln>
                <a:solidFill>
                  <a:srgbClr val="DFDCB7"/>
                </a:solidFill>
                <a:effectLst/>
                <a:uLnTx/>
                <a:uFillTx/>
                <a:latin typeface="Arial" charset="0"/>
                <a:ea typeface="ＭＳ Ｐゴシック" panose="020B0600070205080204" pitchFamily="34"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2/8/2021</a:t>
            </a:fld>
            <a:endParaRPr kumimoji="0" lang="en-US" sz="1200" b="0" i="0" u="none" strike="noStrike" kern="1200" cap="none" spc="0" normalizeH="0" baseline="0" noProof="0" dirty="0">
              <a:ln>
                <a:noFill/>
              </a:ln>
              <a:solidFill>
                <a:srgbClr val="DFDCB7"/>
              </a:solidFill>
              <a:effectLst/>
              <a:uLnTx/>
              <a:uFillTx/>
              <a:latin typeface="Arial" charset="0"/>
              <a:ea typeface="ＭＳ Ｐゴシック" panose="020B0600070205080204" pitchFamily="34" charset="-128"/>
              <a:cs typeface="+mn-cs"/>
            </a:endParaRPr>
          </a:p>
        </p:txBody>
      </p:sp>
      <p:pic>
        <p:nvPicPr>
          <p:cNvPr id="1033" name="Picture 5"/>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6227763" y="5916613"/>
            <a:ext cx="2376487" cy="65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323876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Arial" charset="0"/>
        </a:defRPr>
      </a:lvl2pPr>
      <a:lvl3pPr algn="l" rtl="0" eaLnBrk="0" fontAlgn="base" hangingPunct="0">
        <a:spcBef>
          <a:spcPct val="0"/>
        </a:spcBef>
        <a:spcAft>
          <a:spcPct val="0"/>
        </a:spcAft>
        <a:defRPr sz="4600">
          <a:solidFill>
            <a:schemeClr val="tx2"/>
          </a:solidFill>
          <a:latin typeface="Arial" charset="0"/>
        </a:defRPr>
      </a:lvl3pPr>
      <a:lvl4pPr algn="l" rtl="0" eaLnBrk="0" fontAlgn="base" hangingPunct="0">
        <a:spcBef>
          <a:spcPct val="0"/>
        </a:spcBef>
        <a:spcAft>
          <a:spcPct val="0"/>
        </a:spcAft>
        <a:defRPr sz="4600">
          <a:solidFill>
            <a:schemeClr val="tx2"/>
          </a:solidFill>
          <a:latin typeface="Arial" charset="0"/>
        </a:defRPr>
      </a:lvl4pPr>
      <a:lvl5pPr algn="l" rtl="0" eaLnBrk="0" fontAlgn="base" hangingPunct="0">
        <a:spcBef>
          <a:spcPct val="0"/>
        </a:spcBef>
        <a:spcAft>
          <a:spcPct val="0"/>
        </a:spcAft>
        <a:defRPr sz="4600">
          <a:solidFill>
            <a:schemeClr val="tx2"/>
          </a:solidFill>
          <a:latin typeface="Arial" charset="0"/>
        </a:defRPr>
      </a:lvl5pPr>
      <a:lvl6pPr marL="457200" algn="l" rtl="0" fontAlgn="base">
        <a:spcBef>
          <a:spcPct val="0"/>
        </a:spcBef>
        <a:spcAft>
          <a:spcPct val="0"/>
        </a:spcAft>
        <a:defRPr sz="4600">
          <a:solidFill>
            <a:schemeClr val="tx2"/>
          </a:solidFill>
          <a:latin typeface="Arial" charset="0"/>
        </a:defRPr>
      </a:lvl6pPr>
      <a:lvl7pPr marL="914400" algn="l" rtl="0" fontAlgn="base">
        <a:spcBef>
          <a:spcPct val="0"/>
        </a:spcBef>
        <a:spcAft>
          <a:spcPct val="0"/>
        </a:spcAft>
        <a:defRPr sz="4600">
          <a:solidFill>
            <a:schemeClr val="tx2"/>
          </a:solidFill>
          <a:latin typeface="Arial" charset="0"/>
        </a:defRPr>
      </a:lvl7pPr>
      <a:lvl8pPr marL="1371600" algn="l" rtl="0" fontAlgn="base">
        <a:spcBef>
          <a:spcPct val="0"/>
        </a:spcBef>
        <a:spcAft>
          <a:spcPct val="0"/>
        </a:spcAft>
        <a:defRPr sz="4600">
          <a:solidFill>
            <a:schemeClr val="tx2"/>
          </a:solidFill>
          <a:latin typeface="Arial" charset="0"/>
        </a:defRPr>
      </a:lvl8pPr>
      <a:lvl9pPr marL="1828800" algn="l" rtl="0" fontAlgn="base">
        <a:spcBef>
          <a:spcPct val="0"/>
        </a:spcBef>
        <a:spcAft>
          <a:spcPct val="0"/>
        </a:spcAft>
        <a:defRPr sz="4600">
          <a:solidFill>
            <a:schemeClr val="tx2"/>
          </a:solidFill>
          <a:latin typeface="Arial" charset="0"/>
        </a:defRPr>
      </a:lvl9pPr>
    </p:titleStyle>
    <p:bodyStyle>
      <a:lvl1pPr marL="342900" indent="-228600" algn="l" rtl="0" eaLnBrk="0" fontAlgn="base" hangingPunct="0">
        <a:spcBef>
          <a:spcPct val="20000"/>
        </a:spcBef>
        <a:spcAft>
          <a:spcPct val="0"/>
        </a:spcAft>
        <a:buClr>
          <a:schemeClr val="accent1"/>
        </a:buClr>
        <a:buFont typeface="Arial" panose="020B0604020202020204" pitchFamily="34" charset="0"/>
        <a:buChar char="•"/>
        <a:defRPr sz="2200" kern="1200">
          <a:solidFill>
            <a:schemeClr val="tx1"/>
          </a:solidFill>
          <a:latin typeface="+mn-lt"/>
          <a:ea typeface="+mn-ea"/>
          <a:cs typeface="+mn-cs"/>
        </a:defRPr>
      </a:lvl1pPr>
      <a:lvl2pPr marL="639763" indent="-228600" algn="l" rtl="0" eaLnBrk="0" fontAlgn="base" hangingPunct="0">
        <a:spcBef>
          <a:spcPct val="20000"/>
        </a:spcBef>
        <a:spcAft>
          <a:spcPct val="0"/>
        </a:spcAft>
        <a:buClr>
          <a:schemeClr val="accent2"/>
        </a:buClr>
        <a:buFont typeface="Arial" panose="020B0604020202020204" pitchFamily="34" charset="0"/>
        <a:buChar char="•"/>
        <a:defRPr sz="2000" kern="1200">
          <a:solidFill>
            <a:schemeClr val="tx1"/>
          </a:solidFill>
          <a:latin typeface="+mn-lt"/>
          <a:ea typeface="+mn-ea"/>
          <a:cs typeface="+mn-cs"/>
        </a:defRPr>
      </a:lvl2pPr>
      <a:lvl3pPr marL="1004888" indent="-228600" algn="l" rtl="0" eaLnBrk="0" fontAlgn="base" hangingPunct="0">
        <a:spcBef>
          <a:spcPct val="20000"/>
        </a:spcBef>
        <a:spcAft>
          <a:spcPct val="0"/>
        </a:spcAft>
        <a:buClr>
          <a:srgbClr val="D2CB6C"/>
        </a:buClr>
        <a:buFont typeface="Arial" panose="020B0604020202020204" pitchFamily="34" charset="0"/>
        <a:buChar char="•"/>
        <a:defRPr kern="1200">
          <a:solidFill>
            <a:schemeClr val="tx1"/>
          </a:solidFill>
          <a:latin typeface="+mn-lt"/>
          <a:ea typeface="+mn-ea"/>
          <a:cs typeface="+mn-cs"/>
        </a:defRPr>
      </a:lvl3pPr>
      <a:lvl4pPr marL="1279525" indent="-228600" algn="l" rtl="0" eaLnBrk="0" fontAlgn="base" hangingPunct="0">
        <a:spcBef>
          <a:spcPct val="20000"/>
        </a:spcBef>
        <a:spcAft>
          <a:spcPct val="0"/>
        </a:spcAft>
        <a:buClr>
          <a:srgbClr val="95A39D"/>
        </a:buClr>
        <a:buFont typeface="Arial" panose="020B0604020202020204" pitchFamily="34" charset="0"/>
        <a:buChar char="•"/>
        <a:defRPr sz="1600" kern="1200">
          <a:solidFill>
            <a:schemeClr val="tx1"/>
          </a:solidFill>
          <a:latin typeface="+mn-lt"/>
          <a:ea typeface="+mn-ea"/>
          <a:cs typeface="+mn-cs"/>
        </a:defRPr>
      </a:lvl4pPr>
      <a:lvl5pPr marL="1554163" indent="-228600" algn="l" rtl="0" eaLnBrk="0" fontAlgn="base" hangingPunct="0">
        <a:spcBef>
          <a:spcPct val="20000"/>
        </a:spcBef>
        <a:spcAft>
          <a:spcPct val="0"/>
        </a:spcAft>
        <a:buClr>
          <a:srgbClr val="C89F5D"/>
        </a:buClr>
        <a:buFont typeface="Arial" panose="020B0604020202020204" pitchFamily="34"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13109" y="1"/>
            <a:ext cx="1827610"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113234" y="685801"/>
            <a:ext cx="7514035" cy="1752599"/>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13233" y="2667000"/>
            <a:ext cx="7514035" cy="3124201"/>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99492" y="5883276"/>
            <a:ext cx="857250" cy="3651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pPr defTabSz="685800"/>
            <a:fld id="{1ED66E74-33D1-4E54-BCB1-5DB5A525B161}" type="datetimeFigureOut">
              <a:rPr lang="en-GB" smtClean="0">
                <a:solidFill>
                  <a:prstClr val="black"/>
                </a:solidFill>
              </a:rPr>
              <a:pPr defTabSz="685800"/>
              <a:t>08/02/2021</a:t>
            </a:fld>
            <a:endParaRPr lang="en-GB">
              <a:solidFill>
                <a:prstClr val="black"/>
              </a:solidFill>
            </a:endParaRPr>
          </a:p>
        </p:txBody>
      </p:sp>
      <p:sp>
        <p:nvSpPr>
          <p:cNvPr id="5" name="Footer Placeholder 4"/>
          <p:cNvSpPr>
            <a:spLocks noGrp="1"/>
          </p:cNvSpPr>
          <p:nvPr>
            <p:ph type="ftr" sz="quarter" idx="3"/>
          </p:nvPr>
        </p:nvSpPr>
        <p:spPr>
          <a:xfrm>
            <a:off x="1929210" y="5883276"/>
            <a:ext cx="5313133" cy="365125"/>
          </a:xfrm>
          <a:prstGeom prst="rect">
            <a:avLst/>
          </a:prstGeom>
        </p:spPr>
        <p:txBody>
          <a:bodyPr vert="horz" lIns="91440" tIns="45720" rIns="91440" bIns="45720" rtlCol="0" anchor="ctr"/>
          <a:lstStyle>
            <a:lvl1pPr algn="l">
              <a:defRPr sz="750" b="0" i="0">
                <a:solidFill>
                  <a:schemeClr val="tx1"/>
                </a:solidFill>
                <a:effectLst/>
                <a:latin typeface="+mn-lt"/>
              </a:defRPr>
            </a:lvl1pPr>
          </a:lstStyle>
          <a:p>
            <a:pPr defTabSz="685800"/>
            <a:endParaRPr lang="en-GB">
              <a:solidFill>
                <a:prstClr val="black"/>
              </a:solidFill>
            </a:endParaRPr>
          </a:p>
        </p:txBody>
      </p:sp>
      <p:sp>
        <p:nvSpPr>
          <p:cNvPr id="6" name="Slide Number Placeholder 5"/>
          <p:cNvSpPr>
            <a:spLocks noGrp="1"/>
          </p:cNvSpPr>
          <p:nvPr>
            <p:ph type="sldNum" sz="quarter" idx="4"/>
          </p:nvPr>
        </p:nvSpPr>
        <p:spPr>
          <a:xfrm>
            <a:off x="8213893" y="5883276"/>
            <a:ext cx="413375" cy="3651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pPr defTabSz="685800"/>
            <a:fld id="{C010FE34-F757-4E04-8C0A-C2B6AA0D81C3}" type="slidenum">
              <a:rPr lang="en-GB" smtClean="0">
                <a:solidFill>
                  <a:prstClr val="black"/>
                </a:solidFill>
              </a:rPr>
              <a:pPr defTabSz="685800"/>
              <a:t>‹#›</a:t>
            </a:fld>
            <a:endParaRPr lang="en-GB">
              <a:solidFill>
                <a:prstClr val="black"/>
              </a:solidFill>
            </a:endParaRPr>
          </a:p>
        </p:txBody>
      </p:sp>
    </p:spTree>
    <p:extLst>
      <p:ext uri="{BB962C8B-B14F-4D97-AF65-F5344CB8AC3E}">
        <p14:creationId xmlns:p14="http://schemas.microsoft.com/office/powerpoint/2010/main" val="213441398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ctr" defTabSz="342900" rtl="0" eaLnBrk="1" latinLnBrk="0" hangingPunct="1">
        <a:spcBef>
          <a:spcPct val="0"/>
        </a:spcBef>
        <a:buNone/>
        <a:defRPr sz="3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ct val="20000"/>
        </a:spcBef>
        <a:spcAft>
          <a:spcPts val="450"/>
        </a:spcAft>
        <a:buClr>
          <a:schemeClr val="accent1">
            <a:lumMod val="75000"/>
          </a:schemeClr>
        </a:buClr>
        <a:buSzPct val="145000"/>
        <a:buFont typeface="Arial"/>
        <a:buChar char="•"/>
        <a:defRPr sz="1800" kern="1200" cap="none">
          <a:solidFill>
            <a:schemeClr val="tx1"/>
          </a:solidFill>
          <a:effectLst/>
          <a:latin typeface="+mn-lt"/>
          <a:ea typeface="+mn-ea"/>
          <a:cs typeface="+mn-cs"/>
        </a:defRPr>
      </a:lvl1pPr>
      <a:lvl2pPr marL="557213" indent="-214313" algn="l" defTabSz="342900" rtl="0" eaLnBrk="1" latinLnBrk="0" hangingPunct="1">
        <a:spcBef>
          <a:spcPct val="20000"/>
        </a:spcBef>
        <a:spcAft>
          <a:spcPts val="450"/>
        </a:spcAft>
        <a:buClr>
          <a:schemeClr val="accent1">
            <a:lumMod val="75000"/>
          </a:schemeClr>
        </a:buClr>
        <a:buSzPct val="145000"/>
        <a:buFont typeface="Arial"/>
        <a:buChar char="•"/>
        <a:defRPr sz="1500" kern="1200" cap="none">
          <a:solidFill>
            <a:schemeClr val="tx1"/>
          </a:solidFill>
          <a:effectLst/>
          <a:latin typeface="+mn-lt"/>
          <a:ea typeface="+mn-ea"/>
          <a:cs typeface="+mn-cs"/>
        </a:defRPr>
      </a:lvl2pPr>
      <a:lvl3pPr marL="900113" indent="-214313" algn="l" defTabSz="342900" rtl="0" eaLnBrk="1" latinLnBrk="0" hangingPunct="1">
        <a:spcBef>
          <a:spcPct val="20000"/>
        </a:spcBef>
        <a:spcAft>
          <a:spcPts val="450"/>
        </a:spcAft>
        <a:buClr>
          <a:schemeClr val="accent1">
            <a:lumMod val="75000"/>
          </a:schemeClr>
        </a:buClr>
        <a:buSzPct val="145000"/>
        <a:buFont typeface="Arial"/>
        <a:buChar char="•"/>
        <a:defRPr sz="1350" kern="1200" cap="none">
          <a:solidFill>
            <a:schemeClr val="tx1"/>
          </a:solidFill>
          <a:effectLst/>
          <a:latin typeface="+mn-lt"/>
          <a:ea typeface="+mn-ea"/>
          <a:cs typeface="+mn-cs"/>
        </a:defRPr>
      </a:lvl3pPr>
      <a:lvl4pPr marL="1157288" indent="-128588" algn="l" defTabSz="342900" rtl="0" eaLnBrk="1" latinLnBrk="0" hangingPunct="1">
        <a:spcBef>
          <a:spcPct val="20000"/>
        </a:spcBef>
        <a:spcAft>
          <a:spcPts val="450"/>
        </a:spcAft>
        <a:buClr>
          <a:schemeClr val="accent1">
            <a:lumMod val="75000"/>
          </a:schemeClr>
        </a:buClr>
        <a:buSzPct val="145000"/>
        <a:buFont typeface="Arial"/>
        <a:buChar char="•"/>
        <a:defRPr sz="1200" kern="1200" cap="none">
          <a:solidFill>
            <a:schemeClr val="tx1"/>
          </a:solidFill>
          <a:effectLst/>
          <a:latin typeface="+mn-lt"/>
          <a:ea typeface="+mn-ea"/>
          <a:cs typeface="+mn-cs"/>
        </a:defRPr>
      </a:lvl4pPr>
      <a:lvl5pPr marL="1500188" indent="-128588"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5pPr>
      <a:lvl6pPr marL="1885950" indent="-171450"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6pPr>
      <a:lvl7pPr marL="2228850" indent="-171450"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7pPr>
      <a:lvl8pPr marL="2571750" indent="-171450"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8pPr>
      <a:lvl9pPr marL="2914650" indent="-171450"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www.skills4bradford.co.uk/"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38.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hyperlink" Target="https://skills4bradford.co.uk/Page/14898" TargetMode="External"/><Relationship Id="rId2" Type="http://schemas.openxmlformats.org/officeDocument/2006/relationships/hyperlink" Target="mailto:SCILTeam@bradford.gov.uk" TargetMode="External"/><Relationship Id="rId1" Type="http://schemas.openxmlformats.org/officeDocument/2006/relationships/slideLayout" Target="../slideLayouts/slideLayout35.xml"/><Relationship Id="rId4" Type="http://schemas.openxmlformats.org/officeDocument/2006/relationships/hyperlink" Target="https://skills4bradford.co.uk/Page/14311"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4.xml"/><Relationship Id="rId4" Type="http://schemas.openxmlformats.org/officeDocument/2006/relationships/image" Target="../media/image25.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6.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2" Type="http://schemas.openxmlformats.org/officeDocument/2006/relationships/image" Target="../media/image27.tmp"/><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8.xml.rels><?xml version="1.0" encoding="UTF-8" standalone="yes"?>
<Relationships xmlns="http://schemas.openxmlformats.org/package/2006/relationships"><Relationship Id="rId3" Type="http://schemas.openxmlformats.org/officeDocument/2006/relationships/image" Target="../media/image29.tmp"/><Relationship Id="rId2" Type="http://schemas.openxmlformats.org/officeDocument/2006/relationships/image" Target="../media/image28.tmp"/><Relationship Id="rId1" Type="http://schemas.openxmlformats.org/officeDocument/2006/relationships/slideLayout" Target="../slideLayouts/slideLayout46.xml"/><Relationship Id="rId4" Type="http://schemas.openxmlformats.org/officeDocument/2006/relationships/image" Target="../media/image30.tmp"/></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27.tmp"/><Relationship Id="rId1" Type="http://schemas.openxmlformats.org/officeDocument/2006/relationships/slideLayout" Target="../slideLayouts/slideLayout46.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5.xml.rels><?xml version="1.0" encoding="UTF-8" standalone="yes"?>
<Relationships xmlns="http://schemas.openxmlformats.org/package/2006/relationships"><Relationship Id="rId2" Type="http://schemas.openxmlformats.org/officeDocument/2006/relationships/image" Target="../media/image32.tmp"/><Relationship Id="rId1" Type="http://schemas.openxmlformats.org/officeDocument/2006/relationships/slideLayout" Target="../slideLayouts/slideLayout46.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tmp"/><Relationship Id="rId1" Type="http://schemas.openxmlformats.org/officeDocument/2006/relationships/slideLayout" Target="../slideLayouts/slideLayout46.xml"/></Relationships>
</file>

<file path=ppt/slides/_rels/slide47.xml.rels><?xml version="1.0" encoding="UTF-8" standalone="yes"?>
<Relationships xmlns="http://schemas.openxmlformats.org/package/2006/relationships"><Relationship Id="rId3" Type="http://schemas.openxmlformats.org/officeDocument/2006/relationships/hyperlink" Target="https://www.preparingforadulthood.org.uk/downloads/person-centred-planning/like-and-admire.htm" TargetMode="External"/><Relationship Id="rId2" Type="http://schemas.openxmlformats.org/officeDocument/2006/relationships/hyperlink" Target="http://www.sheffkids.co.uk/adultssite/pages/onepageprofilestemplates.html" TargetMode="External"/><Relationship Id="rId1" Type="http://schemas.openxmlformats.org/officeDocument/2006/relationships/slideLayout" Target="../slideLayouts/slideLayout46.xml"/><Relationship Id="rId4" Type="http://schemas.openxmlformats.org/officeDocument/2006/relationships/hyperlink" Target="https://www.ndti.org.uk/projects/preparing-for-adulthood"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6.png"/><Relationship Id="rId5" Type="http://schemas.microsoft.com/office/2007/relationships/hdphoto" Target="../media/hdphoto1.wdp"/><Relationship Id="rId4" Type="http://schemas.openxmlformats.org/officeDocument/2006/relationships/image" Target="../media/image35.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6.png"/></Relationships>
</file>

<file path=ppt/slides/_rels/slide55.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slideLayout" Target="../slideLayouts/slideLayout13.xml"/><Relationship Id="rId7" Type="http://schemas.openxmlformats.org/officeDocument/2006/relationships/image" Target="../media/image39.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8.jpeg"/><Relationship Id="rId11" Type="http://schemas.openxmlformats.org/officeDocument/2006/relationships/image" Target="../media/image36.png"/><Relationship Id="rId5" Type="http://schemas.microsoft.com/office/2007/relationships/hdphoto" Target="../media/hdphoto2.wdp"/><Relationship Id="rId10" Type="http://schemas.openxmlformats.org/officeDocument/2006/relationships/image" Target="../media/image42.jpeg"/><Relationship Id="rId4" Type="http://schemas.openxmlformats.org/officeDocument/2006/relationships/image" Target="../media/image37.png"/><Relationship Id="rId9" Type="http://schemas.openxmlformats.org/officeDocument/2006/relationships/image" Target="../media/image41.jpe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6.png"/><Relationship Id="rId4" Type="http://schemas.openxmlformats.org/officeDocument/2006/relationships/notesSlide" Target="../notesSlides/notesSlide7.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6.png"/></Relationships>
</file>

<file path=ppt/slides/_rels/slide5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13.xml"/><Relationship Id="rId7" Type="http://schemas.openxmlformats.org/officeDocument/2006/relationships/diagramQuickStyle" Target="../diagrams/quickStyle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6.png"/><Relationship Id="rId4" Type="http://schemas.openxmlformats.org/officeDocument/2006/relationships/notesSlide" Target="../notesSlides/notesSlide8.xml"/><Relationship Id="rId9" Type="http://schemas.microsoft.com/office/2007/relationships/diagramDrawing" Target="../diagrams/drawing1.xml"/></Relationships>
</file>

<file path=ppt/slides/_rels/slide5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13.xml"/><Relationship Id="rId7" Type="http://schemas.openxmlformats.org/officeDocument/2006/relationships/diagramColors" Target="../diagrams/colors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3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6.png"/><Relationship Id="rId4" Type="http://schemas.openxmlformats.org/officeDocument/2006/relationships/notesSlide" Target="../notesSlides/notesSlide9.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6.png"/><Relationship Id="rId4" Type="http://schemas.openxmlformats.org/officeDocument/2006/relationships/notesSlide" Target="../notesSlides/notesSlide10.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6.png"/><Relationship Id="rId5" Type="http://schemas.openxmlformats.org/officeDocument/2006/relationships/image" Target="../media/image43.png"/><Relationship Id="rId4" Type="http://schemas.openxmlformats.org/officeDocument/2006/relationships/notesSlide" Target="../notesSlides/notesSlide11.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6.png"/><Relationship Id="rId4" Type="http://schemas.openxmlformats.org/officeDocument/2006/relationships/notesSlide" Target="../notesSlides/notesSlide12.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6.png"/><Relationship Id="rId4" Type="http://schemas.openxmlformats.org/officeDocument/2006/relationships/notesSlide" Target="../notesSlides/notesSlide13.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6.png"/><Relationship Id="rId4" Type="http://schemas.openxmlformats.org/officeDocument/2006/relationships/notesSlide" Target="../notesSlides/notesSlide14.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6.png"/><Relationship Id="rId4" Type="http://schemas.openxmlformats.org/officeDocument/2006/relationships/notesSlide" Target="../notesSlides/notesSlide1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bso.bradford.gov.uk/content/senco-networks" TargetMode="External"/><Relationship Id="rId2" Type="http://schemas.openxmlformats.org/officeDocument/2006/relationships/hyperlink" Target="https://bso.bradford.gov.uk/content/send-documentation"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s://positivepsychology.com/who-is-martin-seligman/" TargetMode="External"/><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hyperlink" Target="https://positivepsychology.com/what-is-positive-psychology-definition/" TargetMode="External"/></Relationships>
</file>

<file path=ppt/slides/_rels/slide7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bso.bradford.gov.uk/userfiles/file/EPT/Bradford%20Matrix%20of%20Need%20%20v2_1%20271020RD.pdf"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hyperlink" Target="mailto:ruth.dennis@bradford.gov.uk?subject=Staff%20Wellbeing%20Support" TargetMode="Externa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www.skills4bradford.co.uk/" TargetMode="External"/><Relationship Id="rId1" Type="http://schemas.openxmlformats.org/officeDocument/2006/relationships/slideLayout" Target="../slideLayouts/slideLayout5.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6000" dirty="0" smtClean="0"/>
              <a:t>Senco Network</a:t>
            </a:r>
            <a:endParaRPr lang="en-GB" sz="6000" dirty="0"/>
          </a:p>
        </p:txBody>
      </p:sp>
      <p:sp>
        <p:nvSpPr>
          <p:cNvPr id="3" name="Subtitle 2"/>
          <p:cNvSpPr>
            <a:spLocks noGrp="1"/>
          </p:cNvSpPr>
          <p:nvPr>
            <p:ph type="subTitle" idx="1"/>
          </p:nvPr>
        </p:nvSpPr>
        <p:spPr>
          <a:xfrm>
            <a:off x="1403649" y="3573016"/>
            <a:ext cx="6472808" cy="648072"/>
          </a:xfrm>
        </p:spPr>
        <p:txBody>
          <a:bodyPr/>
          <a:lstStyle/>
          <a:p>
            <a:r>
              <a:rPr lang="en-GB" dirty="0" smtClean="0"/>
              <a:t>Spring Term 2021</a:t>
            </a:r>
            <a:endParaRPr lang="en-GB"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4953" r="13374"/>
          <a:stretch/>
        </p:blipFill>
        <p:spPr>
          <a:xfrm>
            <a:off x="3563889" y="4209838"/>
            <a:ext cx="2091793" cy="2157161"/>
          </a:xfrm>
          <a:prstGeom prst="rect">
            <a:avLst/>
          </a:prstGeom>
        </p:spPr>
      </p:pic>
    </p:spTree>
    <p:extLst>
      <p:ext uri="{BB962C8B-B14F-4D97-AF65-F5344CB8AC3E}">
        <p14:creationId xmlns:p14="http://schemas.microsoft.com/office/powerpoint/2010/main" val="10835289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Senco Network Online Forum</a:t>
            </a:r>
            <a:endParaRPr lang="en-GB" dirty="0"/>
          </a:p>
        </p:txBody>
      </p:sp>
      <p:sp>
        <p:nvSpPr>
          <p:cNvPr id="3" name="Content Placeholder 2"/>
          <p:cNvSpPr>
            <a:spLocks noGrp="1"/>
          </p:cNvSpPr>
          <p:nvPr>
            <p:ph idx="1"/>
          </p:nvPr>
        </p:nvSpPr>
        <p:spPr/>
        <p:txBody>
          <a:bodyPr/>
          <a:lstStyle/>
          <a:p>
            <a:pPr marL="0" indent="0">
              <a:buNone/>
            </a:pPr>
            <a:r>
              <a:rPr lang="en-GB" sz="2400" dirty="0"/>
              <a:t>1.   Navigate to Skills4 Bradford: </a:t>
            </a:r>
            <a:r>
              <a:rPr lang="en-GB" sz="2400" u="sng" dirty="0">
                <a:hlinkClick r:id="rId2"/>
              </a:rPr>
              <a:t>http://www.skills4bradford.co.uk</a:t>
            </a:r>
            <a:endParaRPr lang="en-GB" sz="2400" dirty="0"/>
          </a:p>
          <a:p>
            <a:pPr marL="0" indent="0">
              <a:buNone/>
            </a:pPr>
            <a:r>
              <a:rPr lang="en-GB" sz="2400" dirty="0"/>
              <a:t>2.   Log in or sign up for an account;</a:t>
            </a:r>
          </a:p>
          <a:p>
            <a:pPr marL="0" indent="0">
              <a:buNone/>
            </a:pPr>
            <a:r>
              <a:rPr lang="en-GB" sz="2400" dirty="0"/>
              <a:t>3.   Select Communication</a:t>
            </a:r>
          </a:p>
          <a:p>
            <a:pPr marL="0" indent="0">
              <a:buNone/>
            </a:pPr>
            <a:r>
              <a:rPr lang="en-GB" sz="2400" dirty="0"/>
              <a:t>4.   </a:t>
            </a:r>
            <a:r>
              <a:rPr lang="en-GB" sz="2400" dirty="0" smtClean="0"/>
              <a:t>On the orange banner, click the small arrow next to ‘Groups’</a:t>
            </a:r>
          </a:p>
          <a:p>
            <a:pPr marL="514350" indent="-514350">
              <a:buFont typeface="+mj-lt"/>
              <a:buAutoNum type="arabicPeriod" startAt="5"/>
            </a:pPr>
            <a:r>
              <a:rPr lang="en-GB" sz="2400" dirty="0" smtClean="0"/>
              <a:t>Browse </a:t>
            </a:r>
            <a:r>
              <a:rPr lang="en-GB" sz="2400" dirty="0"/>
              <a:t>groups and you should find Senco Network.</a:t>
            </a:r>
          </a:p>
          <a:p>
            <a:endParaRPr lang="en-GB"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8847" r="27129" b="49444"/>
          <a:stretch/>
        </p:blipFill>
        <p:spPr bwMode="auto">
          <a:xfrm>
            <a:off x="827584" y="4365104"/>
            <a:ext cx="5832648" cy="2030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75464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01664F-99CF-497A-AE42-750921006F88}"/>
              </a:ext>
            </a:extLst>
          </p:cNvPr>
          <p:cNvSpPr>
            <a:spLocks noGrp="1"/>
          </p:cNvSpPr>
          <p:nvPr>
            <p:ph type="ctrTitle"/>
          </p:nvPr>
        </p:nvSpPr>
        <p:spPr/>
        <p:txBody>
          <a:bodyPr/>
          <a:lstStyle/>
          <a:p>
            <a:pPr algn="l">
              <a:spcBef>
                <a:spcPts val="0"/>
              </a:spcBef>
              <a:defRPr/>
            </a:pPr>
            <a:r>
              <a:rPr lang="en-GB" dirty="0"/>
              <a:t>Update on SEN Assessment Team and statutory systems</a:t>
            </a:r>
          </a:p>
        </p:txBody>
      </p:sp>
      <p:sp>
        <p:nvSpPr>
          <p:cNvPr id="5" name="Subtitle 4">
            <a:extLst>
              <a:ext uri="{FF2B5EF4-FFF2-40B4-BE49-F238E27FC236}">
                <a16:creationId xmlns:a16="http://schemas.microsoft.com/office/drawing/2014/main" id="{042AE26E-D435-4915-B04E-8F3C04AD87C5}"/>
              </a:ext>
            </a:extLst>
          </p:cNvPr>
          <p:cNvSpPr>
            <a:spLocks noGrp="1"/>
          </p:cNvSpPr>
          <p:nvPr>
            <p:ph type="subTitle" idx="1"/>
          </p:nvPr>
        </p:nvSpPr>
        <p:spPr/>
        <p:txBody>
          <a:bodyPr/>
          <a:lstStyle/>
          <a:p>
            <a:r>
              <a:rPr lang="en-GB" dirty="0"/>
              <a:t>Niall Devlin</a:t>
            </a:r>
          </a:p>
          <a:p>
            <a:r>
              <a:rPr lang="en-GB" dirty="0"/>
              <a:t>Strategic Manager Integrated assessment and Psychology</a:t>
            </a:r>
          </a:p>
        </p:txBody>
      </p:sp>
      <p:sp>
        <p:nvSpPr>
          <p:cNvPr id="3" name="Slide Number Placeholder 2">
            <a:extLst>
              <a:ext uri="{FF2B5EF4-FFF2-40B4-BE49-F238E27FC236}">
                <a16:creationId xmlns:a16="http://schemas.microsoft.com/office/drawing/2014/main" id="{366E30DD-AA0A-4ECA-A1FB-37B5F5732B65}"/>
              </a:ext>
            </a:extLst>
          </p:cNvPr>
          <p:cNvSpPr>
            <a:spLocks noGrp="1"/>
          </p:cNvSpPr>
          <p:nvPr>
            <p:ph type="sldNum" sz="quarter" idx="4294967295"/>
          </p:nvPr>
        </p:nvSpPr>
        <p:spPr>
          <a:xfrm>
            <a:off x="7945388" y="6334125"/>
            <a:ext cx="514400" cy="365125"/>
          </a:xfrm>
          <a:prstGeom prst="rect">
            <a:avLst/>
          </a:prstGeom>
        </p:spPr>
        <p:txBody>
          <a:bodyPr/>
          <a:lstStyle/>
          <a:p>
            <a:fld id="{5DB98E5A-76C0-453E-B1E0-BC4AB04722D5}" type="slidenum">
              <a:rPr lang="en-GB" smtClean="0"/>
              <a:pPr/>
              <a:t>11</a:t>
            </a:fld>
            <a:endParaRPr lang="en-GB" dirty="0"/>
          </a:p>
        </p:txBody>
      </p:sp>
    </p:spTree>
    <p:extLst>
      <p:ext uri="{BB962C8B-B14F-4D97-AF65-F5344CB8AC3E}">
        <p14:creationId xmlns:p14="http://schemas.microsoft.com/office/powerpoint/2010/main" val="19051131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1268761"/>
            <a:ext cx="7774632" cy="2331692"/>
          </a:xfrm>
        </p:spPr>
        <p:txBody>
          <a:bodyPr>
            <a:normAutofit/>
          </a:bodyPr>
          <a:lstStyle/>
          <a:p>
            <a:pPr fontAlgn="ctr"/>
            <a:r>
              <a:rPr lang="en-GB" b="1" dirty="0"/>
              <a:t>SCIL Team </a:t>
            </a:r>
            <a:r>
              <a:rPr lang="en-GB" b="1" dirty="0" smtClean="0"/>
              <a:t>Update</a:t>
            </a:r>
            <a:endParaRPr lang="en-GB" dirty="0"/>
          </a:p>
        </p:txBody>
      </p:sp>
      <p:sp>
        <p:nvSpPr>
          <p:cNvPr id="5" name="Subtitle 4"/>
          <p:cNvSpPr>
            <a:spLocks noGrp="1"/>
          </p:cNvSpPr>
          <p:nvPr>
            <p:ph type="subTitle" idx="1"/>
          </p:nvPr>
        </p:nvSpPr>
        <p:spPr>
          <a:xfrm>
            <a:off x="1763688" y="3898767"/>
            <a:ext cx="6400800" cy="682361"/>
          </a:xfrm>
        </p:spPr>
        <p:txBody>
          <a:bodyPr/>
          <a:lstStyle/>
          <a:p>
            <a:r>
              <a:rPr lang="en-GB" b="1" dirty="0"/>
              <a:t>Lucy Stead – SCIL Team Manager</a:t>
            </a:r>
            <a:endParaRPr lang="en-GB" dirty="0"/>
          </a:p>
        </p:txBody>
      </p:sp>
    </p:spTree>
    <p:extLst>
      <p:ext uri="{BB962C8B-B14F-4D97-AF65-F5344CB8AC3E}">
        <p14:creationId xmlns:p14="http://schemas.microsoft.com/office/powerpoint/2010/main" val="1745550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7"/>
          <p:cNvSpPr txBox="1">
            <a:spLocks noChangeArrowheads="1"/>
          </p:cNvSpPr>
          <p:nvPr/>
        </p:nvSpPr>
        <p:spPr bwMode="auto">
          <a:xfrm>
            <a:off x="827088" y="6094413"/>
            <a:ext cx="3313112"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charset="0"/>
              <a:buNone/>
              <a:tabLst/>
              <a:defRPr/>
            </a:pPr>
            <a:r>
              <a:rPr kumimoji="0" lang="en-GB" altLang="en-US" sz="1200" b="0" i="0" u="none" strike="noStrike" kern="1200" cap="none" spc="0" normalizeH="0" baseline="0" noProof="0" dirty="0" smtClean="0">
                <a:ln>
                  <a:noFill/>
                </a:ln>
                <a:solidFill>
                  <a:srgbClr val="2F2B20"/>
                </a:solidFill>
                <a:effectLst/>
                <a:uLnTx/>
                <a:uFillTx/>
                <a:latin typeface="Arial" charset="0"/>
                <a:ea typeface="ＭＳ Ｐゴシック" pitchFamily="1" charset="-128"/>
                <a:cs typeface="+mn-cs"/>
              </a:rPr>
              <a:t>© </a:t>
            </a:r>
            <a:r>
              <a:rPr kumimoji="0" lang="en-GB" altLang="en-US" sz="1050" b="0" i="0" u="none" strike="noStrike" kern="1200" cap="none" spc="0" normalizeH="0" baseline="0" noProof="0" dirty="0" smtClean="0">
                <a:ln>
                  <a:noFill/>
                </a:ln>
                <a:solidFill>
                  <a:srgbClr val="2F2B20"/>
                </a:solidFill>
                <a:effectLst/>
                <a:uLnTx/>
                <a:uFillTx/>
                <a:latin typeface="Arial" charset="0"/>
                <a:ea typeface="ＭＳ Ｐゴシック" pitchFamily="1" charset="-128"/>
                <a:cs typeface="+mn-cs"/>
              </a:rPr>
              <a:t>Copyright applies to the whole document - Written and developed by </a:t>
            </a:r>
            <a:r>
              <a:rPr kumimoji="0" lang="en-GB" sz="1050" b="1" i="0" u="none" strike="noStrike" kern="1200" cap="none" spc="0" normalizeH="0" baseline="0" noProof="0" dirty="0" smtClean="0">
                <a:ln>
                  <a:noFill/>
                </a:ln>
                <a:solidFill>
                  <a:srgbClr val="675E47"/>
                </a:solidFill>
                <a:effectLst/>
                <a:uLnTx/>
                <a:uFillTx/>
                <a:latin typeface="Calibri" pitchFamily="34" charset="0"/>
                <a:ea typeface="ＭＳ Ｐゴシック" pitchFamily="1" charset="-128"/>
                <a:cs typeface="+mn-cs"/>
              </a:rPr>
              <a:t>0-25 Specialist Teaching &amp; Support Services</a:t>
            </a:r>
            <a:r>
              <a:rPr kumimoji="0" lang="en-GB" altLang="en-US" sz="1050" b="0" i="0" u="none" strike="noStrike" kern="1200" cap="none" spc="0" normalizeH="0" baseline="0" noProof="0" dirty="0" smtClean="0">
                <a:ln>
                  <a:noFill/>
                </a:ln>
                <a:solidFill>
                  <a:srgbClr val="2F2B20"/>
                </a:solidFill>
                <a:effectLst/>
                <a:uLnTx/>
                <a:uFillTx/>
                <a:latin typeface="Arial" charset="0"/>
                <a:ea typeface="ＭＳ Ｐゴシック" pitchFamily="1" charset="-128"/>
                <a:cs typeface="+mn-cs"/>
              </a:rPr>
              <a:t>, City of Bradford MDC</a:t>
            </a:r>
          </a:p>
        </p:txBody>
      </p:sp>
      <p:sp>
        <p:nvSpPr>
          <p:cNvPr id="2051" name="Title 1"/>
          <p:cNvSpPr>
            <a:spLocks noGrp="1"/>
          </p:cNvSpPr>
          <p:nvPr>
            <p:ph type="ctrTitle"/>
          </p:nvPr>
        </p:nvSpPr>
        <p:spPr>
          <a:xfrm>
            <a:off x="530225" y="1341438"/>
            <a:ext cx="7772400" cy="2312987"/>
          </a:xfrm>
        </p:spPr>
        <p:txBody>
          <a:bodyPr/>
          <a:lstStyle/>
          <a:p>
            <a:pPr marL="114300" algn="ctr" eaLnBrk="1" fontAlgn="auto" hangingPunct="1">
              <a:spcBef>
                <a:spcPct val="20000"/>
              </a:spcBef>
              <a:spcAft>
                <a:spcPts val="0"/>
              </a:spcAft>
              <a:buClr>
                <a:srgbClr val="A9A57C"/>
              </a:buClr>
              <a:defRPr/>
            </a:pPr>
            <a:r>
              <a:rPr lang="en-GB" altLang="en-US" b="1" dirty="0" smtClean="0">
                <a:solidFill>
                  <a:srgbClr val="FFFF66"/>
                </a:solidFill>
                <a:effectLst>
                  <a:outerShdw blurRad="38100" dist="38100" dir="2700000" algn="tl">
                    <a:srgbClr val="000000">
                      <a:alpha val="43137"/>
                    </a:srgbClr>
                  </a:outerShdw>
                </a:effectLst>
                <a:cs typeface="Arial" panose="020B0604020202020204" pitchFamily="34" charset="0"/>
              </a:rPr>
              <a:t/>
            </a:r>
            <a:br>
              <a:rPr lang="en-GB" altLang="en-US" b="1" dirty="0" smtClean="0">
                <a:solidFill>
                  <a:srgbClr val="FFFF66"/>
                </a:solidFill>
                <a:effectLst>
                  <a:outerShdw blurRad="38100" dist="38100" dir="2700000" algn="tl">
                    <a:srgbClr val="000000">
                      <a:alpha val="43137"/>
                    </a:srgbClr>
                  </a:outerShdw>
                </a:effectLst>
                <a:cs typeface="Arial" panose="020B0604020202020204" pitchFamily="34" charset="0"/>
              </a:rPr>
            </a:br>
            <a:r>
              <a:rPr lang="en-GB" altLang="en-US" b="1" dirty="0" smtClean="0">
                <a:solidFill>
                  <a:srgbClr val="FFFF66"/>
                </a:solidFill>
                <a:effectLst>
                  <a:outerShdw blurRad="38100" dist="38100" dir="2700000" algn="tl">
                    <a:srgbClr val="000000">
                      <a:alpha val="43137"/>
                    </a:srgbClr>
                  </a:outerShdw>
                </a:effectLst>
                <a:cs typeface="Arial" panose="020B0604020202020204" pitchFamily="34" charset="0"/>
              </a:rPr>
              <a:t>SCIL</a:t>
            </a:r>
            <a:r>
              <a:rPr lang="en-GB" altLang="en-US" b="1" dirty="0" smtClean="0">
                <a:effectLst>
                  <a:outerShdw blurRad="38100" dist="38100" dir="2700000" algn="tl">
                    <a:srgbClr val="000000">
                      <a:alpha val="43137"/>
                    </a:srgbClr>
                  </a:outerShdw>
                </a:effectLst>
                <a:cs typeface="Arial" panose="020B0604020202020204" pitchFamily="34" charset="0"/>
              </a:rPr>
              <a:t> Team Update</a:t>
            </a:r>
            <a:br>
              <a:rPr lang="en-GB" altLang="en-US" b="1" dirty="0" smtClean="0">
                <a:effectLst>
                  <a:outerShdw blurRad="38100" dist="38100" dir="2700000" algn="tl">
                    <a:srgbClr val="000000">
                      <a:alpha val="43137"/>
                    </a:srgbClr>
                  </a:outerShdw>
                </a:effectLst>
                <a:cs typeface="Arial" panose="020B0604020202020204" pitchFamily="34" charset="0"/>
              </a:rPr>
            </a:br>
            <a:r>
              <a:rPr lang="en-GB" sz="4000" b="1" spc="0" dirty="0">
                <a:solidFill>
                  <a:srgbClr val="FFFF66"/>
                </a:solidFill>
                <a:effectLst>
                  <a:outerShdw blurRad="38100" dist="38100" dir="2700000" algn="tl">
                    <a:srgbClr val="000000">
                      <a:alpha val="43137"/>
                    </a:srgbClr>
                  </a:outerShdw>
                </a:effectLst>
                <a:ea typeface="+mn-ea"/>
                <a:cs typeface="Arial" panose="020B0604020202020204" pitchFamily="34" charset="0"/>
              </a:rPr>
              <a:t>S</a:t>
            </a:r>
            <a:r>
              <a:rPr lang="en-GB" sz="2200" spc="0" dirty="0">
                <a:solidFill>
                  <a:srgbClr val="2F2B20"/>
                </a:solidFill>
                <a:ea typeface="+mn-ea"/>
                <a:cs typeface="Arial" panose="020B0604020202020204" pitchFamily="34" charset="0"/>
              </a:rPr>
              <a:t>ocial, </a:t>
            </a:r>
            <a:r>
              <a:rPr lang="en-GB" sz="4000" b="1" spc="0" dirty="0">
                <a:solidFill>
                  <a:srgbClr val="FFFF66"/>
                </a:solidFill>
                <a:effectLst>
                  <a:outerShdw blurRad="38100" dist="38100" dir="2700000" algn="tl">
                    <a:srgbClr val="000000">
                      <a:alpha val="43137"/>
                    </a:srgbClr>
                  </a:outerShdw>
                </a:effectLst>
                <a:ea typeface="+mn-ea"/>
                <a:cs typeface="Arial" panose="020B0604020202020204" pitchFamily="34" charset="0"/>
              </a:rPr>
              <a:t>C</a:t>
            </a:r>
            <a:r>
              <a:rPr lang="en-GB" sz="2200" spc="0" dirty="0">
                <a:solidFill>
                  <a:srgbClr val="2F2B20"/>
                </a:solidFill>
                <a:ea typeface="+mn-ea"/>
                <a:cs typeface="Arial" panose="020B0604020202020204" pitchFamily="34" charset="0"/>
              </a:rPr>
              <a:t>ommunication, </a:t>
            </a:r>
            <a:r>
              <a:rPr lang="en-GB" sz="4000" b="1" spc="0" dirty="0">
                <a:solidFill>
                  <a:srgbClr val="FFFF66"/>
                </a:solidFill>
                <a:effectLst>
                  <a:outerShdw blurRad="38100" dist="38100" dir="2700000" algn="tl">
                    <a:srgbClr val="000000">
                      <a:alpha val="43137"/>
                    </a:srgbClr>
                  </a:outerShdw>
                </a:effectLst>
                <a:ea typeface="+mn-ea"/>
                <a:cs typeface="Arial" panose="020B0604020202020204" pitchFamily="34" charset="0"/>
              </a:rPr>
              <a:t>I</a:t>
            </a:r>
            <a:r>
              <a:rPr lang="en-GB" sz="2200" spc="0" dirty="0">
                <a:solidFill>
                  <a:srgbClr val="2F2B20"/>
                </a:solidFill>
                <a:ea typeface="+mn-ea"/>
                <a:cs typeface="Arial" panose="020B0604020202020204" pitchFamily="34" charset="0"/>
              </a:rPr>
              <a:t>nteraction &amp; </a:t>
            </a:r>
            <a:r>
              <a:rPr lang="en-GB" sz="4000" b="1" spc="0" dirty="0">
                <a:solidFill>
                  <a:srgbClr val="FFFF66"/>
                </a:solidFill>
                <a:effectLst>
                  <a:outerShdw blurRad="38100" dist="38100" dir="2700000" algn="tl">
                    <a:srgbClr val="000000">
                      <a:alpha val="43137"/>
                    </a:srgbClr>
                  </a:outerShdw>
                </a:effectLst>
                <a:ea typeface="+mn-ea"/>
                <a:cs typeface="Arial" panose="020B0604020202020204" pitchFamily="34" charset="0"/>
              </a:rPr>
              <a:t>L</a:t>
            </a:r>
            <a:r>
              <a:rPr lang="en-GB" sz="2200" spc="0" dirty="0">
                <a:solidFill>
                  <a:srgbClr val="2F2B20"/>
                </a:solidFill>
                <a:ea typeface="+mn-ea"/>
                <a:cs typeface="Arial" panose="020B0604020202020204" pitchFamily="34" charset="0"/>
              </a:rPr>
              <a:t>earning Team</a:t>
            </a:r>
            <a:r>
              <a:rPr lang="en-GB" sz="2200" spc="0" dirty="0" smtClean="0">
                <a:solidFill>
                  <a:srgbClr val="2F2B20"/>
                </a:solidFill>
                <a:ea typeface="+mn-ea"/>
                <a:cs typeface="Arial" panose="020B0604020202020204" pitchFamily="34" charset="0"/>
              </a:rPr>
              <a:t>.</a:t>
            </a:r>
            <a:br>
              <a:rPr lang="en-GB" sz="2200" spc="0" dirty="0" smtClean="0">
                <a:solidFill>
                  <a:srgbClr val="2F2B20"/>
                </a:solidFill>
                <a:ea typeface="+mn-ea"/>
                <a:cs typeface="Arial" panose="020B0604020202020204" pitchFamily="34" charset="0"/>
              </a:rPr>
            </a:br>
            <a:r>
              <a:rPr lang="en-GB" sz="2200" spc="0" dirty="0">
                <a:solidFill>
                  <a:srgbClr val="2F2B20"/>
                </a:solidFill>
                <a:ea typeface="+mn-ea"/>
                <a:cs typeface="Arial" panose="020B0604020202020204" pitchFamily="34" charset="0"/>
              </a:rPr>
              <a:t/>
            </a:r>
            <a:br>
              <a:rPr lang="en-GB" sz="2200" spc="0" dirty="0">
                <a:solidFill>
                  <a:srgbClr val="2F2B20"/>
                </a:solidFill>
                <a:ea typeface="+mn-ea"/>
                <a:cs typeface="Arial" panose="020B0604020202020204" pitchFamily="34" charset="0"/>
              </a:rPr>
            </a:br>
            <a:endParaRPr lang="en-GB" altLang="en-US" b="1" dirty="0" smtClean="0">
              <a:effectLst>
                <a:outerShdw blurRad="38100" dist="38100" dir="2700000" algn="tl">
                  <a:srgbClr val="000000">
                    <a:alpha val="43137"/>
                  </a:srgbClr>
                </a:outerShdw>
              </a:effectLst>
              <a:cs typeface="Arial" panose="020B0604020202020204" pitchFamily="34" charset="0"/>
            </a:endParaRPr>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6425" y="5916613"/>
            <a:ext cx="1658938" cy="75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7" name="TextBox 1"/>
          <p:cNvSpPr txBox="1">
            <a:spLocks noChangeArrowheads="1"/>
          </p:cNvSpPr>
          <p:nvPr/>
        </p:nvSpPr>
        <p:spPr bwMode="auto">
          <a:xfrm>
            <a:off x="2559050" y="4459288"/>
            <a:ext cx="374491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400" b="1" i="0" u="none" strike="noStrike" kern="1200" cap="none" spc="0" normalizeH="0" baseline="0" noProof="0" smtClean="0">
                <a:ln>
                  <a:noFill/>
                </a:ln>
                <a:solidFill>
                  <a:srgbClr val="2F2B20"/>
                </a:solidFill>
                <a:effectLst/>
                <a:uLnTx/>
                <a:uFillTx/>
                <a:latin typeface="Arial" panose="020B0604020202020204" pitchFamily="34" charset="0"/>
                <a:ea typeface="ＭＳ Ｐゴシック" panose="020B0600070205080204" pitchFamily="34" charset="-128"/>
                <a:cs typeface="+mn-cs"/>
              </a:rPr>
              <a:t>Lucy Stead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400" b="1" i="0" u="none" strike="noStrike" kern="1200" cap="none" spc="0" normalizeH="0" baseline="0" noProof="0" smtClean="0">
                <a:ln>
                  <a:noFill/>
                </a:ln>
                <a:solidFill>
                  <a:srgbClr val="2F2B20"/>
                </a:solidFill>
                <a:effectLst/>
                <a:uLnTx/>
                <a:uFillTx/>
                <a:latin typeface="Arial" panose="020B0604020202020204" pitchFamily="34" charset="0"/>
                <a:ea typeface="ＭＳ Ｐゴシック" panose="020B0600070205080204" pitchFamily="34" charset="-128"/>
                <a:cs typeface="+mn-cs"/>
              </a:rPr>
              <a:t>Service Manager</a:t>
            </a:r>
          </a:p>
        </p:txBody>
      </p:sp>
      <p:sp>
        <p:nvSpPr>
          <p:cNvPr id="7" name="TextBox 6"/>
          <p:cNvSpPr txBox="1"/>
          <p:nvPr/>
        </p:nvSpPr>
        <p:spPr>
          <a:xfrm>
            <a:off x="2300288" y="2465388"/>
            <a:ext cx="4232275" cy="1816100"/>
          </a:xfrm>
          <a:prstGeom prst="rect">
            <a:avLst/>
          </a:prstGeom>
          <a:solidFill>
            <a:schemeClr val="tx1">
              <a:lumMod val="90000"/>
              <a:lumOff val="10000"/>
            </a:schemeClr>
          </a:solidFill>
          <a:ln>
            <a:solidFill>
              <a:schemeClr val="tx2"/>
            </a:solidFill>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1" i="1" u="none" strike="noStrike" kern="1200" cap="none" spc="0" normalizeH="0" baseline="0" noProof="0" dirty="0">
                <a:ln>
                  <a:noFill/>
                </a:ln>
                <a:solidFill>
                  <a:srgbClr val="CCCCFF"/>
                </a:solidFill>
                <a:effectLst>
                  <a:outerShdw blurRad="38100" dist="38100" dir="2700000" algn="tl">
                    <a:srgbClr val="000000">
                      <a:alpha val="43137"/>
                    </a:srgbClr>
                  </a:outerShdw>
                </a:effectLst>
                <a:uLnTx/>
                <a:uFillTx/>
                <a:latin typeface="Arial" charset="0"/>
                <a:ea typeface="ＭＳ Ｐゴシック" panose="020B0600070205080204" pitchFamily="34" charset="-128"/>
                <a:cs typeface="+mn-cs"/>
              </a:rPr>
              <a:t>Our aim is: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1" i="1" u="none" strike="noStrike" kern="1200" cap="none" spc="0" normalizeH="0" baseline="0" noProof="0" dirty="0">
                <a:ln>
                  <a:noFill/>
                </a:ln>
                <a:solidFill>
                  <a:srgbClr val="CCCCFF"/>
                </a:solidFill>
                <a:effectLst>
                  <a:outerShdw blurRad="38100" dist="38100" dir="2700000" algn="tl">
                    <a:srgbClr val="000000">
                      <a:alpha val="43137"/>
                    </a:srgbClr>
                  </a:outerShdw>
                </a:effectLst>
                <a:uLnTx/>
                <a:uFillTx/>
                <a:latin typeface="Arial" charset="0"/>
                <a:ea typeface="ＭＳ Ｐゴシック" panose="020B0600070205080204" pitchFamily="34" charset="-128"/>
                <a:cs typeface="+mn-cs"/>
              </a:rPr>
              <a:t>“To offer a </a:t>
            </a:r>
            <a:r>
              <a:rPr kumimoji="0" lang="en-GB" sz="1600" b="1" i="1" u="none" strike="noStrike" kern="1200" cap="none" spc="0" normalizeH="0" baseline="0" noProof="0" dirty="0">
                <a:ln>
                  <a:noFill/>
                </a:ln>
                <a:solidFill>
                  <a:srgbClr val="CCFFCC"/>
                </a:solidFill>
                <a:effectLst>
                  <a:outerShdw blurRad="38100" dist="38100" dir="2700000" algn="tl">
                    <a:srgbClr val="000000">
                      <a:alpha val="43137"/>
                    </a:srgbClr>
                  </a:outerShdw>
                </a:effectLst>
                <a:uLnTx/>
                <a:uFillTx/>
                <a:latin typeface="Arial" charset="0"/>
                <a:ea typeface="ＭＳ Ｐゴシック" panose="020B0600070205080204" pitchFamily="34" charset="-128"/>
                <a:cs typeface="+mn-cs"/>
              </a:rPr>
              <a:t>flexible and responsive </a:t>
            </a:r>
            <a:r>
              <a:rPr kumimoji="0" lang="en-GB" sz="1600" b="1" i="1" u="none" strike="noStrike" kern="1200" cap="none" spc="0" normalizeH="0" baseline="0" noProof="0" dirty="0">
                <a:ln>
                  <a:noFill/>
                </a:ln>
                <a:solidFill>
                  <a:srgbClr val="CCCCFF"/>
                </a:solidFill>
                <a:effectLst>
                  <a:outerShdw blurRad="38100" dist="38100" dir="2700000" algn="tl">
                    <a:srgbClr val="000000">
                      <a:alpha val="43137"/>
                    </a:srgbClr>
                  </a:outerShdw>
                </a:effectLst>
                <a:uLnTx/>
                <a:uFillTx/>
                <a:latin typeface="Arial" charset="0"/>
                <a:ea typeface="ＭＳ Ｐゴシック" panose="020B0600070205080204" pitchFamily="34" charset="-128"/>
                <a:cs typeface="+mn-cs"/>
              </a:rPr>
              <a:t>service, supporting schools and PVI (pre 5) settings to </a:t>
            </a:r>
            <a:r>
              <a:rPr kumimoji="0" lang="en-GB" sz="1600" b="1" i="1" u="none" strike="noStrike" kern="1200" cap="none" spc="0" normalizeH="0" baseline="0" noProof="0" dirty="0">
                <a:ln>
                  <a:noFill/>
                </a:ln>
                <a:solidFill>
                  <a:srgbClr val="FFFF66"/>
                </a:solidFill>
                <a:effectLst>
                  <a:outerShdw blurRad="38100" dist="38100" dir="2700000" algn="tl">
                    <a:srgbClr val="000000">
                      <a:alpha val="43137"/>
                    </a:srgbClr>
                  </a:outerShdw>
                </a:effectLst>
                <a:uLnTx/>
                <a:uFillTx/>
                <a:latin typeface="Arial" charset="0"/>
                <a:ea typeface="ＭＳ Ｐゴシック" panose="020B0600070205080204" pitchFamily="34" charset="-128"/>
                <a:cs typeface="+mn-cs"/>
              </a:rPr>
              <a:t>better understand and meet the needs of children and young people </a:t>
            </a:r>
            <a:r>
              <a:rPr kumimoji="0" lang="en-GB" sz="1600" b="1" i="1" u="none" strike="noStrike" kern="1200" cap="none" spc="0" normalizeH="0" baseline="0" noProof="0" dirty="0">
                <a:ln>
                  <a:noFill/>
                </a:ln>
                <a:solidFill>
                  <a:srgbClr val="CCCCFF"/>
                </a:solidFill>
                <a:effectLst>
                  <a:outerShdw blurRad="38100" dist="38100" dir="2700000" algn="tl">
                    <a:srgbClr val="000000">
                      <a:alpha val="43137"/>
                    </a:srgbClr>
                  </a:outerShdw>
                </a:effectLst>
                <a:uLnTx/>
                <a:uFillTx/>
                <a:latin typeface="Arial" charset="0"/>
                <a:ea typeface="ＭＳ Ｐゴシック" panose="020B0600070205080204" pitchFamily="34" charset="-128"/>
                <a:cs typeface="+mn-cs"/>
              </a:rPr>
              <a:t>across Bradford in order to </a:t>
            </a:r>
            <a:r>
              <a:rPr kumimoji="0" lang="en-GB" sz="1600" b="1" i="1" u="none" strike="noStrike" kern="1200" cap="none" spc="0" normalizeH="0" baseline="0" noProof="0" dirty="0">
                <a:ln>
                  <a:noFill/>
                </a:ln>
                <a:solidFill>
                  <a:srgbClr val="FFCCFF"/>
                </a:solidFill>
                <a:effectLst>
                  <a:outerShdw blurRad="38100" dist="38100" dir="2700000" algn="tl">
                    <a:srgbClr val="000000">
                      <a:alpha val="43137"/>
                    </a:srgbClr>
                  </a:outerShdw>
                </a:effectLst>
                <a:uLnTx/>
                <a:uFillTx/>
                <a:latin typeface="Arial" charset="0"/>
                <a:ea typeface="ＭＳ Ｐゴシック" panose="020B0600070205080204" pitchFamily="34" charset="-128"/>
                <a:cs typeface="+mn-cs"/>
              </a:rPr>
              <a:t>improve outcomes and life chances”.</a:t>
            </a:r>
            <a:endParaRPr kumimoji="0" lang="en-GB" sz="1600" b="0" i="0" u="none" strike="noStrike" kern="1200" cap="none" spc="0" normalizeH="0" baseline="0" noProof="0" dirty="0">
              <a:ln>
                <a:noFill/>
              </a:ln>
              <a:solidFill>
                <a:srgbClr val="2F2B20"/>
              </a:solidFill>
              <a:effectLst/>
              <a:uLnTx/>
              <a:uFillTx/>
              <a:latin typeface="Arial" charset="0"/>
              <a:ea typeface="ＭＳ Ｐゴシック" panose="020B0600070205080204" pitchFamily="34" charset="-128"/>
              <a:cs typeface="+mn-cs"/>
            </a:endParaRPr>
          </a:p>
        </p:txBody>
      </p:sp>
    </p:spTree>
    <p:extLst>
      <p:ext uri="{BB962C8B-B14F-4D97-AF65-F5344CB8AC3E}">
        <p14:creationId xmlns:p14="http://schemas.microsoft.com/office/powerpoint/2010/main" val="1567673898"/>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354888" cy="850900"/>
          </a:xfrm>
        </p:spPr>
        <p:txBody>
          <a:bodyPr/>
          <a:lstStyle/>
          <a:p>
            <a:pPr algn="ctr" eaLnBrk="1" hangingPunct="1">
              <a:defRPr/>
            </a:pPr>
            <a:r>
              <a:rPr lang="en-GB" sz="4800" b="1" dirty="0" smtClean="0">
                <a:solidFill>
                  <a:srgbClr val="FFFF66"/>
                </a:solidFill>
                <a:effectLst>
                  <a:outerShdw blurRad="38100" dist="38100" dir="2700000" algn="tl">
                    <a:srgbClr val="000000">
                      <a:alpha val="43137"/>
                    </a:srgbClr>
                  </a:outerShdw>
                </a:effectLst>
              </a:rPr>
              <a:t>Our Leadership Team</a:t>
            </a:r>
            <a:r>
              <a:rPr lang="en-GB" b="1" dirty="0" smtClean="0"/>
              <a:t/>
            </a:r>
            <a:br>
              <a:rPr lang="en-GB" b="1" dirty="0" smtClean="0"/>
            </a:br>
            <a:r>
              <a:rPr lang="en-GB" sz="2000" b="1" dirty="0" smtClean="0"/>
              <a:t>Each key area has a Lead Specialist Teacher.  We also have a Lead Specialist Officer and a Business Support Manager.</a:t>
            </a:r>
            <a:endParaRPr lang="en-GB" sz="2000" b="1" dirty="0"/>
          </a:p>
        </p:txBody>
      </p:sp>
      <p:sp>
        <p:nvSpPr>
          <p:cNvPr id="4099" name="TextBox 6"/>
          <p:cNvSpPr txBox="1">
            <a:spLocks noChangeArrowheads="1"/>
          </p:cNvSpPr>
          <p:nvPr/>
        </p:nvSpPr>
        <p:spPr bwMode="auto">
          <a:xfrm>
            <a:off x="2411413" y="2492375"/>
            <a:ext cx="1800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smtClean="0">
                <a:ln>
                  <a:noFill/>
                </a:ln>
                <a:solidFill>
                  <a:srgbClr val="2F2B20"/>
                </a:solidFill>
                <a:effectLst/>
                <a:uLnTx/>
                <a:uFillTx/>
                <a:latin typeface="Arial" panose="020B0604020202020204" pitchFamily="34" charset="0"/>
                <a:ea typeface="ＭＳ Ｐゴシック" panose="020B0600070205080204" pitchFamily="34" charset="-128"/>
                <a:cs typeface="+mn-cs"/>
              </a:rPr>
              <a:t>Fiona Whitaker</a:t>
            </a:r>
          </a:p>
        </p:txBody>
      </p:sp>
      <p:sp>
        <p:nvSpPr>
          <p:cNvPr id="4100" name="TextBox 10"/>
          <p:cNvSpPr txBox="1">
            <a:spLocks noChangeArrowheads="1"/>
          </p:cNvSpPr>
          <p:nvPr/>
        </p:nvSpPr>
        <p:spPr bwMode="auto">
          <a:xfrm>
            <a:off x="2411413" y="4581525"/>
            <a:ext cx="1800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smtClean="0">
                <a:ln>
                  <a:noFill/>
                </a:ln>
                <a:solidFill>
                  <a:srgbClr val="2F2B20"/>
                </a:solidFill>
                <a:effectLst/>
                <a:uLnTx/>
                <a:uFillTx/>
                <a:latin typeface="Arial" panose="020B0604020202020204" pitchFamily="34" charset="0"/>
                <a:ea typeface="ＭＳ Ｐゴシック" panose="020B0600070205080204" pitchFamily="34" charset="-128"/>
                <a:cs typeface="+mn-cs"/>
              </a:rPr>
              <a:t>Sylvia Cramp</a:t>
            </a:r>
          </a:p>
        </p:txBody>
      </p:sp>
      <p:graphicFrame>
        <p:nvGraphicFramePr>
          <p:cNvPr id="14" name="Table 13"/>
          <p:cNvGraphicFramePr>
            <a:graphicFrameLocks noGrp="1"/>
          </p:cNvGraphicFramePr>
          <p:nvPr/>
        </p:nvGraphicFramePr>
        <p:xfrm>
          <a:off x="468313" y="1341438"/>
          <a:ext cx="7488237" cy="4572000"/>
        </p:xfrm>
        <a:graphic>
          <a:graphicData uri="http://schemas.openxmlformats.org/drawingml/2006/table">
            <a:tbl>
              <a:tblPr firstRow="1" bandRow="1">
                <a:tableStyleId>{5C22544A-7EE6-4342-B048-85BDC9FD1C3A}</a:tableStyleId>
              </a:tblPr>
              <a:tblGrid>
                <a:gridCol w="2496079">
                  <a:extLst>
                    <a:ext uri="{9D8B030D-6E8A-4147-A177-3AD203B41FA5}">
                      <a16:colId xmlns:a16="http://schemas.microsoft.com/office/drawing/2014/main" val="20000"/>
                    </a:ext>
                  </a:extLst>
                </a:gridCol>
                <a:gridCol w="2496079">
                  <a:extLst>
                    <a:ext uri="{9D8B030D-6E8A-4147-A177-3AD203B41FA5}">
                      <a16:colId xmlns:a16="http://schemas.microsoft.com/office/drawing/2014/main" val="20001"/>
                    </a:ext>
                  </a:extLst>
                </a:gridCol>
                <a:gridCol w="2496079">
                  <a:extLst>
                    <a:ext uri="{9D8B030D-6E8A-4147-A177-3AD203B41FA5}">
                      <a16:colId xmlns:a16="http://schemas.microsoft.com/office/drawing/2014/main" val="20002"/>
                    </a:ext>
                  </a:extLst>
                </a:gridCol>
              </a:tblGrid>
              <a:tr h="1976185">
                <a:tc>
                  <a:txBody>
                    <a:bodyPr/>
                    <a:lstStyle/>
                    <a:p>
                      <a:pPr algn="ctr"/>
                      <a:r>
                        <a:rPr lang="en-GB" dirty="0" smtClean="0"/>
                        <a:t>Learning Support Lead</a:t>
                      </a:r>
                    </a:p>
                    <a:p>
                      <a:pPr algn="ctr"/>
                      <a:endParaRPr lang="en-GB" dirty="0" smtClean="0"/>
                    </a:p>
                    <a:p>
                      <a:pPr algn="ctr"/>
                      <a:endParaRPr lang="en-GB" dirty="0" smtClean="0"/>
                    </a:p>
                    <a:p>
                      <a:pPr algn="ctr"/>
                      <a:endParaRPr lang="en-GB" dirty="0" smtClean="0"/>
                    </a:p>
                    <a:p>
                      <a:pPr algn="ctr"/>
                      <a:endParaRPr lang="en-GB" dirty="0" smtClean="0"/>
                    </a:p>
                    <a:p>
                      <a:pPr algn="ctr"/>
                      <a:endParaRPr lang="en-GB" dirty="0" smtClean="0"/>
                    </a:p>
                    <a:p>
                      <a:pPr algn="ctr"/>
                      <a:r>
                        <a:rPr lang="en-GB" dirty="0" smtClean="0"/>
                        <a:t>Fiona Whitaker</a:t>
                      </a:r>
                    </a:p>
                  </a:txBody>
                  <a:tcPr marL="91433" marR="91433"/>
                </a:tc>
                <a:tc>
                  <a:txBody>
                    <a:bodyPr/>
                    <a:lstStyle/>
                    <a:p>
                      <a:pPr algn="ctr"/>
                      <a:r>
                        <a:rPr lang="en-GB" dirty="0" smtClean="0"/>
                        <a:t>Social Emotional &amp; Mental Health Lead</a:t>
                      </a:r>
                    </a:p>
                    <a:p>
                      <a:pPr algn="ctr"/>
                      <a:endParaRPr lang="en-GB" dirty="0" smtClean="0"/>
                    </a:p>
                    <a:p>
                      <a:pPr algn="ctr"/>
                      <a:endParaRPr lang="en-GB" dirty="0" smtClean="0"/>
                    </a:p>
                    <a:p>
                      <a:pPr algn="ctr"/>
                      <a:endParaRPr lang="en-GB" dirty="0" smtClean="0"/>
                    </a:p>
                    <a:p>
                      <a:pPr algn="ctr"/>
                      <a:endParaRPr lang="en-GB" dirty="0" smtClean="0"/>
                    </a:p>
                    <a:p>
                      <a:pPr algn="ctr"/>
                      <a:endParaRPr lang="en-GB" dirty="0" smtClean="0"/>
                    </a:p>
                    <a:p>
                      <a:pPr algn="ctr"/>
                      <a:r>
                        <a:rPr lang="en-GB" dirty="0" smtClean="0"/>
                        <a:t>Sara Burgess</a:t>
                      </a:r>
                      <a:endParaRPr lang="en-GB" dirty="0"/>
                    </a:p>
                  </a:txBody>
                  <a:tcPr marL="91433" marR="91433"/>
                </a:tc>
                <a:tc>
                  <a:txBody>
                    <a:bodyPr/>
                    <a:lstStyle/>
                    <a:p>
                      <a:pPr algn="ctr"/>
                      <a:r>
                        <a:rPr lang="en-GB" dirty="0" smtClean="0"/>
                        <a:t>Early Years Lead</a:t>
                      </a:r>
                    </a:p>
                    <a:p>
                      <a:pPr algn="ctr"/>
                      <a:endParaRPr lang="en-GB" dirty="0" smtClean="0"/>
                    </a:p>
                    <a:p>
                      <a:pPr algn="ctr"/>
                      <a:endParaRPr lang="en-GB" dirty="0" smtClean="0"/>
                    </a:p>
                    <a:p>
                      <a:pPr algn="ctr"/>
                      <a:endParaRPr lang="en-GB" dirty="0" smtClean="0"/>
                    </a:p>
                    <a:p>
                      <a:pPr algn="ctr"/>
                      <a:endParaRPr lang="en-GB" dirty="0" smtClean="0"/>
                    </a:p>
                    <a:p>
                      <a:pPr algn="ctr"/>
                      <a:endParaRPr lang="en-GB" dirty="0" smtClean="0"/>
                    </a:p>
                    <a:p>
                      <a:pPr algn="ctr"/>
                      <a:endParaRPr lang="en-GB" dirty="0" smtClean="0"/>
                    </a:p>
                    <a:p>
                      <a:pPr algn="ctr"/>
                      <a:r>
                        <a:rPr lang="en-GB" i="1" dirty="0" smtClean="0"/>
                        <a:t>Lucy</a:t>
                      </a:r>
                      <a:r>
                        <a:rPr lang="en-GB" i="1" baseline="0" dirty="0" smtClean="0"/>
                        <a:t> Stead</a:t>
                      </a:r>
                      <a:endParaRPr lang="en-GB" i="1" dirty="0"/>
                    </a:p>
                  </a:txBody>
                  <a:tcPr marL="91433" marR="91433"/>
                </a:tc>
                <a:extLst>
                  <a:ext uri="{0D108BD9-81ED-4DB2-BD59-A6C34878D82A}">
                    <a16:rowId xmlns:a16="http://schemas.microsoft.com/office/drawing/2014/main" val="10000"/>
                  </a:ext>
                </a:extLst>
              </a:tr>
              <a:tr h="2178497">
                <a:tc>
                  <a:txBody>
                    <a:bodyPr/>
                    <a:lstStyle/>
                    <a:p>
                      <a:pPr algn="ctr"/>
                      <a:r>
                        <a:rPr lang="en-GB" b="1" dirty="0" smtClean="0"/>
                        <a:t>Communication &amp; Interaction Lead</a:t>
                      </a:r>
                    </a:p>
                    <a:p>
                      <a:pPr algn="ctr"/>
                      <a:endParaRPr lang="en-GB" b="1" dirty="0" smtClean="0"/>
                    </a:p>
                    <a:p>
                      <a:pPr algn="ctr"/>
                      <a:endParaRPr lang="en-GB" b="1" dirty="0" smtClean="0"/>
                    </a:p>
                    <a:p>
                      <a:pPr algn="ctr"/>
                      <a:endParaRPr lang="en-GB" b="1" dirty="0" smtClean="0"/>
                    </a:p>
                    <a:p>
                      <a:pPr algn="ctr"/>
                      <a:endParaRPr lang="en-GB" b="1" dirty="0" smtClean="0"/>
                    </a:p>
                    <a:p>
                      <a:pPr algn="ctr"/>
                      <a:endParaRPr lang="en-GB" b="1" dirty="0" smtClean="0"/>
                    </a:p>
                    <a:p>
                      <a:pPr algn="ctr"/>
                      <a:r>
                        <a:rPr lang="en-GB" b="1" dirty="0" smtClean="0"/>
                        <a:t>Ruth </a:t>
                      </a:r>
                      <a:r>
                        <a:rPr lang="en-GB" b="1" dirty="0" err="1" smtClean="0"/>
                        <a:t>Péchèr</a:t>
                      </a:r>
                      <a:endParaRPr lang="en-GB" b="1" dirty="0" smtClean="0"/>
                    </a:p>
                  </a:txBody>
                  <a:tcPr marL="91433" marR="91433"/>
                </a:tc>
                <a:tc>
                  <a:txBody>
                    <a:bodyPr/>
                    <a:lstStyle/>
                    <a:p>
                      <a:pPr algn="ctr"/>
                      <a:r>
                        <a:rPr lang="en-GB" b="1" dirty="0" smtClean="0"/>
                        <a:t>Specialist Officer Lead</a:t>
                      </a:r>
                    </a:p>
                    <a:p>
                      <a:pPr algn="ctr"/>
                      <a:endParaRPr lang="en-GB" b="1" dirty="0" smtClean="0"/>
                    </a:p>
                    <a:p>
                      <a:pPr algn="ctr"/>
                      <a:endParaRPr lang="en-GB" b="1" dirty="0" smtClean="0"/>
                    </a:p>
                    <a:p>
                      <a:pPr algn="ctr"/>
                      <a:endParaRPr lang="en-GB" b="1" dirty="0" smtClean="0"/>
                    </a:p>
                    <a:p>
                      <a:pPr algn="ctr"/>
                      <a:endParaRPr lang="en-GB" b="1" dirty="0" smtClean="0"/>
                    </a:p>
                    <a:p>
                      <a:pPr algn="ctr"/>
                      <a:endParaRPr lang="en-GB" b="1" dirty="0" smtClean="0"/>
                    </a:p>
                    <a:p>
                      <a:pPr algn="ctr"/>
                      <a:r>
                        <a:rPr lang="en-GB" b="1" dirty="0" smtClean="0"/>
                        <a:t>Kath Tate</a:t>
                      </a:r>
                      <a:endParaRPr lang="en-GB" b="1" dirty="0"/>
                    </a:p>
                  </a:txBody>
                  <a:tcPr marL="91433" marR="91433"/>
                </a:tc>
                <a:tc>
                  <a:txBody>
                    <a:bodyPr/>
                    <a:lstStyle/>
                    <a:p>
                      <a:pPr algn="ctr"/>
                      <a:r>
                        <a:rPr lang="en-GB" b="1" dirty="0" smtClean="0"/>
                        <a:t>Business Support Manager</a:t>
                      </a:r>
                    </a:p>
                    <a:p>
                      <a:pPr algn="ctr"/>
                      <a:endParaRPr lang="en-GB" b="1" dirty="0" smtClean="0"/>
                    </a:p>
                    <a:p>
                      <a:pPr algn="ctr"/>
                      <a:endParaRPr lang="en-GB" b="1" dirty="0" smtClean="0"/>
                    </a:p>
                    <a:p>
                      <a:pPr algn="ctr"/>
                      <a:endParaRPr lang="en-GB" b="1" dirty="0" smtClean="0"/>
                    </a:p>
                    <a:p>
                      <a:pPr algn="ctr"/>
                      <a:endParaRPr lang="en-GB" b="1" dirty="0" smtClean="0"/>
                    </a:p>
                    <a:p>
                      <a:pPr algn="ctr"/>
                      <a:endParaRPr lang="en-GB" b="1" dirty="0" smtClean="0"/>
                    </a:p>
                    <a:p>
                      <a:pPr algn="ctr"/>
                      <a:r>
                        <a:rPr lang="en-GB" b="1" dirty="0" smtClean="0"/>
                        <a:t>Lynda Hitchen</a:t>
                      </a:r>
                      <a:endParaRPr lang="en-GB" b="1" dirty="0"/>
                    </a:p>
                  </a:txBody>
                  <a:tcPr marL="91433" marR="91433"/>
                </a:tc>
                <a:extLst>
                  <a:ext uri="{0D108BD9-81ED-4DB2-BD59-A6C34878D82A}">
                    <a16:rowId xmlns:a16="http://schemas.microsoft.com/office/drawing/2014/main" val="10001"/>
                  </a:ext>
                </a:extLst>
              </a:tr>
            </a:tbl>
          </a:graphicData>
        </a:graphic>
      </p:graphicFrame>
      <p:pic>
        <p:nvPicPr>
          <p:cNvPr id="411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050" y="4237038"/>
            <a:ext cx="977900" cy="1355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1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6325" y="4237038"/>
            <a:ext cx="1192213" cy="1355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1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5550" y="1946275"/>
            <a:ext cx="1052513" cy="140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18" name="Picture 10" descr="\\bradford\datavault\users\clarkdav1\AppData\OLK\IMG_20200511_15111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90938" y="1946275"/>
            <a:ext cx="1025525"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9"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45213" y="1785938"/>
            <a:ext cx="1169987" cy="156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0" name="Picture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249363" y="4211638"/>
            <a:ext cx="960437"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49865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395288" y="692150"/>
          <a:ext cx="7777162" cy="4722813"/>
        </p:xfrm>
        <a:graphic>
          <a:graphicData uri="http://schemas.openxmlformats.org/drawingml/2006/table">
            <a:tbl>
              <a:tblPr firstRow="1" firstCol="1" bandRow="1"/>
              <a:tblGrid>
                <a:gridCol w="1990218">
                  <a:extLst>
                    <a:ext uri="{9D8B030D-6E8A-4147-A177-3AD203B41FA5}">
                      <a16:colId xmlns:a16="http://schemas.microsoft.com/office/drawing/2014/main" val="1263682105"/>
                    </a:ext>
                  </a:extLst>
                </a:gridCol>
                <a:gridCol w="2009497">
                  <a:extLst>
                    <a:ext uri="{9D8B030D-6E8A-4147-A177-3AD203B41FA5}">
                      <a16:colId xmlns:a16="http://schemas.microsoft.com/office/drawing/2014/main" val="3718265417"/>
                    </a:ext>
                  </a:extLst>
                </a:gridCol>
                <a:gridCol w="1688001">
                  <a:extLst>
                    <a:ext uri="{9D8B030D-6E8A-4147-A177-3AD203B41FA5}">
                      <a16:colId xmlns:a16="http://schemas.microsoft.com/office/drawing/2014/main" val="3141725468"/>
                    </a:ext>
                  </a:extLst>
                </a:gridCol>
                <a:gridCol w="2089446">
                  <a:extLst>
                    <a:ext uri="{9D8B030D-6E8A-4147-A177-3AD203B41FA5}">
                      <a16:colId xmlns:a16="http://schemas.microsoft.com/office/drawing/2014/main" val="2825628113"/>
                    </a:ext>
                  </a:extLst>
                </a:gridCol>
              </a:tblGrid>
              <a:tr h="225011">
                <a:tc gridSpan="4">
                  <a:txBody>
                    <a:bodyPr/>
                    <a:lstStyle/>
                    <a:p>
                      <a:pPr algn="ctr">
                        <a:lnSpc>
                          <a:spcPct val="115000"/>
                        </a:lnSpc>
                        <a:spcAft>
                          <a:spcPts val="0"/>
                        </a:spcAft>
                      </a:pPr>
                      <a:r>
                        <a:rPr lang="en-GB" sz="1200" b="1">
                          <a:effectLst/>
                          <a:latin typeface="Arial" panose="020B0604020202020204" pitchFamily="34" charset="0"/>
                          <a:ea typeface="Calibri" panose="020F0502020204030204" pitchFamily="34" charset="0"/>
                          <a:cs typeface="Times New Roman" panose="02020603050405020304" pitchFamily="18" charset="0"/>
                        </a:rPr>
                        <a:t>Head of Service: Lucy Stead</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0002" marR="600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666324667"/>
                  </a:ext>
                </a:extLst>
              </a:tr>
              <a:tr h="225011">
                <a:tc gridSpan="4">
                  <a:txBody>
                    <a:bodyPr/>
                    <a:lstStyle/>
                    <a:p>
                      <a:pPr algn="ctr">
                        <a:lnSpc>
                          <a:spcPct val="115000"/>
                        </a:lnSpc>
                        <a:spcAft>
                          <a:spcPts val="0"/>
                        </a:spcAft>
                      </a:pPr>
                      <a:r>
                        <a:rPr lang="en-GB" sz="1200" b="1">
                          <a:effectLst/>
                          <a:latin typeface="Arial" panose="020B0604020202020204" pitchFamily="34" charset="0"/>
                          <a:ea typeface="Calibri" panose="020F0502020204030204" pitchFamily="34" charset="0"/>
                          <a:cs typeface="Times New Roman" panose="02020603050405020304" pitchFamily="18" charset="0"/>
                        </a:rPr>
                        <a:t>Specialist Teachers</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0002" marR="600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443791413"/>
                  </a:ext>
                </a:extLst>
              </a:tr>
              <a:tr h="225011">
                <a:tc>
                  <a:txBody>
                    <a:bodyPr/>
                    <a:lstStyle/>
                    <a:p>
                      <a:pPr algn="ctr">
                        <a:lnSpc>
                          <a:spcPct val="115000"/>
                        </a:lnSpc>
                        <a:spcAft>
                          <a:spcPts val="0"/>
                        </a:spcAft>
                      </a:pPr>
                      <a:r>
                        <a:rPr lang="en-GB" sz="1200" b="1" dirty="0">
                          <a:effectLst/>
                          <a:latin typeface="Arial" panose="020B0604020202020204" pitchFamily="34" charset="0"/>
                          <a:ea typeface="Calibri" panose="020F0502020204030204" pitchFamily="34" charset="0"/>
                          <a:cs typeface="Times New Roman" panose="02020603050405020304" pitchFamily="18" charset="0"/>
                        </a:rPr>
                        <a:t>SEMH</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0002" marR="600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66"/>
                    </a:solidFill>
                  </a:tcPr>
                </a:tc>
                <a:tc>
                  <a:txBody>
                    <a:bodyPr/>
                    <a:lstStyle/>
                    <a:p>
                      <a:pPr algn="ctr">
                        <a:lnSpc>
                          <a:spcPct val="115000"/>
                        </a:lnSpc>
                        <a:spcAft>
                          <a:spcPts val="0"/>
                        </a:spcAft>
                      </a:pPr>
                      <a:r>
                        <a:rPr lang="en-GB" sz="1200" b="1" dirty="0">
                          <a:effectLst/>
                          <a:latin typeface="Arial" panose="020B0604020202020204" pitchFamily="34" charset="0"/>
                          <a:ea typeface="Calibri" panose="020F0502020204030204" pitchFamily="34" charset="0"/>
                          <a:cs typeface="Times New Roman" panose="02020603050405020304" pitchFamily="18" charset="0"/>
                        </a:rPr>
                        <a:t>C&amp;I</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0002" marR="600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a:lnSpc>
                          <a:spcPct val="115000"/>
                        </a:lnSpc>
                        <a:spcAft>
                          <a:spcPts val="0"/>
                        </a:spcAft>
                      </a:pPr>
                      <a:r>
                        <a:rPr lang="en-GB" sz="1200" b="1">
                          <a:effectLst/>
                          <a:latin typeface="Arial" panose="020B0604020202020204" pitchFamily="34" charset="0"/>
                          <a:ea typeface="Calibri" panose="020F0502020204030204" pitchFamily="34" charset="0"/>
                          <a:cs typeface="Times New Roman" panose="02020603050405020304" pitchFamily="18" charset="0"/>
                        </a:rPr>
                        <a:t>EY</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0002" marR="600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66"/>
                    </a:solidFill>
                  </a:tcPr>
                </a:tc>
                <a:tc>
                  <a:txBody>
                    <a:bodyPr/>
                    <a:lstStyle/>
                    <a:p>
                      <a:pPr algn="ctr">
                        <a:lnSpc>
                          <a:spcPct val="115000"/>
                        </a:lnSpc>
                        <a:spcAft>
                          <a:spcPts val="0"/>
                        </a:spcAft>
                      </a:pPr>
                      <a:r>
                        <a:rPr lang="en-GB" sz="1200" b="1">
                          <a:effectLst/>
                          <a:latin typeface="Arial" panose="020B0604020202020204" pitchFamily="34" charset="0"/>
                          <a:ea typeface="Calibri" panose="020F0502020204030204" pitchFamily="34" charset="0"/>
                          <a:cs typeface="Times New Roman" panose="02020603050405020304" pitchFamily="18" charset="0"/>
                        </a:rPr>
                        <a:t>C&amp;L</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0002" marR="600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extLst>
                  <a:ext uri="{0D108BD9-81ED-4DB2-BD59-A6C34878D82A}">
                    <a16:rowId xmlns:a16="http://schemas.microsoft.com/office/drawing/2014/main" val="2975072825"/>
                  </a:ext>
                </a:extLst>
              </a:tr>
              <a:tr h="385733">
                <a:tc>
                  <a:txBody>
                    <a:bodyPr/>
                    <a:lstStyle/>
                    <a:p>
                      <a:pPr algn="ctr">
                        <a:lnSpc>
                          <a:spcPct val="115000"/>
                        </a:lnSpc>
                        <a:spcAft>
                          <a:spcPts val="0"/>
                        </a:spcAft>
                      </a:pPr>
                      <a:r>
                        <a:rPr lang="en-GB" sz="1000" b="1">
                          <a:effectLst/>
                          <a:latin typeface="Arial" panose="020B0604020202020204" pitchFamily="34" charset="0"/>
                          <a:ea typeface="Calibri" panose="020F0502020204030204" pitchFamily="34" charset="0"/>
                          <a:cs typeface="Times New Roman" panose="02020603050405020304" pitchFamily="18" charset="0"/>
                        </a:rPr>
                        <a:t>Team Lead: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Sara Burgess</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0002" marR="600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66"/>
                    </a:solidFill>
                  </a:tcPr>
                </a:tc>
                <a:tc>
                  <a:txBody>
                    <a:bodyPr/>
                    <a:lstStyle/>
                    <a:p>
                      <a:pPr algn="ctr">
                        <a:lnSpc>
                          <a:spcPct val="115000"/>
                        </a:lnSpc>
                        <a:spcAft>
                          <a:spcPts val="0"/>
                        </a:spcAft>
                      </a:pPr>
                      <a:r>
                        <a:rPr lang="en-GB" sz="1000" b="1">
                          <a:effectLst/>
                          <a:latin typeface="Arial" panose="020B0604020202020204" pitchFamily="34" charset="0"/>
                          <a:ea typeface="Calibri" panose="020F0502020204030204" pitchFamily="34" charset="0"/>
                          <a:cs typeface="Times New Roman" panose="02020603050405020304" pitchFamily="18" charset="0"/>
                        </a:rPr>
                        <a:t>Team Lead:</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Ruth Péchèr</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0002" marR="600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a:lnSpc>
                          <a:spcPct val="115000"/>
                        </a:lnSpc>
                        <a:spcAft>
                          <a:spcPts val="0"/>
                        </a:spcAft>
                      </a:pPr>
                      <a:r>
                        <a:rPr lang="en-GB" sz="1000" b="1" dirty="0">
                          <a:effectLst/>
                          <a:latin typeface="Arial" panose="020B0604020202020204" pitchFamily="34" charset="0"/>
                          <a:ea typeface="Calibri" panose="020F0502020204030204" pitchFamily="34" charset="0"/>
                          <a:cs typeface="Times New Roman" panose="02020603050405020304" pitchFamily="18" charset="0"/>
                        </a:rPr>
                        <a:t>Team Lead</a:t>
                      </a:r>
                      <a:r>
                        <a:rPr lang="en-GB" sz="1000" dirty="0">
                          <a:effectLst/>
                          <a:latin typeface="Arial" panose="020B0604020202020204" pitchFamily="34" charset="0"/>
                          <a:ea typeface="Calibri" panose="020F0502020204030204" pitchFamily="34" charset="0"/>
                          <a:cs typeface="Times New Roman" panose="02020603050405020304" pitchFamily="18" charset="0"/>
                        </a:rPr>
                        <a:t>:</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Lucy Stead (Interim)</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0002" marR="600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66"/>
                    </a:solidFill>
                  </a:tcPr>
                </a:tc>
                <a:tc>
                  <a:txBody>
                    <a:bodyPr/>
                    <a:lstStyle/>
                    <a:p>
                      <a:pPr algn="ctr">
                        <a:lnSpc>
                          <a:spcPct val="115000"/>
                        </a:lnSpc>
                        <a:spcAft>
                          <a:spcPts val="0"/>
                        </a:spcAft>
                      </a:pPr>
                      <a:r>
                        <a:rPr lang="en-GB" sz="1000" b="1">
                          <a:effectLst/>
                          <a:latin typeface="Arial" panose="020B0604020202020204" pitchFamily="34" charset="0"/>
                          <a:ea typeface="Calibri" panose="020F0502020204030204" pitchFamily="34" charset="0"/>
                          <a:cs typeface="Times New Roman" panose="02020603050405020304" pitchFamily="18" charset="0"/>
                        </a:rPr>
                        <a:t>Team Lead:</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Fiona Whitaker</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0002" marR="600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extLst>
                  <a:ext uri="{0D108BD9-81ED-4DB2-BD59-A6C34878D82A}">
                    <a16:rowId xmlns:a16="http://schemas.microsoft.com/office/drawing/2014/main" val="4235882762"/>
                  </a:ext>
                </a:extLst>
              </a:tr>
              <a:tr h="1293925">
                <a:tc>
                  <a:txBody>
                    <a:bodyPr/>
                    <a:lstStyle/>
                    <a:p>
                      <a:pPr marL="457200">
                        <a:spcAft>
                          <a:spcPts val="0"/>
                        </a:spcAft>
                      </a:pPr>
                      <a:r>
                        <a:rPr lang="en-GB" sz="9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spcAft>
                          <a:spcPts val="0"/>
                        </a:spcAft>
                        <a:buFont typeface="Times New Roman" panose="02020603050405020304" pitchFamily="18" charset="0"/>
                        <a:buChar char="•"/>
                        <a:tabLst>
                          <a:tab pos="270510" algn="l"/>
                        </a:tabLst>
                      </a:pPr>
                      <a:r>
                        <a:rPr lang="en-GB" sz="900" dirty="0">
                          <a:effectLst/>
                          <a:latin typeface="Arial" panose="020B0604020202020204" pitchFamily="34" charset="0"/>
                          <a:ea typeface="Times New Roman" panose="02020603050405020304" pitchFamily="18" charset="0"/>
                          <a:cs typeface="Times New Roman" panose="02020603050405020304" pitchFamily="18" charset="0"/>
                        </a:rPr>
                        <a:t>Martina Woodworth </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spcAft>
                          <a:spcPts val="0"/>
                        </a:spcAft>
                        <a:buFont typeface="Times New Roman" panose="02020603050405020304" pitchFamily="18" charset="0"/>
                        <a:buChar char="•"/>
                        <a:tabLst>
                          <a:tab pos="270510" algn="l"/>
                        </a:tabLst>
                      </a:pPr>
                      <a:r>
                        <a:rPr lang="en-GB" sz="900" dirty="0">
                          <a:effectLst/>
                          <a:latin typeface="Arial" panose="020B0604020202020204" pitchFamily="34" charset="0"/>
                          <a:ea typeface="Times New Roman" panose="02020603050405020304" pitchFamily="18" charset="0"/>
                          <a:cs typeface="Times New Roman" panose="02020603050405020304" pitchFamily="18" charset="0"/>
                        </a:rPr>
                        <a:t>Rebecca Hayward </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spcAft>
                          <a:spcPts val="0"/>
                        </a:spcAft>
                        <a:buFont typeface="Times New Roman" panose="02020603050405020304" pitchFamily="18" charset="0"/>
                        <a:buChar char="•"/>
                        <a:tabLst>
                          <a:tab pos="270510" algn="l"/>
                        </a:tabLst>
                      </a:pPr>
                      <a:r>
                        <a:rPr lang="en-GB" sz="900" dirty="0">
                          <a:effectLst/>
                          <a:latin typeface="Arial" panose="020B0604020202020204" pitchFamily="34" charset="0"/>
                          <a:ea typeface="Times New Roman" panose="02020603050405020304" pitchFamily="18" charset="0"/>
                          <a:cs typeface="Times New Roman" panose="02020603050405020304" pitchFamily="18" charset="0"/>
                        </a:rPr>
                        <a:t>Justine Burnhill </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spcAft>
                          <a:spcPts val="0"/>
                        </a:spcAft>
                        <a:buFont typeface="Times New Roman" panose="02020603050405020304" pitchFamily="18" charset="0"/>
                        <a:buChar char="•"/>
                        <a:tabLst>
                          <a:tab pos="270510" algn="l"/>
                        </a:tabLst>
                      </a:pPr>
                      <a:r>
                        <a:rPr lang="en-GB" sz="900" dirty="0">
                          <a:effectLst/>
                          <a:latin typeface="Arial" panose="020B0604020202020204" pitchFamily="34" charset="0"/>
                          <a:ea typeface="Times New Roman" panose="02020603050405020304" pitchFamily="18" charset="0"/>
                          <a:cs typeface="Times New Roman" panose="02020603050405020304" pitchFamily="18" charset="0"/>
                        </a:rPr>
                        <a:t>David </a:t>
                      </a:r>
                      <a:r>
                        <a:rPr lang="en-GB" sz="900" dirty="0" smtClean="0">
                          <a:effectLst/>
                          <a:latin typeface="Arial" panose="020B0604020202020204" pitchFamily="34" charset="0"/>
                          <a:ea typeface="Times New Roman" panose="02020603050405020304" pitchFamily="18" charset="0"/>
                          <a:cs typeface="Times New Roman" panose="02020603050405020304" pitchFamily="18" charset="0"/>
                        </a:rPr>
                        <a:t>Chadwick</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spcAft>
                          <a:spcPts val="0"/>
                        </a:spcAft>
                        <a:buFont typeface="Times New Roman" panose="02020603050405020304" pitchFamily="18" charset="0"/>
                        <a:buChar char="•"/>
                        <a:tabLst>
                          <a:tab pos="270510" algn="l"/>
                        </a:tabLst>
                      </a:pPr>
                      <a:r>
                        <a:rPr lang="en-GB" sz="900" dirty="0">
                          <a:effectLst/>
                          <a:latin typeface="Arial" panose="020B0604020202020204" pitchFamily="34" charset="0"/>
                          <a:ea typeface="Times New Roman" panose="02020603050405020304" pitchFamily="18" charset="0"/>
                          <a:cs typeface="Times New Roman" panose="02020603050405020304" pitchFamily="18" charset="0"/>
                        </a:rPr>
                        <a:t>Sharon Carr </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spcAft>
                          <a:spcPts val="0"/>
                        </a:spcAft>
                        <a:buFont typeface="Times New Roman" panose="02020603050405020304" pitchFamily="18" charset="0"/>
                        <a:buChar char="•"/>
                        <a:tabLst>
                          <a:tab pos="270510" algn="l"/>
                        </a:tabLst>
                      </a:pPr>
                      <a:r>
                        <a:rPr lang="en-GB" sz="900" dirty="0">
                          <a:effectLst/>
                          <a:latin typeface="Arial" panose="020B0604020202020204" pitchFamily="34" charset="0"/>
                          <a:ea typeface="Times New Roman" panose="02020603050405020304" pitchFamily="18" charset="0"/>
                          <a:cs typeface="Times New Roman" panose="02020603050405020304" pitchFamily="18" charset="0"/>
                        </a:rPr>
                        <a:t>Amanda Aldin </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spcAft>
                          <a:spcPts val="0"/>
                        </a:spcAft>
                        <a:buFont typeface="Times New Roman" panose="02020603050405020304" pitchFamily="18" charset="0"/>
                        <a:buChar char="•"/>
                        <a:tabLst>
                          <a:tab pos="270510" algn="l"/>
                        </a:tabLst>
                      </a:pPr>
                      <a:r>
                        <a:rPr lang="en-GB" sz="900" dirty="0">
                          <a:effectLst/>
                          <a:latin typeface="Arial" panose="020B0604020202020204" pitchFamily="34" charset="0"/>
                          <a:ea typeface="Times New Roman" panose="02020603050405020304" pitchFamily="18" charset="0"/>
                          <a:cs typeface="Times New Roman" panose="02020603050405020304" pitchFamily="18" charset="0"/>
                        </a:rPr>
                        <a:t>Carlie Watts </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spcAft>
                          <a:spcPts val="0"/>
                        </a:spcAft>
                        <a:buFont typeface="Times New Roman" panose="02020603050405020304" pitchFamily="18" charset="0"/>
                        <a:buChar char="•"/>
                        <a:tabLst>
                          <a:tab pos="270510" algn="l"/>
                        </a:tabLst>
                      </a:pPr>
                      <a:r>
                        <a:rPr lang="en-GB" sz="900" dirty="0">
                          <a:effectLst/>
                          <a:latin typeface="Arial" panose="020B0604020202020204" pitchFamily="34" charset="0"/>
                          <a:ea typeface="Times New Roman" panose="02020603050405020304" pitchFamily="18" charset="0"/>
                          <a:cs typeface="Times New Roman" panose="02020603050405020304" pitchFamily="18" charset="0"/>
                        </a:rPr>
                        <a:t>Alison Copley </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02" marR="600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66"/>
                    </a:solidFill>
                  </a:tcPr>
                </a:tc>
                <a:tc>
                  <a:txBody>
                    <a:bodyPr/>
                    <a:lstStyle/>
                    <a:p>
                      <a:pPr>
                        <a:spcAft>
                          <a:spcPts val="0"/>
                        </a:spcAft>
                        <a:tabLst>
                          <a:tab pos="201295" algn="l"/>
                        </a:tabLst>
                      </a:pPr>
                      <a:r>
                        <a:rPr lang="en-GB" sz="900" dirty="0" smtClean="0">
                          <a:effectLst/>
                          <a:latin typeface="Arial" panose="020B0604020202020204" pitchFamily="34" charset="0"/>
                          <a:ea typeface="Times New Roman" panose="02020603050405020304" pitchFamily="18" charset="0"/>
                          <a:cs typeface="Times New Roman" panose="02020603050405020304" pitchFamily="18" charset="0"/>
                        </a:rPr>
                        <a:t> </a:t>
                      </a:r>
                      <a:endParaRPr lang="en-GB" sz="1000" dirty="0">
                        <a:effectLst/>
                        <a:latin typeface="Calibri" panose="020F0502020204030204" pitchFamily="34" charset="0"/>
                        <a:cs typeface="Times New Roman" panose="02020603050405020304" pitchFamily="18" charset="0"/>
                      </a:endParaRPr>
                    </a:p>
                    <a:p>
                      <a:pPr marL="342900" lvl="0" indent="-342900">
                        <a:spcAft>
                          <a:spcPts val="0"/>
                        </a:spcAft>
                        <a:buFont typeface="Times New Roman" panose="02020603050405020304" pitchFamily="18" charset="0"/>
                        <a:buChar char="•"/>
                        <a:tabLst>
                          <a:tab pos="201295" algn="l"/>
                          <a:tab pos="457200" algn="l"/>
                        </a:tabLst>
                      </a:pPr>
                      <a:r>
                        <a:rPr lang="en-GB" sz="900" dirty="0">
                          <a:effectLst/>
                          <a:latin typeface="Arial" panose="020B0604020202020204" pitchFamily="34" charset="0"/>
                          <a:ea typeface="Times New Roman" panose="02020603050405020304" pitchFamily="18" charset="0"/>
                          <a:cs typeface="Times New Roman" panose="02020603050405020304" pitchFamily="18" charset="0"/>
                        </a:rPr>
                        <a:t>Sarah Gates </a:t>
                      </a:r>
                      <a:endParaRPr lang="en-GB" sz="1000" dirty="0">
                        <a:effectLst/>
                        <a:latin typeface="Calibri" panose="020F0502020204030204" pitchFamily="34" charset="0"/>
                        <a:cs typeface="Times New Roman" panose="02020603050405020304" pitchFamily="18" charset="0"/>
                      </a:endParaRPr>
                    </a:p>
                    <a:p>
                      <a:pPr marL="342900" lvl="0" indent="-342900">
                        <a:spcAft>
                          <a:spcPts val="0"/>
                        </a:spcAft>
                        <a:buFont typeface="Times New Roman" panose="02020603050405020304" pitchFamily="18" charset="0"/>
                        <a:buChar char="•"/>
                        <a:tabLst>
                          <a:tab pos="201295" algn="l"/>
                          <a:tab pos="457200" algn="l"/>
                        </a:tabLst>
                      </a:pPr>
                      <a:r>
                        <a:rPr lang="en-GB" sz="900" dirty="0">
                          <a:effectLst/>
                          <a:latin typeface="Arial" panose="020B0604020202020204" pitchFamily="34" charset="0"/>
                          <a:ea typeface="Times New Roman" panose="02020603050405020304" pitchFamily="18" charset="0"/>
                          <a:cs typeface="Times New Roman" panose="02020603050405020304" pitchFamily="18" charset="0"/>
                        </a:rPr>
                        <a:t>Joanne Boden-Hook </a:t>
                      </a:r>
                      <a:endParaRPr lang="en-GB" sz="1000" dirty="0">
                        <a:effectLst/>
                        <a:latin typeface="Calibri" panose="020F0502020204030204" pitchFamily="34" charset="0"/>
                        <a:cs typeface="Times New Roman" panose="02020603050405020304" pitchFamily="18" charset="0"/>
                      </a:endParaRPr>
                    </a:p>
                    <a:p>
                      <a:pPr marL="342900" lvl="0" indent="-342900">
                        <a:spcAft>
                          <a:spcPts val="0"/>
                        </a:spcAft>
                        <a:buFont typeface="Times New Roman" panose="02020603050405020304" pitchFamily="18" charset="0"/>
                        <a:buChar char="•"/>
                        <a:tabLst>
                          <a:tab pos="201295" algn="l"/>
                          <a:tab pos="457200" algn="l"/>
                        </a:tabLst>
                      </a:pPr>
                      <a:r>
                        <a:rPr lang="en-GB" sz="900" dirty="0">
                          <a:effectLst/>
                          <a:latin typeface="Arial" panose="020B0604020202020204" pitchFamily="34" charset="0"/>
                          <a:ea typeface="Times New Roman" panose="02020603050405020304" pitchFamily="18" charset="0"/>
                          <a:cs typeface="Times New Roman" panose="02020603050405020304" pitchFamily="18" charset="0"/>
                        </a:rPr>
                        <a:t>Hannah Rowlands </a:t>
                      </a:r>
                      <a:endParaRPr lang="en-GB" sz="1000" dirty="0">
                        <a:effectLst/>
                        <a:latin typeface="Calibri" panose="020F0502020204030204" pitchFamily="34" charset="0"/>
                        <a:cs typeface="Times New Roman" panose="02020603050405020304" pitchFamily="18" charset="0"/>
                      </a:endParaRPr>
                    </a:p>
                    <a:p>
                      <a:pPr marL="342900" lvl="0" indent="-342900">
                        <a:spcAft>
                          <a:spcPts val="0"/>
                        </a:spcAft>
                        <a:buFont typeface="Times New Roman" panose="02020603050405020304" pitchFamily="18" charset="0"/>
                        <a:buChar char="•"/>
                        <a:tabLst>
                          <a:tab pos="201295" algn="l"/>
                          <a:tab pos="457200" algn="l"/>
                        </a:tabLst>
                      </a:pPr>
                      <a:r>
                        <a:rPr lang="en-GB" sz="900" dirty="0">
                          <a:effectLst/>
                          <a:latin typeface="Arial" panose="020B0604020202020204" pitchFamily="34" charset="0"/>
                          <a:ea typeface="Times New Roman" panose="02020603050405020304" pitchFamily="18" charset="0"/>
                          <a:cs typeface="Times New Roman" panose="02020603050405020304" pitchFamily="18" charset="0"/>
                        </a:rPr>
                        <a:t>Jason Bew </a:t>
                      </a:r>
                      <a:endParaRPr lang="en-GB" sz="1000" dirty="0">
                        <a:effectLst/>
                        <a:latin typeface="Calibri" panose="020F0502020204030204" pitchFamily="34" charset="0"/>
                        <a:cs typeface="Times New Roman" panose="02020603050405020304" pitchFamily="18" charset="0"/>
                      </a:endParaRPr>
                    </a:p>
                    <a:p>
                      <a:pPr marL="342900" lvl="0" indent="-342900">
                        <a:spcAft>
                          <a:spcPts val="0"/>
                        </a:spcAft>
                        <a:buFont typeface="Times New Roman" panose="02020603050405020304" pitchFamily="18" charset="0"/>
                        <a:buChar char="•"/>
                        <a:tabLst>
                          <a:tab pos="201295" algn="l"/>
                          <a:tab pos="457200" algn="l"/>
                        </a:tabLst>
                      </a:pPr>
                      <a:r>
                        <a:rPr lang="en-GB" sz="900" dirty="0">
                          <a:effectLst/>
                          <a:latin typeface="Arial" panose="020B0604020202020204" pitchFamily="34" charset="0"/>
                          <a:ea typeface="Times New Roman" panose="02020603050405020304" pitchFamily="18" charset="0"/>
                          <a:cs typeface="Times New Roman" panose="02020603050405020304" pitchFamily="18" charset="0"/>
                        </a:rPr>
                        <a:t>Nicola Weston </a:t>
                      </a:r>
                      <a:endParaRPr lang="en-GB" sz="1000" dirty="0">
                        <a:effectLst/>
                        <a:latin typeface="Calibri" panose="020F0502020204030204" pitchFamily="34" charset="0"/>
                        <a:cs typeface="Times New Roman" panose="02020603050405020304" pitchFamily="18" charset="0"/>
                      </a:endParaRPr>
                    </a:p>
                    <a:p>
                      <a:pPr algn="ctr">
                        <a:lnSpc>
                          <a:spcPct val="115000"/>
                        </a:lnSpc>
                        <a:spcAft>
                          <a:spcPts val="0"/>
                        </a:spcAft>
                      </a:pPr>
                      <a:r>
                        <a:rPr lang="en-GB" sz="900" b="1" dirty="0">
                          <a:effectLst/>
                          <a:latin typeface="Arial" panose="020B0604020202020204" pitchFamily="34" charset="0"/>
                          <a:ea typeface="Calibri" panose="020F0502020204030204" pitchFamily="34" charset="0"/>
                          <a:cs typeface="Times New Roman" panose="02020603050405020304" pitchFamily="18" charset="0"/>
                        </a:rPr>
                        <a:t> </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0002" marR="600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a:lnSpc>
                          <a:spcPct val="115000"/>
                        </a:lnSpc>
                        <a:spcAft>
                          <a:spcPts val="0"/>
                        </a:spcAft>
                      </a:pPr>
                      <a:r>
                        <a:rPr lang="en-GB" sz="900" b="1" dirty="0">
                          <a:effectLst/>
                          <a:latin typeface="Arial" panose="020B0604020202020204" pitchFamily="34" charset="0"/>
                          <a:ea typeface="Calibri" panose="020F0502020204030204" pitchFamily="34" charset="0"/>
                          <a:cs typeface="Times New Roman" panose="02020603050405020304" pitchFamily="18" charset="0"/>
                        </a:rPr>
                        <a:t> </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Font typeface="Times New Roman" panose="02020603050405020304" pitchFamily="18" charset="0"/>
                        <a:buChar char="•"/>
                        <a:tabLst>
                          <a:tab pos="201930" algn="l"/>
                        </a:tabLst>
                      </a:pPr>
                      <a:r>
                        <a:rPr lang="en-GB" sz="900" dirty="0">
                          <a:effectLst/>
                          <a:latin typeface="Arial" panose="020B0604020202020204" pitchFamily="34" charset="0"/>
                          <a:ea typeface="Times New Roman" panose="02020603050405020304" pitchFamily="18" charset="0"/>
                          <a:cs typeface="Times New Roman" panose="02020603050405020304" pitchFamily="18" charset="0"/>
                        </a:rPr>
                        <a:t>Gail Swinfield </a:t>
                      </a:r>
                      <a:endParaRPr lang="en-GB" sz="1000" dirty="0">
                        <a:effectLst/>
                        <a:latin typeface="Calibri" panose="020F0502020204030204" pitchFamily="34" charset="0"/>
                        <a:cs typeface="Times New Roman" panose="02020603050405020304" pitchFamily="18" charset="0"/>
                      </a:endParaRPr>
                    </a:p>
                    <a:p>
                      <a:pPr marL="342900" lvl="0" indent="-342900">
                        <a:spcAft>
                          <a:spcPts val="0"/>
                        </a:spcAft>
                        <a:buFont typeface="Times New Roman" panose="02020603050405020304" pitchFamily="18" charset="0"/>
                        <a:buChar char="•"/>
                        <a:tabLst>
                          <a:tab pos="201930" algn="l"/>
                        </a:tabLst>
                      </a:pPr>
                      <a:r>
                        <a:rPr lang="en-GB" sz="900" dirty="0">
                          <a:effectLst/>
                          <a:latin typeface="Arial" panose="020B0604020202020204" pitchFamily="34" charset="0"/>
                          <a:ea typeface="Times New Roman" panose="02020603050405020304" pitchFamily="18" charset="0"/>
                          <a:cs typeface="Times New Roman" panose="02020603050405020304" pitchFamily="18" charset="0"/>
                        </a:rPr>
                        <a:t>Nasrat </a:t>
                      </a:r>
                      <a:r>
                        <a:rPr lang="en-GB" sz="900" dirty="0" smtClean="0">
                          <a:effectLst/>
                          <a:latin typeface="Arial" panose="020B0604020202020204" pitchFamily="34" charset="0"/>
                          <a:ea typeface="Times New Roman" panose="02020603050405020304" pitchFamily="18" charset="0"/>
                          <a:cs typeface="Times New Roman" panose="02020603050405020304" pitchFamily="18" charset="0"/>
                        </a:rPr>
                        <a:t>Raqib </a:t>
                      </a:r>
                      <a:endParaRPr lang="en-GB" sz="1000" dirty="0">
                        <a:effectLst/>
                        <a:latin typeface="Calibri" panose="020F0502020204030204" pitchFamily="34" charset="0"/>
                        <a:cs typeface="Times New Roman" panose="02020603050405020304" pitchFamily="18" charset="0"/>
                      </a:endParaRPr>
                    </a:p>
                    <a:p>
                      <a:pPr marL="561975">
                        <a:spcAft>
                          <a:spcPts val="0"/>
                        </a:spcAft>
                      </a:pPr>
                      <a:r>
                        <a:rPr lang="en-GB" sz="9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GB" sz="1000" dirty="0">
                        <a:effectLst/>
                        <a:latin typeface="Calibri" panose="020F0502020204030204" pitchFamily="34" charset="0"/>
                        <a:cs typeface="Times New Roman" panose="02020603050405020304" pitchFamily="18" charset="0"/>
                      </a:endParaRPr>
                    </a:p>
                    <a:p>
                      <a:pPr algn="ctr">
                        <a:lnSpc>
                          <a:spcPct val="115000"/>
                        </a:lnSpc>
                        <a:spcAft>
                          <a:spcPts val="0"/>
                        </a:spcAft>
                      </a:pPr>
                      <a:r>
                        <a:rPr lang="en-GB" sz="900" b="1" dirty="0">
                          <a:effectLst/>
                          <a:latin typeface="Arial" panose="020B0604020202020204" pitchFamily="34" charset="0"/>
                          <a:ea typeface="Calibri" panose="020F0502020204030204" pitchFamily="34" charset="0"/>
                          <a:cs typeface="Times New Roman" panose="02020603050405020304" pitchFamily="18" charset="0"/>
                        </a:rPr>
                        <a:t> </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0002" marR="600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66"/>
                    </a:solidFill>
                  </a:tcPr>
                </a:tc>
                <a:tc>
                  <a:txBody>
                    <a:bodyPr/>
                    <a:lstStyle/>
                    <a:p>
                      <a:pPr algn="ctr">
                        <a:lnSpc>
                          <a:spcPct val="115000"/>
                        </a:lnSpc>
                        <a:spcAft>
                          <a:spcPts val="0"/>
                        </a:spcAft>
                      </a:pPr>
                      <a:r>
                        <a:rPr lang="en-GB" sz="900" b="1" dirty="0">
                          <a:effectLst/>
                          <a:latin typeface="Arial" panose="020B0604020202020204" pitchFamily="34" charset="0"/>
                          <a:ea typeface="Calibri" panose="020F0502020204030204" pitchFamily="34" charset="0"/>
                          <a:cs typeface="Times New Roman" panose="02020603050405020304" pitchFamily="18" charset="0"/>
                        </a:rPr>
                        <a:t> </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Font typeface="Times New Roman" panose="02020603050405020304" pitchFamily="18" charset="0"/>
                        <a:buChar char="•"/>
                        <a:tabLst>
                          <a:tab pos="457200" algn="l"/>
                        </a:tabLst>
                      </a:pPr>
                      <a:r>
                        <a:rPr lang="en-GB" sz="900" dirty="0">
                          <a:effectLst/>
                          <a:latin typeface="Arial" panose="020B0604020202020204" pitchFamily="34" charset="0"/>
                          <a:ea typeface="Times New Roman" panose="02020603050405020304" pitchFamily="18" charset="0"/>
                          <a:cs typeface="Times New Roman" panose="02020603050405020304" pitchFamily="18" charset="0"/>
                        </a:rPr>
                        <a:t>Nicola Gaunt </a:t>
                      </a:r>
                      <a:endParaRPr lang="en-GB" sz="1000" dirty="0">
                        <a:effectLst/>
                        <a:latin typeface="Calibri" panose="020F0502020204030204" pitchFamily="34" charset="0"/>
                        <a:cs typeface="Times New Roman" panose="02020603050405020304" pitchFamily="18" charset="0"/>
                      </a:endParaRPr>
                    </a:p>
                    <a:p>
                      <a:pPr marL="342900" lvl="0" indent="-342900">
                        <a:spcAft>
                          <a:spcPts val="0"/>
                        </a:spcAft>
                        <a:buFont typeface="Times New Roman" panose="02020603050405020304" pitchFamily="18" charset="0"/>
                        <a:buChar char="•"/>
                        <a:tabLst>
                          <a:tab pos="457200" algn="l"/>
                        </a:tabLst>
                      </a:pPr>
                      <a:r>
                        <a:rPr lang="en-GB" sz="900" dirty="0">
                          <a:effectLst/>
                          <a:latin typeface="Arial" panose="020B0604020202020204" pitchFamily="34" charset="0"/>
                          <a:ea typeface="Times New Roman" panose="02020603050405020304" pitchFamily="18" charset="0"/>
                          <a:cs typeface="Times New Roman" panose="02020603050405020304" pitchFamily="18" charset="0"/>
                        </a:rPr>
                        <a:t>Katy Walker </a:t>
                      </a:r>
                      <a:endParaRPr lang="en-GB" sz="1000" dirty="0">
                        <a:effectLst/>
                        <a:latin typeface="Calibri" panose="020F0502020204030204" pitchFamily="34" charset="0"/>
                        <a:cs typeface="Times New Roman" panose="02020603050405020304" pitchFamily="18" charset="0"/>
                      </a:endParaRPr>
                    </a:p>
                    <a:p>
                      <a:pPr marL="342900" lvl="0" indent="-342900">
                        <a:spcAft>
                          <a:spcPts val="0"/>
                        </a:spcAft>
                        <a:buFont typeface="Times New Roman" panose="02020603050405020304" pitchFamily="18" charset="0"/>
                        <a:buChar char="•"/>
                        <a:tabLst>
                          <a:tab pos="457200" algn="l"/>
                        </a:tabLst>
                      </a:pPr>
                      <a:r>
                        <a:rPr lang="en-GB" sz="900" dirty="0">
                          <a:effectLst/>
                          <a:latin typeface="Arial" panose="020B0604020202020204" pitchFamily="34" charset="0"/>
                          <a:ea typeface="Times New Roman" panose="02020603050405020304" pitchFamily="18" charset="0"/>
                          <a:cs typeface="Times New Roman" panose="02020603050405020304" pitchFamily="18" charset="0"/>
                        </a:rPr>
                        <a:t>Malgorzata Lewalski </a:t>
                      </a:r>
                      <a:endParaRPr lang="en-GB" sz="1000" dirty="0">
                        <a:effectLst/>
                        <a:latin typeface="Calibri" panose="020F0502020204030204" pitchFamily="34" charset="0"/>
                        <a:cs typeface="Times New Roman" panose="02020603050405020304" pitchFamily="18" charset="0"/>
                      </a:endParaRPr>
                    </a:p>
                    <a:p>
                      <a:pPr marL="342900" lvl="0" indent="-342900">
                        <a:spcAft>
                          <a:spcPts val="0"/>
                        </a:spcAft>
                        <a:buFont typeface="Times New Roman" panose="02020603050405020304" pitchFamily="18" charset="0"/>
                        <a:buChar char="•"/>
                        <a:tabLst>
                          <a:tab pos="457200" algn="l"/>
                        </a:tabLst>
                      </a:pPr>
                      <a:r>
                        <a:rPr lang="en-GB" sz="900" dirty="0">
                          <a:effectLst/>
                          <a:latin typeface="Arial" panose="020B0604020202020204" pitchFamily="34" charset="0"/>
                          <a:ea typeface="Times New Roman" panose="02020603050405020304" pitchFamily="18" charset="0"/>
                          <a:cs typeface="Times New Roman" panose="02020603050405020304" pitchFamily="18" charset="0"/>
                        </a:rPr>
                        <a:t>Joanne Callaghan </a:t>
                      </a:r>
                      <a:endParaRPr lang="en-GB" sz="1000" dirty="0">
                        <a:effectLst/>
                        <a:latin typeface="Calibri" panose="020F0502020204030204" pitchFamily="34" charset="0"/>
                        <a:cs typeface="Times New Roman" panose="02020603050405020304" pitchFamily="18" charset="0"/>
                      </a:endParaRPr>
                    </a:p>
                    <a:p>
                      <a:pPr marL="342900" lvl="0" indent="-342900">
                        <a:spcAft>
                          <a:spcPts val="0"/>
                        </a:spcAft>
                        <a:buFont typeface="Times New Roman" panose="02020603050405020304" pitchFamily="18" charset="0"/>
                        <a:buChar char="•"/>
                        <a:tabLst>
                          <a:tab pos="457200" algn="l"/>
                        </a:tabLst>
                      </a:pPr>
                      <a:r>
                        <a:rPr lang="en-GB" sz="900" dirty="0">
                          <a:effectLst/>
                          <a:latin typeface="Arial" panose="020B0604020202020204" pitchFamily="34" charset="0"/>
                          <a:ea typeface="Times New Roman" panose="02020603050405020304" pitchFamily="18" charset="0"/>
                          <a:cs typeface="Times New Roman" panose="02020603050405020304" pitchFamily="18" charset="0"/>
                        </a:rPr>
                        <a:t>Jemma </a:t>
                      </a:r>
                      <a:r>
                        <a:rPr lang="en-GB" sz="900" dirty="0" smtClean="0">
                          <a:effectLst/>
                          <a:latin typeface="Arial" panose="020B0604020202020204" pitchFamily="34" charset="0"/>
                          <a:ea typeface="Times New Roman" panose="02020603050405020304" pitchFamily="18" charset="0"/>
                          <a:cs typeface="Times New Roman" panose="02020603050405020304" pitchFamily="18" charset="0"/>
                        </a:rPr>
                        <a:t>Haynes </a:t>
                      </a:r>
                      <a:endParaRPr lang="en-GB" sz="1000" dirty="0">
                        <a:effectLst/>
                        <a:latin typeface="Calibri" panose="020F0502020204030204" pitchFamily="34" charset="0"/>
                        <a:cs typeface="Times New Roman" panose="02020603050405020304" pitchFamily="18" charset="0"/>
                      </a:endParaRPr>
                    </a:p>
                    <a:p>
                      <a:pPr marL="342900" lvl="0" indent="-342900">
                        <a:spcAft>
                          <a:spcPts val="0"/>
                        </a:spcAft>
                        <a:buFont typeface="Times New Roman" panose="02020603050405020304" pitchFamily="18" charset="0"/>
                        <a:buChar char="•"/>
                        <a:tabLst>
                          <a:tab pos="457200" algn="l"/>
                        </a:tabLst>
                      </a:pPr>
                      <a:r>
                        <a:rPr lang="en-GB" sz="900" dirty="0">
                          <a:effectLst/>
                          <a:latin typeface="Arial" panose="020B0604020202020204" pitchFamily="34" charset="0"/>
                          <a:ea typeface="Times New Roman" panose="02020603050405020304" pitchFamily="18" charset="0"/>
                          <a:cs typeface="Times New Roman" panose="02020603050405020304" pitchFamily="18" charset="0"/>
                        </a:rPr>
                        <a:t>Sabina Iqbal </a:t>
                      </a:r>
                      <a:endParaRPr lang="en-GB" sz="1000" dirty="0">
                        <a:effectLst/>
                        <a:latin typeface="Calibri" panose="020F0502020204030204" pitchFamily="34" charset="0"/>
                        <a:cs typeface="Times New Roman" panose="02020603050405020304" pitchFamily="18" charset="0"/>
                      </a:endParaRPr>
                    </a:p>
                    <a:p>
                      <a:pPr algn="ctr">
                        <a:lnSpc>
                          <a:spcPct val="115000"/>
                        </a:lnSpc>
                        <a:spcAft>
                          <a:spcPts val="0"/>
                        </a:spcAft>
                      </a:pPr>
                      <a:r>
                        <a:rPr lang="en-GB" sz="900" b="1" dirty="0">
                          <a:effectLst/>
                          <a:latin typeface="Arial" panose="020B0604020202020204" pitchFamily="34" charset="0"/>
                          <a:ea typeface="Calibri" panose="020F0502020204030204" pitchFamily="34" charset="0"/>
                          <a:cs typeface="Times New Roman" panose="02020603050405020304" pitchFamily="18" charset="0"/>
                        </a:rPr>
                        <a:t> </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0002" marR="600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extLst>
                  <a:ext uri="{0D108BD9-81ED-4DB2-BD59-A6C34878D82A}">
                    <a16:rowId xmlns:a16="http://schemas.microsoft.com/office/drawing/2014/main" val="4062119647"/>
                  </a:ext>
                </a:extLst>
              </a:tr>
              <a:tr h="225011">
                <a:tc gridSpan="4">
                  <a:txBody>
                    <a:bodyPr/>
                    <a:lstStyle/>
                    <a:p>
                      <a:pPr algn="ctr">
                        <a:lnSpc>
                          <a:spcPct val="115000"/>
                        </a:lnSpc>
                        <a:spcAft>
                          <a:spcPts val="0"/>
                        </a:spcAft>
                      </a:pPr>
                      <a:r>
                        <a:rPr lang="en-GB" sz="1200" b="1">
                          <a:effectLst/>
                          <a:latin typeface="Arial" panose="020B0604020202020204" pitchFamily="34" charset="0"/>
                          <a:ea typeface="Calibri" panose="020F0502020204030204" pitchFamily="34" charset="0"/>
                          <a:cs typeface="Times New Roman" panose="02020603050405020304" pitchFamily="18" charset="0"/>
                        </a:rPr>
                        <a:t>Specialist Practitioners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0002" marR="600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415367668"/>
                  </a:ext>
                </a:extLst>
              </a:tr>
              <a:tr h="192867">
                <a:tc gridSpan="4">
                  <a:txBody>
                    <a:bodyPr/>
                    <a:lstStyle/>
                    <a:p>
                      <a:pPr algn="ctr">
                        <a:lnSpc>
                          <a:spcPct val="115000"/>
                        </a:lnSpc>
                        <a:spcAft>
                          <a:spcPts val="0"/>
                        </a:spcAft>
                      </a:pPr>
                      <a:r>
                        <a:rPr lang="en-GB" sz="1000" b="1">
                          <a:effectLst/>
                          <a:latin typeface="Arial" panose="020B0604020202020204" pitchFamily="34" charset="0"/>
                          <a:ea typeface="Calibri" panose="020F0502020204030204" pitchFamily="34" charset="0"/>
                          <a:cs typeface="Times New Roman" panose="02020603050405020304" pitchFamily="18" charset="0"/>
                        </a:rPr>
                        <a:t>Team Lead: </a:t>
                      </a:r>
                      <a:r>
                        <a:rPr lang="en-GB" sz="1000">
                          <a:effectLst/>
                          <a:latin typeface="Arial" panose="020B0604020202020204" pitchFamily="34" charset="0"/>
                          <a:ea typeface="Calibri" panose="020F0502020204030204" pitchFamily="34" charset="0"/>
                          <a:cs typeface="Times New Roman" panose="02020603050405020304" pitchFamily="18" charset="0"/>
                        </a:rPr>
                        <a:t>Kath Tate</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0002" marR="600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470629783"/>
                  </a:ext>
                </a:extLst>
              </a:tr>
              <a:tr h="1006386">
                <a:tc>
                  <a:txBody>
                    <a:bodyPr/>
                    <a:lstStyle/>
                    <a:p>
                      <a:pPr marL="457200">
                        <a:spcAft>
                          <a:spcPts val="0"/>
                        </a:spcAft>
                      </a:pPr>
                      <a:r>
                        <a:rPr lang="en-GB" sz="9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spcAft>
                          <a:spcPts val="0"/>
                        </a:spcAft>
                        <a:buFont typeface="Times New Roman" panose="02020603050405020304" pitchFamily="18" charset="0"/>
                        <a:buChar char="•"/>
                      </a:pPr>
                      <a:r>
                        <a:rPr lang="en-GB" sz="900" dirty="0">
                          <a:effectLst/>
                          <a:latin typeface="Arial" panose="020B0604020202020204" pitchFamily="34" charset="0"/>
                          <a:ea typeface="Times New Roman" panose="02020603050405020304" pitchFamily="18" charset="0"/>
                          <a:cs typeface="Times New Roman" panose="02020603050405020304" pitchFamily="18" charset="0"/>
                        </a:rPr>
                        <a:t>Angela Buckle </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spcAft>
                          <a:spcPts val="0"/>
                        </a:spcAft>
                        <a:buFont typeface="Times New Roman" panose="02020603050405020304" pitchFamily="18" charset="0"/>
                        <a:buChar char="•"/>
                      </a:pPr>
                      <a:r>
                        <a:rPr lang="en-GB" sz="900" dirty="0">
                          <a:effectLst/>
                          <a:latin typeface="Arial" panose="020B0604020202020204" pitchFamily="34" charset="0"/>
                          <a:ea typeface="Times New Roman" panose="02020603050405020304" pitchFamily="18" charset="0"/>
                          <a:cs typeface="Times New Roman" panose="02020603050405020304" pitchFamily="18" charset="0"/>
                        </a:rPr>
                        <a:t>Debbie Bower </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spcAft>
                          <a:spcPts val="0"/>
                        </a:spcAft>
                        <a:buFont typeface="Times New Roman" panose="02020603050405020304" pitchFamily="18" charset="0"/>
                        <a:buChar char="•"/>
                      </a:pPr>
                      <a:r>
                        <a:rPr lang="en-GB" sz="900" dirty="0">
                          <a:effectLst/>
                          <a:latin typeface="Arial" panose="020B0604020202020204" pitchFamily="34" charset="0"/>
                          <a:ea typeface="Times New Roman" panose="02020603050405020304" pitchFamily="18" charset="0"/>
                          <a:cs typeface="Times New Roman" panose="02020603050405020304" pitchFamily="18" charset="0"/>
                        </a:rPr>
                        <a:t>Sharon Light </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spcAft>
                          <a:spcPts val="0"/>
                        </a:spcAft>
                        <a:buFont typeface="Times New Roman" panose="02020603050405020304" pitchFamily="18" charset="0"/>
                        <a:buChar char="•"/>
                      </a:pPr>
                      <a:r>
                        <a:rPr lang="en-GB" sz="900" dirty="0">
                          <a:effectLst/>
                          <a:latin typeface="Arial" panose="020B0604020202020204" pitchFamily="34" charset="0"/>
                          <a:ea typeface="Times New Roman" panose="02020603050405020304" pitchFamily="18" charset="0"/>
                          <a:cs typeface="Times New Roman" panose="02020603050405020304" pitchFamily="18" charset="0"/>
                        </a:rPr>
                        <a:t>Hannah </a:t>
                      </a:r>
                      <a:r>
                        <a:rPr lang="en-GB" sz="900" dirty="0" smtClean="0">
                          <a:effectLst/>
                          <a:latin typeface="Arial" panose="020B0604020202020204" pitchFamily="34" charset="0"/>
                          <a:ea typeface="Times New Roman" panose="02020603050405020304" pitchFamily="18" charset="0"/>
                          <a:cs typeface="Times New Roman" panose="02020603050405020304" pitchFamily="18" charset="0"/>
                        </a:rPr>
                        <a:t>Rattenbury</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spcAft>
                          <a:spcPts val="0"/>
                        </a:spcAft>
                        <a:buFont typeface="Times New Roman" panose="02020603050405020304" pitchFamily="18" charset="0"/>
                        <a:buChar char="•"/>
                      </a:pPr>
                      <a:r>
                        <a:rPr lang="en-GB" sz="900" dirty="0">
                          <a:effectLst/>
                          <a:latin typeface="Arial" panose="020B0604020202020204" pitchFamily="34" charset="0"/>
                          <a:ea typeface="Times New Roman" panose="02020603050405020304" pitchFamily="18" charset="0"/>
                          <a:cs typeface="Times New Roman" panose="02020603050405020304" pitchFamily="18" charset="0"/>
                        </a:rPr>
                        <a:t>Tracy Watson </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spcAft>
                          <a:spcPts val="0"/>
                        </a:spcAft>
                        <a:buFont typeface="Times New Roman" panose="02020603050405020304" pitchFamily="18" charset="0"/>
                        <a:buChar char="•"/>
                      </a:pPr>
                      <a:r>
                        <a:rPr lang="en-GB" sz="900" dirty="0">
                          <a:effectLst/>
                          <a:latin typeface="Arial" panose="020B0604020202020204" pitchFamily="34" charset="0"/>
                          <a:ea typeface="Times New Roman" panose="02020603050405020304" pitchFamily="18" charset="0"/>
                          <a:cs typeface="Times New Roman" panose="02020603050405020304" pitchFamily="18" charset="0"/>
                        </a:rPr>
                        <a:t>Fern Burton </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02" marR="600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66"/>
                    </a:solidFill>
                  </a:tcPr>
                </a:tc>
                <a:tc>
                  <a:txBody>
                    <a:bodyPr/>
                    <a:lstStyle/>
                    <a:p>
                      <a:pPr marL="457200">
                        <a:spcAft>
                          <a:spcPts val="0"/>
                        </a:spcAft>
                        <a:tabLst>
                          <a:tab pos="201295" algn="l"/>
                        </a:tabLst>
                      </a:pPr>
                      <a:r>
                        <a:rPr lang="en-GB" sz="9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spcAft>
                          <a:spcPts val="0"/>
                        </a:spcAft>
                        <a:buFont typeface="Times New Roman" panose="02020603050405020304" pitchFamily="18" charset="0"/>
                        <a:buChar char="•"/>
                        <a:tabLst>
                          <a:tab pos="201295" algn="l"/>
                        </a:tabLst>
                      </a:pPr>
                      <a:r>
                        <a:rPr lang="en-GB" sz="900" dirty="0">
                          <a:effectLst/>
                          <a:latin typeface="Arial" panose="020B0604020202020204" pitchFamily="34" charset="0"/>
                          <a:ea typeface="Times New Roman" panose="02020603050405020304" pitchFamily="18" charset="0"/>
                          <a:cs typeface="Times New Roman" panose="02020603050405020304" pitchFamily="18" charset="0"/>
                        </a:rPr>
                        <a:t>Nigel </a:t>
                      </a:r>
                      <a:r>
                        <a:rPr lang="en-GB" sz="900" dirty="0" smtClean="0">
                          <a:effectLst/>
                          <a:latin typeface="Arial" panose="020B0604020202020204" pitchFamily="34" charset="0"/>
                          <a:ea typeface="Times New Roman" panose="02020603050405020304" pitchFamily="18" charset="0"/>
                          <a:cs typeface="Times New Roman" panose="02020603050405020304" pitchFamily="18" charset="0"/>
                        </a:rPr>
                        <a:t>Hunter</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spcAft>
                          <a:spcPts val="0"/>
                        </a:spcAft>
                        <a:buFont typeface="Times New Roman" panose="02020603050405020304" pitchFamily="18" charset="0"/>
                        <a:buChar char="•"/>
                        <a:tabLst>
                          <a:tab pos="201295" algn="l"/>
                        </a:tabLst>
                      </a:pPr>
                      <a:r>
                        <a:rPr lang="en-GB" sz="900" dirty="0">
                          <a:effectLst/>
                          <a:latin typeface="Arial" panose="020B0604020202020204" pitchFamily="34" charset="0"/>
                          <a:ea typeface="Times New Roman" panose="02020603050405020304" pitchFamily="18" charset="0"/>
                          <a:cs typeface="Times New Roman" panose="02020603050405020304" pitchFamily="18" charset="0"/>
                        </a:rPr>
                        <a:t>Pauline </a:t>
                      </a:r>
                      <a:r>
                        <a:rPr lang="en-GB" sz="900" dirty="0" smtClean="0">
                          <a:effectLst/>
                          <a:latin typeface="Arial" panose="020B0604020202020204" pitchFamily="34" charset="0"/>
                          <a:ea typeface="Times New Roman" panose="02020603050405020304" pitchFamily="18" charset="0"/>
                          <a:cs typeface="Times New Roman" panose="02020603050405020304" pitchFamily="18" charset="0"/>
                        </a:rPr>
                        <a:t>Dempsey</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spcAft>
                          <a:spcPts val="0"/>
                        </a:spcAft>
                        <a:buFont typeface="Times New Roman" panose="02020603050405020304" pitchFamily="18" charset="0"/>
                        <a:buChar char="•"/>
                        <a:tabLst>
                          <a:tab pos="201295" algn="l"/>
                        </a:tabLst>
                      </a:pPr>
                      <a:r>
                        <a:rPr lang="en-GB" sz="900" dirty="0">
                          <a:effectLst/>
                          <a:latin typeface="Arial" panose="020B0604020202020204" pitchFamily="34" charset="0"/>
                          <a:ea typeface="Times New Roman" panose="02020603050405020304" pitchFamily="18" charset="0"/>
                          <a:cs typeface="Times New Roman" panose="02020603050405020304" pitchFamily="18" charset="0"/>
                        </a:rPr>
                        <a:t>Shelley </a:t>
                      </a:r>
                      <a:r>
                        <a:rPr lang="en-GB" sz="900" dirty="0" smtClean="0">
                          <a:effectLst/>
                          <a:latin typeface="Arial" panose="020B0604020202020204" pitchFamily="34" charset="0"/>
                          <a:ea typeface="Times New Roman" panose="02020603050405020304" pitchFamily="18" charset="0"/>
                          <a:cs typeface="Times New Roman" panose="02020603050405020304" pitchFamily="18" charset="0"/>
                        </a:rPr>
                        <a:t>Donnison</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a:spcAft>
                          <a:spcPts val="0"/>
                        </a:spcAft>
                        <a:tabLst>
                          <a:tab pos="201295" algn="l"/>
                        </a:tabLst>
                      </a:pPr>
                      <a:r>
                        <a:rPr lang="en-GB" sz="9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02" marR="600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marL="201295">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 </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p>
                      <a:pPr marL="201295">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 </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02" marR="600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66"/>
                    </a:solidFill>
                  </a:tcPr>
                </a:tc>
                <a:tc>
                  <a:txBody>
                    <a:bodyPr/>
                    <a:lstStyle/>
                    <a:p>
                      <a:pPr marL="457200">
                        <a:spcAft>
                          <a:spcPts val="0"/>
                        </a:spcAft>
                      </a:pPr>
                      <a:r>
                        <a:rPr lang="en-GB" sz="9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spcAft>
                          <a:spcPts val="0"/>
                        </a:spcAft>
                        <a:buFont typeface="Times New Roman" panose="02020603050405020304" pitchFamily="18" charset="0"/>
                        <a:buChar char="•"/>
                      </a:pPr>
                      <a:r>
                        <a:rPr lang="en-GB" sz="900" dirty="0">
                          <a:effectLst/>
                          <a:latin typeface="Arial" panose="020B0604020202020204" pitchFamily="34" charset="0"/>
                          <a:ea typeface="Times New Roman" panose="02020603050405020304" pitchFamily="18" charset="0"/>
                          <a:cs typeface="Times New Roman" panose="02020603050405020304" pitchFamily="18" charset="0"/>
                        </a:rPr>
                        <a:t>Julie Wilson </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02" marR="600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extLst>
                  <a:ext uri="{0D108BD9-81ED-4DB2-BD59-A6C34878D82A}">
                    <a16:rowId xmlns:a16="http://schemas.microsoft.com/office/drawing/2014/main" val="2023279201"/>
                  </a:ext>
                </a:extLst>
              </a:tr>
              <a:tr h="225011">
                <a:tc gridSpan="2">
                  <a:txBody>
                    <a:bodyPr/>
                    <a:lstStyle/>
                    <a:p>
                      <a:pPr algn="ctr">
                        <a:spcAft>
                          <a:spcPts val="0"/>
                        </a:spcAft>
                        <a:tabLst>
                          <a:tab pos="201295" algn="l"/>
                        </a:tabLst>
                      </a:pPr>
                      <a:r>
                        <a:rPr lang="en-GB" sz="1200" b="1">
                          <a:effectLst/>
                          <a:latin typeface="Arial" panose="020B0604020202020204" pitchFamily="34" charset="0"/>
                          <a:ea typeface="Times New Roman" panose="02020603050405020304" pitchFamily="18" charset="0"/>
                          <a:cs typeface="Times New Roman" panose="02020603050405020304" pitchFamily="18" charset="0"/>
                        </a:rPr>
                        <a:t>Access &amp; Inclusion Officers - PVI</a:t>
                      </a:r>
                      <a:endParaRPr lang="en-GB" sz="1000">
                        <a:effectLst/>
                        <a:latin typeface="Calibri" panose="020F0502020204030204" pitchFamily="34" charset="0"/>
                        <a:cs typeface="Times New Roman" panose="02020603050405020304" pitchFamily="18" charset="0"/>
                      </a:endParaRPr>
                    </a:p>
                  </a:txBody>
                  <a:tcPr marL="60002" marR="600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FF"/>
                    </a:solidFill>
                  </a:tcPr>
                </a:tc>
                <a:tc hMerge="1">
                  <a:txBody>
                    <a:bodyPr/>
                    <a:lstStyle/>
                    <a:p>
                      <a:endParaRPr lang="en-GB"/>
                    </a:p>
                  </a:txBody>
                  <a:tcPr/>
                </a:tc>
                <a:tc gridSpan="2">
                  <a:txBody>
                    <a:bodyPr/>
                    <a:lstStyle/>
                    <a:p>
                      <a:pPr algn="ctr">
                        <a:lnSpc>
                          <a:spcPct val="115000"/>
                        </a:lnSpc>
                        <a:spcAft>
                          <a:spcPts val="0"/>
                        </a:spcAft>
                      </a:pPr>
                      <a:r>
                        <a:rPr lang="en-GB" sz="1200" b="1">
                          <a:effectLst/>
                          <a:latin typeface="Arial" panose="020B0604020202020204" pitchFamily="34" charset="0"/>
                          <a:ea typeface="Calibri" panose="020F0502020204030204" pitchFamily="34" charset="0"/>
                          <a:cs typeface="Times New Roman" panose="02020603050405020304" pitchFamily="18" charset="0"/>
                        </a:rPr>
                        <a:t>Early Years Inclusion Funding Support Officer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0002" marR="600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hMerge="1">
                  <a:txBody>
                    <a:bodyPr/>
                    <a:lstStyle/>
                    <a:p>
                      <a:endParaRPr lang="en-GB"/>
                    </a:p>
                  </a:txBody>
                  <a:tcPr/>
                </a:tc>
                <a:extLst>
                  <a:ext uri="{0D108BD9-81ED-4DB2-BD59-A6C34878D82A}">
                    <a16:rowId xmlns:a16="http://schemas.microsoft.com/office/drawing/2014/main" val="1229842404"/>
                  </a:ext>
                </a:extLst>
              </a:tr>
              <a:tr h="718847">
                <a:tc gridSpan="2">
                  <a:txBody>
                    <a:bodyPr/>
                    <a:lstStyle/>
                    <a:p>
                      <a:pPr marL="342900" lvl="0" indent="-342900">
                        <a:spcAft>
                          <a:spcPts val="0"/>
                        </a:spcAft>
                        <a:buFont typeface="Symbol" panose="05050102010706020507" pitchFamily="18" charset="2"/>
                        <a:buChar char=""/>
                        <a:tabLst>
                          <a:tab pos="201295" algn="l"/>
                        </a:tabLst>
                      </a:pPr>
                      <a:r>
                        <a:rPr lang="en-GB" sz="900" dirty="0">
                          <a:effectLst/>
                          <a:latin typeface="Arial" panose="020B0604020202020204" pitchFamily="34" charset="0"/>
                          <a:ea typeface="Times New Roman" panose="02020603050405020304" pitchFamily="18" charset="0"/>
                          <a:cs typeface="Times New Roman" panose="02020603050405020304" pitchFamily="18" charset="0"/>
                        </a:rPr>
                        <a:t>Julie Coverdale </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spcAft>
                          <a:spcPts val="0"/>
                        </a:spcAft>
                        <a:buFont typeface="Times New Roman" panose="02020603050405020304" pitchFamily="18" charset="0"/>
                        <a:buChar char="•"/>
                        <a:tabLst>
                          <a:tab pos="201295" algn="l"/>
                        </a:tabLst>
                      </a:pPr>
                      <a:r>
                        <a:rPr lang="en-GB" sz="900" dirty="0">
                          <a:effectLst/>
                          <a:latin typeface="Arial" panose="020B0604020202020204" pitchFamily="34" charset="0"/>
                          <a:ea typeface="Times New Roman" panose="02020603050405020304" pitchFamily="18" charset="0"/>
                          <a:cs typeface="Times New Roman" panose="02020603050405020304" pitchFamily="18" charset="0"/>
                        </a:rPr>
                        <a:t>Bev </a:t>
                      </a:r>
                      <a:r>
                        <a:rPr lang="en-GB" sz="900" dirty="0" smtClean="0">
                          <a:effectLst/>
                          <a:latin typeface="Arial" panose="020B0604020202020204" pitchFamily="34" charset="0"/>
                          <a:ea typeface="Times New Roman" panose="02020603050405020304" pitchFamily="18" charset="0"/>
                          <a:cs typeface="Times New Roman" panose="02020603050405020304" pitchFamily="18" charset="0"/>
                        </a:rPr>
                        <a:t>Ellis</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spcAft>
                          <a:spcPts val="0"/>
                        </a:spcAft>
                        <a:buFont typeface="Times New Roman" panose="02020603050405020304" pitchFamily="18" charset="0"/>
                        <a:buChar char="•"/>
                        <a:tabLst>
                          <a:tab pos="201295" algn="l"/>
                        </a:tabLst>
                      </a:pPr>
                      <a:r>
                        <a:rPr lang="en-GB" sz="900" dirty="0">
                          <a:effectLst/>
                          <a:latin typeface="Arial" panose="020B0604020202020204" pitchFamily="34" charset="0"/>
                          <a:ea typeface="Times New Roman" panose="02020603050405020304" pitchFamily="18" charset="0"/>
                          <a:cs typeface="Times New Roman" panose="02020603050405020304" pitchFamily="18" charset="0"/>
                        </a:rPr>
                        <a:t>Sarah Jamieson </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spcAft>
                          <a:spcPts val="0"/>
                        </a:spcAft>
                        <a:buFont typeface="Times New Roman" panose="02020603050405020304" pitchFamily="18" charset="0"/>
                        <a:buChar char="•"/>
                        <a:tabLst>
                          <a:tab pos="201295" algn="l"/>
                        </a:tabLst>
                      </a:pPr>
                      <a:r>
                        <a:rPr lang="en-GB" sz="900" dirty="0">
                          <a:effectLst/>
                          <a:latin typeface="Arial" panose="020B0604020202020204" pitchFamily="34" charset="0"/>
                          <a:ea typeface="Times New Roman" panose="02020603050405020304" pitchFamily="18" charset="0"/>
                          <a:cs typeface="Times New Roman" panose="02020603050405020304" pitchFamily="18" charset="0"/>
                        </a:rPr>
                        <a:t>Lauren Potter </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spcAft>
                          <a:spcPts val="0"/>
                        </a:spcAft>
                        <a:buFont typeface="Times New Roman" panose="02020603050405020304" pitchFamily="18" charset="0"/>
                        <a:buChar char="•"/>
                        <a:tabLst>
                          <a:tab pos="201295" algn="l"/>
                        </a:tabLst>
                      </a:pPr>
                      <a:r>
                        <a:rPr lang="en-GB" sz="900" dirty="0">
                          <a:effectLst/>
                          <a:latin typeface="Arial" panose="020B0604020202020204" pitchFamily="34" charset="0"/>
                          <a:ea typeface="Times New Roman" panose="02020603050405020304" pitchFamily="18" charset="0"/>
                          <a:cs typeface="Times New Roman" panose="02020603050405020304" pitchFamily="18" charset="0"/>
                        </a:rPr>
                        <a:t>Amy Brotherton</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02" marR="600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FF"/>
                    </a:solidFill>
                  </a:tcPr>
                </a:tc>
                <a:tc hMerge="1">
                  <a:txBody>
                    <a:bodyPr/>
                    <a:lstStyle/>
                    <a:p>
                      <a:endParaRPr lang="en-GB"/>
                    </a:p>
                  </a:txBody>
                  <a:tcPr/>
                </a:tc>
                <a:tc gridSpan="2">
                  <a:txBody>
                    <a:bodyPr/>
                    <a:lstStyle/>
                    <a:p>
                      <a:pPr marL="457200">
                        <a:spcAft>
                          <a:spcPts val="0"/>
                        </a:spcAft>
                      </a:pPr>
                      <a:r>
                        <a:rPr lang="en-GB" sz="9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spcAft>
                          <a:spcPts val="0"/>
                        </a:spcAft>
                        <a:buFont typeface="Times New Roman" panose="02020603050405020304" pitchFamily="18" charset="0"/>
                        <a:buChar char="•"/>
                      </a:pPr>
                      <a:r>
                        <a:rPr lang="en-GB" sz="900" dirty="0">
                          <a:effectLst/>
                          <a:latin typeface="Arial" panose="020B0604020202020204" pitchFamily="34" charset="0"/>
                          <a:ea typeface="Times New Roman" panose="02020603050405020304" pitchFamily="18" charset="0"/>
                          <a:cs typeface="Times New Roman" panose="02020603050405020304" pitchFamily="18" charset="0"/>
                        </a:rPr>
                        <a:t>Paula Hart </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02" marR="600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hMerge="1">
                  <a:txBody>
                    <a:bodyPr/>
                    <a:lstStyle/>
                    <a:p>
                      <a:endParaRPr lang="en-GB"/>
                    </a:p>
                  </a:txBody>
                  <a:tcPr/>
                </a:tc>
                <a:extLst>
                  <a:ext uri="{0D108BD9-81ED-4DB2-BD59-A6C34878D82A}">
                    <a16:rowId xmlns:a16="http://schemas.microsoft.com/office/drawing/2014/main" val="1277153143"/>
                  </a:ext>
                </a:extLst>
              </a:tr>
            </a:tbl>
          </a:graphicData>
        </a:graphic>
      </p:graphicFrame>
    </p:spTree>
    <p:extLst>
      <p:ext uri="{BB962C8B-B14F-4D97-AF65-F5344CB8AC3E}">
        <p14:creationId xmlns:p14="http://schemas.microsoft.com/office/powerpoint/2010/main" val="17686099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66"/>
          </a:solidFill>
        </p:spPr>
        <p:txBody>
          <a:bodyPr/>
          <a:lstStyle/>
          <a:p>
            <a:pPr algn="ctr" eaLnBrk="1" hangingPunct="1">
              <a:defRPr/>
            </a:pPr>
            <a:r>
              <a:rPr lang="en-GB" b="1" dirty="0" smtClean="0">
                <a:effectLst>
                  <a:outerShdw blurRad="38100" dist="38100" dir="2700000" algn="tl">
                    <a:srgbClr val="000000">
                      <a:alpha val="43137"/>
                    </a:srgbClr>
                  </a:outerShdw>
                </a:effectLst>
              </a:rPr>
              <a:t>What can we do to help?</a:t>
            </a:r>
            <a:endParaRPr lang="en-GB"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50825" y="1600200"/>
            <a:ext cx="7826375" cy="4800600"/>
          </a:xfrm>
        </p:spPr>
        <p:txBody>
          <a:bodyPr/>
          <a:lstStyle/>
          <a:p>
            <a:pPr marL="114300" indent="0" algn="ctr" eaLnBrk="1" hangingPunct="1">
              <a:buFont typeface="Arial" charset="0"/>
              <a:buNone/>
              <a:defRPr/>
            </a:pPr>
            <a:r>
              <a:rPr lang="en-GB" sz="2000" b="1" dirty="0" smtClean="0"/>
              <a:t>Our team of </a:t>
            </a:r>
            <a:r>
              <a:rPr lang="en-GB" sz="2000" b="1" dirty="0"/>
              <a:t>S</a:t>
            </a:r>
            <a:r>
              <a:rPr lang="en-GB" sz="2000" b="1" dirty="0" smtClean="0"/>
              <a:t>pecialist Teachers, Practitioners and Access &amp; Inclusion Officers are able to work alongside key staff in schools and PVI settings (pre 5) to:</a:t>
            </a:r>
            <a:endParaRPr lang="en-GB" sz="2000" dirty="0"/>
          </a:p>
          <a:p>
            <a:pPr lvl="1" eaLnBrk="1" hangingPunct="1">
              <a:buFont typeface="Wingdings" panose="05000000000000000000" pitchFamily="2" charset="2"/>
              <a:buChar char="ü"/>
              <a:defRPr/>
            </a:pPr>
            <a:r>
              <a:rPr lang="en-GB" sz="1600" dirty="0" smtClean="0"/>
              <a:t>Help staff to better understand the needs of pupils with SEND.</a:t>
            </a:r>
          </a:p>
          <a:p>
            <a:pPr marL="411163" lvl="1" indent="0" eaLnBrk="1" hangingPunct="1">
              <a:buFont typeface="Arial" charset="0"/>
              <a:buNone/>
              <a:defRPr/>
            </a:pPr>
            <a:endParaRPr lang="en-GB" sz="1600" dirty="0" smtClean="0"/>
          </a:p>
          <a:p>
            <a:pPr lvl="1" eaLnBrk="1" hangingPunct="1">
              <a:buFont typeface="Wingdings" panose="05000000000000000000" pitchFamily="2" charset="2"/>
              <a:buChar char="ü"/>
              <a:defRPr/>
            </a:pPr>
            <a:r>
              <a:rPr lang="en-GB" sz="1600" dirty="0" smtClean="0"/>
              <a:t>Support to plan provision to meet the needs of </a:t>
            </a:r>
          </a:p>
          <a:p>
            <a:pPr marL="411163" lvl="1" indent="0" eaLnBrk="1" hangingPunct="1">
              <a:buFont typeface="Arial" panose="020B0604020202020204" pitchFamily="34" charset="0"/>
              <a:buNone/>
              <a:defRPr/>
            </a:pPr>
            <a:r>
              <a:rPr lang="en-GB" sz="1600" dirty="0"/>
              <a:t> </a:t>
            </a:r>
            <a:r>
              <a:rPr lang="en-GB" sz="1600" dirty="0" smtClean="0"/>
              <a:t>   pupils.</a:t>
            </a:r>
          </a:p>
          <a:p>
            <a:pPr marL="411163" lvl="1" indent="0" eaLnBrk="1" hangingPunct="1">
              <a:buFont typeface="Arial" charset="0"/>
              <a:buNone/>
              <a:defRPr/>
            </a:pPr>
            <a:endParaRPr lang="en-GB" sz="1600" dirty="0" smtClean="0"/>
          </a:p>
          <a:p>
            <a:pPr lvl="1" eaLnBrk="1" hangingPunct="1">
              <a:buFont typeface="Wingdings" panose="05000000000000000000" pitchFamily="2" charset="2"/>
              <a:buChar char="ü"/>
              <a:defRPr/>
            </a:pPr>
            <a:r>
              <a:rPr lang="en-GB" sz="1600" dirty="0" smtClean="0"/>
              <a:t>Advise on strategies and interventions and, </a:t>
            </a:r>
          </a:p>
          <a:p>
            <a:pPr marL="411163" lvl="1" indent="0" eaLnBrk="1" hangingPunct="1">
              <a:buFont typeface="Arial" panose="020B0604020202020204" pitchFamily="34" charset="0"/>
              <a:buNone/>
              <a:defRPr/>
            </a:pPr>
            <a:r>
              <a:rPr lang="en-GB" sz="1600" dirty="0" smtClean="0"/>
              <a:t>    where appropriate, model within the setting.</a:t>
            </a:r>
          </a:p>
          <a:p>
            <a:pPr marL="411163" lvl="1" indent="0" eaLnBrk="1" hangingPunct="1">
              <a:buFont typeface="Arial" charset="0"/>
              <a:buNone/>
              <a:defRPr/>
            </a:pPr>
            <a:endParaRPr lang="en-GB" sz="1600" dirty="0" smtClean="0"/>
          </a:p>
          <a:p>
            <a:pPr lvl="1" eaLnBrk="1" hangingPunct="1">
              <a:buFont typeface="Wingdings" panose="05000000000000000000" pitchFamily="2" charset="2"/>
              <a:buChar char="ü"/>
              <a:defRPr/>
            </a:pPr>
            <a:r>
              <a:rPr lang="en-GB" sz="1600" dirty="0" smtClean="0"/>
              <a:t>Provide training and coaching for staff at all levels to build capacity within schools and settings.</a:t>
            </a:r>
          </a:p>
        </p:txBody>
      </p:sp>
      <p:pic>
        <p:nvPicPr>
          <p:cNvPr id="614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9088" y="2997200"/>
            <a:ext cx="2446337" cy="163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960252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388" y="0"/>
            <a:ext cx="7993062" cy="1143000"/>
          </a:xfrm>
        </p:spPr>
        <p:txBody>
          <a:bodyPr/>
          <a:lstStyle/>
          <a:p>
            <a:pPr algn="ctr" eaLnBrk="1" hangingPunct="1">
              <a:defRPr/>
            </a:pPr>
            <a:r>
              <a:rPr lang="en-GB" b="1" dirty="0" smtClean="0">
                <a:effectLst>
                  <a:outerShdw blurRad="38100" dist="38100" dir="2700000" algn="tl">
                    <a:srgbClr val="000000">
                      <a:alpha val="43137"/>
                    </a:srgbClr>
                  </a:outerShdw>
                </a:effectLst>
              </a:rPr>
              <a:t>How to access the </a:t>
            </a:r>
            <a:r>
              <a:rPr lang="en-GB" b="1" dirty="0" smtClean="0">
                <a:solidFill>
                  <a:srgbClr val="FFFF66"/>
                </a:solidFill>
                <a:effectLst>
                  <a:outerShdw blurRad="38100" dist="38100" dir="2700000" algn="tl">
                    <a:srgbClr val="000000">
                      <a:alpha val="43137"/>
                    </a:srgbClr>
                  </a:outerShdw>
                </a:effectLst>
              </a:rPr>
              <a:t>SCIL</a:t>
            </a:r>
            <a:r>
              <a:rPr lang="en-GB" b="1" dirty="0" smtClean="0">
                <a:effectLst>
                  <a:outerShdw blurRad="38100" dist="38100" dir="2700000" algn="tl">
                    <a:srgbClr val="000000">
                      <a:alpha val="43137"/>
                    </a:srgbClr>
                  </a:outerShdw>
                </a:effectLst>
              </a:rPr>
              <a:t> team</a:t>
            </a:r>
            <a:endParaRPr lang="en-GB" dirty="0"/>
          </a:p>
        </p:txBody>
      </p:sp>
      <p:sp>
        <p:nvSpPr>
          <p:cNvPr id="3" name="Content Placeholder 2"/>
          <p:cNvSpPr>
            <a:spLocks noGrp="1"/>
          </p:cNvSpPr>
          <p:nvPr>
            <p:ph idx="1"/>
          </p:nvPr>
        </p:nvSpPr>
        <p:spPr>
          <a:xfrm>
            <a:off x="323850" y="1144588"/>
            <a:ext cx="7848600" cy="5257800"/>
          </a:xfrm>
        </p:spPr>
        <p:txBody>
          <a:bodyPr/>
          <a:lstStyle/>
          <a:p>
            <a:pPr marL="114300" lvl="3" indent="0" eaLnBrk="1" hangingPunct="1">
              <a:buClr>
                <a:schemeClr val="accent1"/>
              </a:buClr>
              <a:buFont typeface="Arial" panose="020B0604020202020204" pitchFamily="34" charset="0"/>
              <a:buNone/>
              <a:defRPr/>
            </a:pPr>
            <a:endParaRPr lang="en-GB" sz="1200" dirty="0"/>
          </a:p>
          <a:p>
            <a:pPr marL="114300" lvl="3" indent="0" eaLnBrk="1" hangingPunct="1">
              <a:buClr>
                <a:schemeClr val="accent1"/>
              </a:buClr>
              <a:buFont typeface="Arial" panose="020B0604020202020204" pitchFamily="34" charset="0"/>
              <a:buNone/>
              <a:defRPr/>
            </a:pPr>
            <a:r>
              <a:rPr lang="en-GB" sz="2000" dirty="0" smtClean="0"/>
              <a:t>Referrals </a:t>
            </a:r>
            <a:r>
              <a:rPr lang="en-GB" sz="2000" dirty="0"/>
              <a:t>are made by </a:t>
            </a:r>
            <a:r>
              <a:rPr lang="en-GB" sz="2000" dirty="0" smtClean="0"/>
              <a:t>settings/mainstream schools </a:t>
            </a:r>
            <a:r>
              <a:rPr lang="en-GB" sz="2000" dirty="0"/>
              <a:t>with parental </a:t>
            </a:r>
            <a:r>
              <a:rPr lang="en-GB" sz="2000" dirty="0" smtClean="0"/>
              <a:t>consent. </a:t>
            </a:r>
            <a:r>
              <a:rPr lang="en-GB" sz="1800" i="1" dirty="0" smtClean="0"/>
              <a:t>Information can be found on BSO and on the Local Offer. </a:t>
            </a:r>
          </a:p>
          <a:p>
            <a:pPr marL="114300" lvl="3" indent="0" eaLnBrk="1" hangingPunct="1">
              <a:buClr>
                <a:schemeClr val="accent1"/>
              </a:buClr>
              <a:buFont typeface="Arial" panose="020B0604020202020204" pitchFamily="34" charset="0"/>
              <a:buNone/>
              <a:defRPr/>
            </a:pPr>
            <a:endParaRPr lang="en-GB" sz="1800" i="1" dirty="0"/>
          </a:p>
          <a:p>
            <a:pPr>
              <a:defRPr/>
            </a:pPr>
            <a:r>
              <a:rPr lang="en-GB" sz="2000" dirty="0"/>
              <a:t>For Telephone Hub Advice, please </a:t>
            </a:r>
            <a:r>
              <a:rPr lang="en-GB" sz="2000" dirty="0" smtClean="0"/>
              <a:t>email: </a:t>
            </a:r>
            <a:r>
              <a:rPr lang="en-GB" sz="2000" u="sng" dirty="0" smtClean="0">
                <a:hlinkClick r:id="rId2"/>
              </a:rPr>
              <a:t>SCILTeam@bradford.gov.uk</a:t>
            </a:r>
            <a:endParaRPr lang="en-GB" sz="2000" u="sng" dirty="0" smtClean="0"/>
          </a:p>
          <a:p>
            <a:pPr marL="114300" indent="0">
              <a:buFont typeface="Arial" panose="020B0604020202020204" pitchFamily="34" charset="0"/>
              <a:buNone/>
              <a:defRPr/>
            </a:pPr>
            <a:endParaRPr lang="en-GB" sz="2000" dirty="0"/>
          </a:p>
          <a:p>
            <a:pPr>
              <a:defRPr/>
            </a:pPr>
            <a:r>
              <a:rPr lang="en-GB" sz="2000" dirty="0"/>
              <a:t>To make a referral, please visit Skills4Bradford </a:t>
            </a:r>
            <a:r>
              <a:rPr lang="en-GB" sz="2000" u="sng" dirty="0" smtClean="0">
                <a:hlinkClick r:id="rId3"/>
              </a:rPr>
              <a:t>https</a:t>
            </a:r>
            <a:r>
              <a:rPr lang="en-GB" sz="2000" u="sng" dirty="0">
                <a:hlinkClick r:id="rId3"/>
              </a:rPr>
              <a:t>://</a:t>
            </a:r>
            <a:r>
              <a:rPr lang="en-GB" sz="2000" u="sng" dirty="0" smtClean="0">
                <a:hlinkClick r:id="rId3"/>
              </a:rPr>
              <a:t>skills4bradford.co.uk/Page/14898</a:t>
            </a:r>
            <a:r>
              <a:rPr lang="en-GB" sz="2000" dirty="0" smtClean="0"/>
              <a:t> </a:t>
            </a:r>
            <a:r>
              <a:rPr lang="en-GB" sz="2000" dirty="0"/>
              <a:t>to download a referral form and then email securely to: </a:t>
            </a:r>
            <a:r>
              <a:rPr lang="en-GB" sz="2000" u="sng" dirty="0">
                <a:hlinkClick r:id="rId2"/>
              </a:rPr>
              <a:t>SCILTeam@bradford.gov.uk</a:t>
            </a:r>
            <a:endParaRPr lang="en-GB" sz="2000" dirty="0"/>
          </a:p>
          <a:p>
            <a:pPr marL="114300" indent="0">
              <a:buFont typeface="Arial" panose="020B0604020202020204" pitchFamily="34" charset="0"/>
              <a:buNone/>
              <a:defRPr/>
            </a:pPr>
            <a:r>
              <a:rPr lang="en-GB" sz="2000" dirty="0"/>
              <a:t> </a:t>
            </a:r>
          </a:p>
          <a:p>
            <a:pPr>
              <a:defRPr/>
            </a:pPr>
            <a:r>
              <a:rPr lang="en-GB" sz="2000" dirty="0"/>
              <a:t>For further information regarding training and to book, then please visit Skills4Bradford </a:t>
            </a:r>
            <a:r>
              <a:rPr lang="en-GB" sz="2000" u="sng" dirty="0" smtClean="0">
                <a:hlinkClick r:id="rId4"/>
              </a:rPr>
              <a:t>https</a:t>
            </a:r>
            <a:r>
              <a:rPr lang="en-GB" sz="2000" u="sng" dirty="0">
                <a:hlinkClick r:id="rId4"/>
              </a:rPr>
              <a:t>://</a:t>
            </a:r>
            <a:r>
              <a:rPr lang="en-GB" sz="2000" u="sng" dirty="0" smtClean="0">
                <a:hlinkClick r:id="rId4"/>
              </a:rPr>
              <a:t>skills4bradford.co.uk/Page/14311</a:t>
            </a:r>
            <a:endParaRPr lang="en-GB" sz="2000" dirty="0"/>
          </a:p>
          <a:p>
            <a:pPr marL="114300" lvl="3" indent="0" eaLnBrk="1" hangingPunct="1">
              <a:buClr>
                <a:schemeClr val="accent1"/>
              </a:buClr>
              <a:buFont typeface="Arial" panose="020B0604020202020204" pitchFamily="34" charset="0"/>
              <a:buNone/>
              <a:defRPr/>
            </a:pPr>
            <a:r>
              <a:rPr lang="en-GB" sz="1800" i="1" dirty="0"/>
              <a:t>In the current situation, we are accepting referrals as we are striving to maintain our service delivery where </a:t>
            </a:r>
            <a:r>
              <a:rPr lang="en-GB" sz="1800" i="1" dirty="0" smtClean="0"/>
              <a:t>possible. </a:t>
            </a:r>
            <a:endParaRPr lang="en-GB" sz="1800" i="1" dirty="0"/>
          </a:p>
          <a:p>
            <a:pPr marL="114300" lvl="3" indent="0" eaLnBrk="1" hangingPunct="1">
              <a:buClr>
                <a:schemeClr val="accent1"/>
              </a:buClr>
              <a:buFont typeface="Arial" panose="020B0604020202020204" pitchFamily="34" charset="0"/>
              <a:buNone/>
              <a:defRPr/>
            </a:pPr>
            <a:endParaRPr lang="en-GB" sz="2000" dirty="0"/>
          </a:p>
          <a:p>
            <a:pPr marL="114300" indent="0" eaLnBrk="1" hangingPunct="1">
              <a:buFont typeface="Arial" charset="0"/>
              <a:buNone/>
              <a:defRPr/>
            </a:pPr>
            <a:endParaRPr lang="en-GB" sz="1200" dirty="0"/>
          </a:p>
        </p:txBody>
      </p:sp>
    </p:spTree>
    <p:extLst>
      <p:ext uri="{BB962C8B-B14F-4D97-AF65-F5344CB8AC3E}">
        <p14:creationId xmlns:p14="http://schemas.microsoft.com/office/powerpoint/2010/main" val="39554274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388" y="0"/>
            <a:ext cx="7993062" cy="1143000"/>
          </a:xfrm>
        </p:spPr>
        <p:txBody>
          <a:bodyPr/>
          <a:lstStyle/>
          <a:p>
            <a:pPr algn="ctr" eaLnBrk="1" hangingPunct="1">
              <a:defRPr/>
            </a:pPr>
            <a:r>
              <a:rPr lang="en-GB" b="1" dirty="0" smtClean="0">
                <a:effectLst>
                  <a:outerShdw blurRad="38100" dist="38100" dir="2700000" algn="tl">
                    <a:srgbClr val="000000">
                      <a:alpha val="43137"/>
                    </a:srgbClr>
                  </a:outerShdw>
                </a:effectLst>
              </a:rPr>
              <a:t>How we measure our impact</a:t>
            </a:r>
            <a:endParaRPr lang="en-GB" dirty="0"/>
          </a:p>
        </p:txBody>
      </p:sp>
      <p:sp>
        <p:nvSpPr>
          <p:cNvPr id="3" name="Content Placeholder 2"/>
          <p:cNvSpPr>
            <a:spLocks noGrp="1"/>
          </p:cNvSpPr>
          <p:nvPr>
            <p:ph idx="1"/>
          </p:nvPr>
        </p:nvSpPr>
        <p:spPr>
          <a:xfrm>
            <a:off x="323850" y="1144588"/>
            <a:ext cx="7848600" cy="5257800"/>
          </a:xfrm>
        </p:spPr>
        <p:txBody>
          <a:bodyPr/>
          <a:lstStyle/>
          <a:p>
            <a:pPr marL="114300" lvl="3" indent="0" eaLnBrk="1" hangingPunct="1">
              <a:buClr>
                <a:schemeClr val="accent1"/>
              </a:buClr>
              <a:buFont typeface="Arial" panose="020B0604020202020204" pitchFamily="34" charset="0"/>
              <a:buNone/>
              <a:defRPr/>
            </a:pPr>
            <a:endParaRPr lang="en-GB" sz="1200" dirty="0"/>
          </a:p>
          <a:p>
            <a:pPr marL="114300" lvl="3" indent="0" eaLnBrk="1" hangingPunct="1">
              <a:buClr>
                <a:schemeClr val="accent1"/>
              </a:buClr>
              <a:buFont typeface="Arial" panose="020B0604020202020204" pitchFamily="34" charset="0"/>
              <a:buNone/>
              <a:defRPr/>
            </a:pPr>
            <a:r>
              <a:rPr lang="en-GB" sz="2000" dirty="0" smtClean="0"/>
              <a:t>A link to SNAP Survey questions is sent to referrer once a piece of work comes to a close. Data gathered since September tells us that:</a:t>
            </a:r>
            <a:endParaRPr lang="en-GB" sz="2000" dirty="0"/>
          </a:p>
          <a:p>
            <a:pPr marL="457200" lvl="3" indent="-342900" eaLnBrk="1" hangingPunct="1">
              <a:buClr>
                <a:schemeClr val="accent1"/>
              </a:buClr>
              <a:buFont typeface="Wingdings" panose="05000000000000000000" pitchFamily="2" charset="2"/>
              <a:buChar char="v"/>
              <a:defRPr/>
            </a:pPr>
            <a:r>
              <a:rPr lang="en-US" sz="1800" b="1" dirty="0" smtClean="0"/>
              <a:t>100</a:t>
            </a:r>
            <a:r>
              <a:rPr lang="en-US" sz="1800" b="1" dirty="0"/>
              <a:t>% of schools agree or strongly agree that our service has a positive impact on meeting pupils’ needs and ensuring effective provision.</a:t>
            </a:r>
            <a:endParaRPr lang="en-GB" sz="1800" dirty="0"/>
          </a:p>
          <a:p>
            <a:pPr marL="457200" lvl="3" indent="-342900" eaLnBrk="1" hangingPunct="1">
              <a:buClr>
                <a:schemeClr val="accent1"/>
              </a:buClr>
              <a:buFont typeface="Wingdings" panose="05000000000000000000" pitchFamily="2" charset="2"/>
              <a:buChar char="v"/>
              <a:defRPr/>
            </a:pPr>
            <a:r>
              <a:rPr lang="en-US" sz="1800" b="1" dirty="0"/>
              <a:t>100% of schools stated that training delivered by the SCIL team would have a positive impact on both their own practice and also pupil outcomes.  Also 100% of participants said they would recommend our training to others.</a:t>
            </a:r>
            <a:r>
              <a:rPr lang="en-US" sz="1800" dirty="0"/>
              <a:t> </a:t>
            </a:r>
            <a:endParaRPr lang="en-US" sz="1800" dirty="0" smtClean="0"/>
          </a:p>
          <a:p>
            <a:pPr marL="457200" lvl="3" indent="-342900" eaLnBrk="1" hangingPunct="1">
              <a:buClr>
                <a:schemeClr val="accent1"/>
              </a:buClr>
              <a:buFont typeface="Wingdings" panose="05000000000000000000" pitchFamily="2" charset="2"/>
              <a:buChar char="v"/>
              <a:defRPr/>
            </a:pPr>
            <a:r>
              <a:rPr lang="en-US" sz="1800" dirty="0"/>
              <a:t>When asked whether support from our team had</a:t>
            </a:r>
            <a:r>
              <a:rPr lang="en-US" sz="1800" b="1" dirty="0"/>
              <a:t> impacted positively upon pupil outcomes, 96% of respondents strongly agreed or </a:t>
            </a:r>
            <a:r>
              <a:rPr lang="en-US" sz="1800" b="1" dirty="0" smtClean="0"/>
              <a:t>agreed.</a:t>
            </a:r>
          </a:p>
          <a:p>
            <a:pPr marL="457200" lvl="3" indent="-342900" eaLnBrk="1" hangingPunct="1">
              <a:buClr>
                <a:schemeClr val="accent1"/>
              </a:buClr>
              <a:buFont typeface="Wingdings" panose="05000000000000000000" pitchFamily="2" charset="2"/>
              <a:buChar char="v"/>
              <a:defRPr/>
            </a:pPr>
            <a:r>
              <a:rPr lang="en-US" sz="1800" dirty="0"/>
              <a:t>Similarly, when asked whether our support from our team had </a:t>
            </a:r>
            <a:r>
              <a:rPr lang="en-US" sz="1800" b="1" dirty="0"/>
              <a:t>impacted positively on staff’s confidence and ability to understand pupils and meet their needs, 96% strongly agreed or </a:t>
            </a:r>
            <a:r>
              <a:rPr lang="en-US" sz="1800" b="1" dirty="0" smtClean="0"/>
              <a:t>agreed.</a:t>
            </a:r>
            <a:endParaRPr lang="en-GB" sz="1800" dirty="0"/>
          </a:p>
          <a:p>
            <a:pPr marL="457200" lvl="3" indent="-342900" eaLnBrk="1" hangingPunct="1">
              <a:buClr>
                <a:schemeClr val="accent1"/>
              </a:buClr>
              <a:buFont typeface="Wingdings" panose="05000000000000000000" pitchFamily="2" charset="2"/>
              <a:buChar char="v"/>
              <a:defRPr/>
            </a:pPr>
            <a:endParaRPr lang="en-GB" dirty="0"/>
          </a:p>
          <a:p>
            <a:pPr marL="457200" lvl="3" indent="-342900" eaLnBrk="1" hangingPunct="1">
              <a:buClr>
                <a:schemeClr val="accent1"/>
              </a:buClr>
              <a:buFont typeface="Wingdings" panose="05000000000000000000" pitchFamily="2" charset="2"/>
              <a:buChar char="v"/>
              <a:defRPr/>
            </a:pPr>
            <a:endParaRPr lang="en-GB" sz="2000" dirty="0"/>
          </a:p>
          <a:p>
            <a:pPr marL="114300" indent="0" eaLnBrk="1" hangingPunct="1">
              <a:buFont typeface="Arial" charset="0"/>
              <a:buNone/>
              <a:defRPr/>
            </a:pPr>
            <a:endParaRPr lang="en-GB" sz="1200" dirty="0"/>
          </a:p>
        </p:txBody>
      </p:sp>
    </p:spTree>
    <p:extLst>
      <p:ext uri="{BB962C8B-B14F-4D97-AF65-F5344CB8AC3E}">
        <p14:creationId xmlns:p14="http://schemas.microsoft.com/office/powerpoint/2010/main" val="24611008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1268761"/>
            <a:ext cx="7774632" cy="2331692"/>
          </a:xfrm>
        </p:spPr>
        <p:txBody>
          <a:bodyPr>
            <a:normAutofit/>
          </a:bodyPr>
          <a:lstStyle/>
          <a:p>
            <a:pPr fontAlgn="ctr"/>
            <a:r>
              <a:rPr lang="en-GB" b="1" dirty="0" smtClean="0"/>
              <a:t>Low Incidence </a:t>
            </a:r>
            <a:r>
              <a:rPr lang="en-GB" b="1" dirty="0"/>
              <a:t>Team </a:t>
            </a:r>
            <a:r>
              <a:rPr lang="en-GB" b="1" dirty="0" smtClean="0"/>
              <a:t>Update</a:t>
            </a:r>
            <a:endParaRPr lang="en-GB" dirty="0"/>
          </a:p>
        </p:txBody>
      </p:sp>
      <p:sp>
        <p:nvSpPr>
          <p:cNvPr id="5" name="Subtitle 4"/>
          <p:cNvSpPr>
            <a:spLocks noGrp="1"/>
          </p:cNvSpPr>
          <p:nvPr>
            <p:ph type="subTitle" idx="1"/>
          </p:nvPr>
        </p:nvSpPr>
        <p:spPr>
          <a:xfrm>
            <a:off x="1763688" y="3898767"/>
            <a:ext cx="6400800" cy="682361"/>
          </a:xfrm>
        </p:spPr>
        <p:txBody>
          <a:bodyPr>
            <a:normAutofit fontScale="62500" lnSpcReduction="20000"/>
          </a:bodyPr>
          <a:lstStyle/>
          <a:p>
            <a:r>
              <a:rPr lang="en-GB" b="1" dirty="0" smtClean="0"/>
              <a:t>Karen Turner</a:t>
            </a:r>
          </a:p>
          <a:p>
            <a:r>
              <a:rPr lang="en-GB" b="1" dirty="0" smtClean="0"/>
              <a:t>Interim Team </a:t>
            </a:r>
            <a:r>
              <a:rPr lang="en-GB" b="1" dirty="0"/>
              <a:t>Manager</a:t>
            </a:r>
            <a:endParaRPr lang="en-GB" dirty="0"/>
          </a:p>
        </p:txBody>
      </p:sp>
    </p:spTree>
    <p:extLst>
      <p:ext uri="{BB962C8B-B14F-4D97-AF65-F5344CB8AC3E}">
        <p14:creationId xmlns:p14="http://schemas.microsoft.com/office/powerpoint/2010/main" val="15897201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Welcome</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30356010"/>
              </p:ext>
            </p:extLst>
          </p:nvPr>
        </p:nvGraphicFramePr>
        <p:xfrm>
          <a:off x="323528" y="1628800"/>
          <a:ext cx="8363270" cy="3888430"/>
        </p:xfrm>
        <a:graphic>
          <a:graphicData uri="http://schemas.openxmlformats.org/drawingml/2006/table">
            <a:tbl>
              <a:tblPr firstRow="1" bandRow="1">
                <a:tableStyleId>{5C22544A-7EE6-4342-B048-85BDC9FD1C3A}</a:tableStyleId>
              </a:tblPr>
              <a:tblGrid>
                <a:gridCol w="3676955">
                  <a:extLst>
                    <a:ext uri="{9D8B030D-6E8A-4147-A177-3AD203B41FA5}">
                      <a16:colId xmlns:a16="http://schemas.microsoft.com/office/drawing/2014/main" val="20000"/>
                    </a:ext>
                  </a:extLst>
                </a:gridCol>
                <a:gridCol w="3604858">
                  <a:extLst>
                    <a:ext uri="{9D8B030D-6E8A-4147-A177-3AD203B41FA5}">
                      <a16:colId xmlns:a16="http://schemas.microsoft.com/office/drawing/2014/main" val="20001"/>
                    </a:ext>
                  </a:extLst>
                </a:gridCol>
                <a:gridCol w="1081457">
                  <a:extLst>
                    <a:ext uri="{9D8B030D-6E8A-4147-A177-3AD203B41FA5}">
                      <a16:colId xmlns:a16="http://schemas.microsoft.com/office/drawing/2014/main" val="20002"/>
                    </a:ext>
                  </a:extLst>
                </a:gridCol>
              </a:tblGrid>
              <a:tr h="427493">
                <a:tc>
                  <a:txBody>
                    <a:bodyPr/>
                    <a:lstStyle/>
                    <a:p>
                      <a:r>
                        <a:rPr lang="en-GB" sz="1400" dirty="0" smtClean="0"/>
                        <a:t>Agenda</a:t>
                      </a:r>
                      <a:endParaRPr lang="en-GB" sz="1400" dirty="0"/>
                    </a:p>
                  </a:txBody>
                  <a:tcPr anchor="ctr"/>
                </a:tc>
                <a:tc>
                  <a:txBody>
                    <a:bodyPr/>
                    <a:lstStyle/>
                    <a:p>
                      <a:r>
                        <a:rPr lang="en-GB" sz="1400" dirty="0" smtClean="0"/>
                        <a:t>Presenter</a:t>
                      </a:r>
                      <a:endParaRPr lang="en-GB" sz="1400" dirty="0"/>
                    </a:p>
                  </a:txBody>
                  <a:tcPr anchor="ctr"/>
                </a:tc>
                <a:tc>
                  <a:txBody>
                    <a:bodyPr/>
                    <a:lstStyle/>
                    <a:p>
                      <a:r>
                        <a:rPr lang="en-GB" sz="1400" dirty="0" smtClean="0"/>
                        <a:t>Time</a:t>
                      </a:r>
                      <a:endParaRPr lang="en-GB" sz="1400" dirty="0"/>
                    </a:p>
                  </a:txBody>
                  <a:tcPr anchor="ctr"/>
                </a:tc>
                <a:extLst>
                  <a:ext uri="{0D108BD9-81ED-4DB2-BD59-A6C34878D82A}">
                    <a16:rowId xmlns:a16="http://schemas.microsoft.com/office/drawing/2014/main" val="10000"/>
                  </a:ext>
                </a:extLst>
              </a:tr>
              <a:tr h="597319">
                <a:tc>
                  <a:txBody>
                    <a:bodyPr/>
                    <a:lstStyle/>
                    <a:p>
                      <a:r>
                        <a:rPr lang="en-GB" sz="1400" dirty="0" smtClean="0"/>
                        <a:t>Introduction and</a:t>
                      </a:r>
                      <a:r>
                        <a:rPr lang="en-GB" sz="1400" baseline="0" dirty="0" smtClean="0"/>
                        <a:t> welcome</a:t>
                      </a:r>
                      <a:endParaRPr lang="en-GB" sz="1400" dirty="0"/>
                    </a:p>
                  </a:txBody>
                  <a:tcPr anchor="ctr"/>
                </a:tc>
                <a:tc>
                  <a:txBody>
                    <a:bodyPr/>
                    <a:lstStyle/>
                    <a:p>
                      <a:r>
                        <a:rPr lang="en-GB" sz="1400" kern="1200" baseline="0" dirty="0" smtClean="0">
                          <a:solidFill>
                            <a:schemeClr val="dk1"/>
                          </a:solidFill>
                          <a:latin typeface="+mn-lt"/>
                          <a:ea typeface="+mn-ea"/>
                          <a:cs typeface="+mn-cs"/>
                        </a:rPr>
                        <a:t>Ruth Dennis – Principal Educational Psychologist</a:t>
                      </a:r>
                      <a:endParaRPr lang="en-GB" sz="1400" kern="1200" baseline="0" dirty="0">
                        <a:solidFill>
                          <a:schemeClr val="dk1"/>
                        </a:solidFill>
                        <a:latin typeface="+mn-lt"/>
                        <a:ea typeface="+mn-ea"/>
                        <a:cs typeface="+mn-cs"/>
                      </a:endParaRPr>
                    </a:p>
                  </a:txBody>
                  <a:tcPr anchor="ctr"/>
                </a:tc>
                <a:tc>
                  <a:txBody>
                    <a:bodyPr/>
                    <a:lstStyle/>
                    <a:p>
                      <a:r>
                        <a:rPr lang="en-GB" sz="1400" kern="1200" baseline="0" dirty="0" smtClean="0">
                          <a:solidFill>
                            <a:schemeClr val="dk1"/>
                          </a:solidFill>
                          <a:latin typeface="+mn-lt"/>
                          <a:ea typeface="+mn-ea"/>
                          <a:cs typeface="+mn-cs"/>
                        </a:rPr>
                        <a:t>10 </a:t>
                      </a:r>
                      <a:r>
                        <a:rPr lang="en-GB" sz="1400" kern="1200" baseline="0" dirty="0" err="1" smtClean="0">
                          <a:solidFill>
                            <a:schemeClr val="dk1"/>
                          </a:solidFill>
                          <a:latin typeface="+mn-lt"/>
                          <a:ea typeface="+mn-ea"/>
                          <a:cs typeface="+mn-cs"/>
                        </a:rPr>
                        <a:t>mins</a:t>
                      </a:r>
                      <a:endParaRPr lang="en-GB" sz="1400" kern="1200" baseline="0" dirty="0">
                        <a:solidFill>
                          <a:schemeClr val="dk1"/>
                        </a:solidFill>
                        <a:latin typeface="+mn-lt"/>
                        <a:ea typeface="+mn-ea"/>
                        <a:cs typeface="+mn-cs"/>
                      </a:endParaRPr>
                    </a:p>
                  </a:txBody>
                  <a:tcPr anchor="ctr"/>
                </a:tc>
                <a:extLst>
                  <a:ext uri="{0D108BD9-81ED-4DB2-BD59-A6C34878D82A}">
                    <a16:rowId xmlns:a16="http://schemas.microsoft.com/office/drawing/2014/main" val="10001"/>
                  </a:ext>
                </a:extLst>
              </a:tr>
              <a:tr h="5973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t>Update on SEN Assessment Team and statutory systems</a:t>
                      </a:r>
                    </a:p>
                  </a:txBody>
                  <a:tcPr anchor="ctr"/>
                </a:tc>
                <a:tc>
                  <a:txBody>
                    <a:bodyPr/>
                    <a:lstStyle/>
                    <a:p>
                      <a:r>
                        <a:rPr lang="en-GB" sz="1400" kern="1200" baseline="0" dirty="0" smtClean="0">
                          <a:solidFill>
                            <a:schemeClr val="dk1"/>
                          </a:solidFill>
                          <a:latin typeface="+mn-lt"/>
                          <a:ea typeface="+mn-ea"/>
                          <a:cs typeface="+mn-cs"/>
                        </a:rPr>
                        <a:t>Niall Devlin  - Strategic Manager, Integrated Assessment, Children's Services</a:t>
                      </a:r>
                      <a:endParaRPr lang="en-GB" sz="1400" kern="1200" baseline="0" dirty="0">
                        <a:solidFill>
                          <a:schemeClr val="dk1"/>
                        </a:solidFill>
                        <a:latin typeface="+mn-lt"/>
                        <a:ea typeface="+mn-ea"/>
                        <a:cs typeface="+mn-cs"/>
                      </a:endParaRPr>
                    </a:p>
                  </a:txBody>
                  <a:tcPr anchor="ctr"/>
                </a:tc>
                <a:tc>
                  <a:txBody>
                    <a:bodyPr/>
                    <a:lstStyle/>
                    <a:p>
                      <a:pPr>
                        <a:spcAft>
                          <a:spcPts val="0"/>
                        </a:spcAft>
                      </a:pPr>
                      <a:r>
                        <a:rPr lang="en-GB" sz="1400" kern="1200" baseline="0" dirty="0" smtClean="0">
                          <a:solidFill>
                            <a:schemeClr val="dk1"/>
                          </a:solidFill>
                          <a:latin typeface="+mn-lt"/>
                          <a:ea typeface="+mn-ea"/>
                          <a:cs typeface="+mn-cs"/>
                        </a:rPr>
                        <a:t>20 minutes</a:t>
                      </a:r>
                      <a:endParaRPr lang="en-GB" sz="1400" kern="1200" baseline="0" dirty="0">
                        <a:solidFill>
                          <a:schemeClr val="dk1"/>
                        </a:solidFill>
                        <a:latin typeface="+mn-lt"/>
                        <a:ea typeface="+mn-ea"/>
                        <a:cs typeface="+mn-cs"/>
                      </a:endParaRPr>
                    </a:p>
                  </a:txBody>
                  <a:tcPr anchor="ctr"/>
                </a:tc>
                <a:extLst>
                  <a:ext uri="{0D108BD9-81ED-4DB2-BD59-A6C34878D82A}">
                    <a16:rowId xmlns:a16="http://schemas.microsoft.com/office/drawing/2014/main" val="10002"/>
                  </a:ext>
                </a:extLst>
              </a:tr>
              <a:tr h="427493">
                <a:tc>
                  <a:txBody>
                    <a:bodyPr/>
                    <a:lstStyle/>
                    <a:p>
                      <a:r>
                        <a:rPr lang="en-GB" sz="1400" dirty="0" smtClean="0"/>
                        <a:t>SCIL Team Update</a:t>
                      </a:r>
                      <a:endParaRPr lang="en-GB" sz="14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kern="1200" baseline="0" dirty="0" smtClean="0">
                          <a:solidFill>
                            <a:schemeClr val="dk1"/>
                          </a:solidFill>
                          <a:latin typeface="+mn-lt"/>
                          <a:ea typeface="+mn-ea"/>
                          <a:cs typeface="+mn-cs"/>
                        </a:rPr>
                        <a:t>Lucy Stead – SCIL Team Manager</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1200" baseline="0" noProof="0" dirty="0" smtClean="0">
                          <a:solidFill>
                            <a:schemeClr val="dk1"/>
                          </a:solidFill>
                          <a:latin typeface="+mn-lt"/>
                          <a:ea typeface="+mn-ea"/>
                          <a:cs typeface="+mn-cs"/>
                        </a:rPr>
                        <a:t>20 minutes</a:t>
                      </a:r>
                      <a:endParaRPr lang="en-GB" sz="1400" kern="1200" baseline="0" noProof="0" dirty="0">
                        <a:solidFill>
                          <a:schemeClr val="dk1"/>
                        </a:solidFill>
                        <a:latin typeface="+mn-lt"/>
                        <a:ea typeface="+mn-ea"/>
                        <a:cs typeface="+mn-cs"/>
                      </a:endParaRPr>
                    </a:p>
                  </a:txBody>
                  <a:tcPr anchor="ctr"/>
                </a:tc>
                <a:extLst>
                  <a:ext uri="{0D108BD9-81ED-4DB2-BD59-A6C34878D82A}">
                    <a16:rowId xmlns:a16="http://schemas.microsoft.com/office/drawing/2014/main" val="93456030"/>
                  </a:ext>
                </a:extLst>
              </a:tr>
              <a:tr h="427493">
                <a:tc>
                  <a:txBody>
                    <a:bodyPr/>
                    <a:lstStyle/>
                    <a:p>
                      <a:r>
                        <a:rPr lang="en-GB" sz="1400" dirty="0" smtClean="0"/>
                        <a:t>Low Incidence Team Update</a:t>
                      </a:r>
                      <a:endParaRPr lang="en-GB" sz="14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kern="1200" baseline="0" dirty="0" smtClean="0">
                          <a:solidFill>
                            <a:schemeClr val="dk1"/>
                          </a:solidFill>
                          <a:latin typeface="+mn-lt"/>
                          <a:ea typeface="+mn-ea"/>
                          <a:cs typeface="+mn-cs"/>
                        </a:rPr>
                        <a:t>Karen Turner</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1200" baseline="0" noProof="0" dirty="0" smtClean="0">
                          <a:solidFill>
                            <a:schemeClr val="dk1"/>
                          </a:solidFill>
                          <a:latin typeface="+mn-lt"/>
                          <a:ea typeface="+mn-ea"/>
                          <a:cs typeface="+mn-cs"/>
                        </a:rPr>
                        <a:t>20 minutes</a:t>
                      </a:r>
                      <a:endParaRPr lang="en-GB" sz="1400" kern="1200" baseline="0" noProof="0" dirty="0">
                        <a:solidFill>
                          <a:schemeClr val="dk1"/>
                        </a:solidFill>
                        <a:latin typeface="+mn-lt"/>
                        <a:ea typeface="+mn-ea"/>
                        <a:cs typeface="+mn-cs"/>
                      </a:endParaRPr>
                    </a:p>
                  </a:txBody>
                  <a:tcPr anchor="ctr"/>
                </a:tc>
                <a:extLst>
                  <a:ext uri="{0D108BD9-81ED-4DB2-BD59-A6C34878D82A}">
                    <a16:rowId xmlns:a16="http://schemas.microsoft.com/office/drawing/2014/main" val="2132751384"/>
                  </a:ext>
                </a:extLst>
              </a:tr>
              <a:tr h="491910">
                <a:tc>
                  <a:txBody>
                    <a:bodyPr/>
                    <a:lstStyle/>
                    <a:p>
                      <a:pPr>
                        <a:spcAft>
                          <a:spcPts val="0"/>
                        </a:spcAft>
                      </a:pPr>
                      <a:r>
                        <a:rPr lang="en-GB" sz="1400" kern="1200" dirty="0">
                          <a:solidFill>
                            <a:schemeClr val="dk1"/>
                          </a:solidFill>
                          <a:latin typeface="+mn-lt"/>
                          <a:ea typeface="+mn-ea"/>
                          <a:cs typeface="+mn-cs"/>
                        </a:rPr>
                        <a:t>Education Health and Care plan Developments: Section A / Person Centred Planning </a:t>
                      </a:r>
                    </a:p>
                  </a:txBody>
                  <a:tcPr marL="68580" marR="68580" marT="0" marB="0" anchor="ctr"/>
                </a:tc>
                <a:tc>
                  <a:txBody>
                    <a:bodyPr/>
                    <a:lstStyle/>
                    <a:p>
                      <a:pPr marL="0" algn="l" defTabSz="914400" rtl="0" eaLnBrk="1" latinLnBrk="0" hangingPunct="1">
                        <a:spcAft>
                          <a:spcPts val="0"/>
                        </a:spcAft>
                      </a:pPr>
                      <a:r>
                        <a:rPr lang="en-GB" sz="1400" kern="1200" baseline="0" dirty="0">
                          <a:solidFill>
                            <a:schemeClr val="dk1"/>
                          </a:solidFill>
                          <a:latin typeface="+mn-lt"/>
                          <a:ea typeface="+mn-ea"/>
                          <a:cs typeface="+mn-cs"/>
                        </a:rPr>
                        <a:t>Charlie </a:t>
                      </a:r>
                      <a:r>
                        <a:rPr lang="en-GB" sz="1400" kern="1200" baseline="0" dirty="0" smtClean="0">
                          <a:solidFill>
                            <a:schemeClr val="dk1"/>
                          </a:solidFill>
                          <a:latin typeface="+mn-lt"/>
                          <a:ea typeface="+mn-ea"/>
                          <a:cs typeface="+mn-cs"/>
                        </a:rPr>
                        <a:t>Lowe – Assistant Manager – SEN Assessment Team</a:t>
                      </a:r>
                      <a:endParaRPr lang="en-GB" sz="1400" kern="1200" baseline="0" dirty="0">
                        <a:solidFill>
                          <a:schemeClr val="dk1"/>
                        </a:solidFill>
                        <a:latin typeface="+mn-lt"/>
                        <a:ea typeface="+mn-ea"/>
                        <a:cs typeface="+mn-cs"/>
                      </a:endParaRPr>
                    </a:p>
                  </a:txBody>
                  <a:tcPr marL="68580" marR="68580" marT="0" marB="0" anchor="ctr"/>
                </a:tc>
                <a:tc>
                  <a:txBody>
                    <a:bodyPr/>
                    <a:lstStyle/>
                    <a:p>
                      <a:pPr>
                        <a:spcAft>
                          <a:spcPts val="0"/>
                        </a:spcAft>
                      </a:pPr>
                      <a:r>
                        <a:rPr lang="en-GB" sz="1400" kern="1200" baseline="0" dirty="0" smtClean="0">
                          <a:solidFill>
                            <a:schemeClr val="dk1"/>
                          </a:solidFill>
                          <a:latin typeface="+mn-lt"/>
                          <a:ea typeface="+mn-ea"/>
                          <a:cs typeface="+mn-cs"/>
                        </a:rPr>
                        <a:t>20 minutes</a:t>
                      </a:r>
                      <a:endParaRPr lang="en-GB" sz="1400" kern="1200" baseline="0" dirty="0">
                        <a:solidFill>
                          <a:schemeClr val="dk1"/>
                        </a:solidFill>
                        <a:latin typeface="+mn-lt"/>
                        <a:ea typeface="+mn-ea"/>
                        <a:cs typeface="+mn-cs"/>
                      </a:endParaRPr>
                    </a:p>
                  </a:txBody>
                  <a:tcPr marL="68580" marR="68580" marT="0" marB="0" anchor="ctr"/>
                </a:tc>
                <a:extLst>
                  <a:ext uri="{0D108BD9-81ED-4DB2-BD59-A6C34878D82A}">
                    <a16:rowId xmlns:a16="http://schemas.microsoft.com/office/drawing/2014/main" val="10008"/>
                  </a:ext>
                </a:extLst>
              </a:tr>
              <a:tr h="491910">
                <a:tc>
                  <a:txBody>
                    <a:bodyPr/>
                    <a:lstStyle/>
                    <a:p>
                      <a:pPr>
                        <a:spcAft>
                          <a:spcPts val="0"/>
                        </a:spcAft>
                      </a:pPr>
                      <a:r>
                        <a:rPr lang="en-GB" sz="1400" kern="1200" dirty="0">
                          <a:solidFill>
                            <a:schemeClr val="dk1"/>
                          </a:solidFill>
                          <a:latin typeface="+mn-lt"/>
                          <a:ea typeface="+mn-ea"/>
                          <a:cs typeface="+mn-cs"/>
                        </a:rPr>
                        <a:t>Introducing the Educational Emotional Wellbeing Practitioner team</a:t>
                      </a:r>
                    </a:p>
                  </a:txBody>
                  <a:tcPr marL="68580" marR="68580" marT="0" marB="0" anchor="ctr"/>
                </a:tc>
                <a:tc>
                  <a:txBody>
                    <a:bodyPr/>
                    <a:lstStyle/>
                    <a:p>
                      <a:pPr marL="0" algn="l" defTabSz="914400" rtl="0" eaLnBrk="1" latinLnBrk="0" hangingPunct="1">
                        <a:spcAft>
                          <a:spcPts val="0"/>
                        </a:spcAft>
                      </a:pPr>
                      <a:r>
                        <a:rPr lang="en-GB" sz="1400" kern="1200" baseline="0" dirty="0">
                          <a:solidFill>
                            <a:schemeClr val="dk1"/>
                          </a:solidFill>
                          <a:latin typeface="+mn-lt"/>
                          <a:ea typeface="+mn-ea"/>
                          <a:cs typeface="+mn-cs"/>
                        </a:rPr>
                        <a:t>Rebecca </a:t>
                      </a:r>
                      <a:r>
                        <a:rPr lang="en-GB" sz="1400" kern="1200" baseline="0" dirty="0" smtClean="0">
                          <a:solidFill>
                            <a:schemeClr val="dk1"/>
                          </a:solidFill>
                          <a:latin typeface="+mn-lt"/>
                          <a:ea typeface="+mn-ea"/>
                          <a:cs typeface="+mn-cs"/>
                        </a:rPr>
                        <a:t>Horn – Lead Practitioner – EEWP Team</a:t>
                      </a:r>
                      <a:endParaRPr lang="en-GB" sz="1400" kern="1200" baseline="0" dirty="0">
                        <a:solidFill>
                          <a:schemeClr val="dk1"/>
                        </a:solidFill>
                        <a:latin typeface="+mn-lt"/>
                        <a:ea typeface="+mn-ea"/>
                        <a:cs typeface="+mn-cs"/>
                      </a:endParaRPr>
                    </a:p>
                  </a:txBody>
                  <a:tcPr marL="68580" marR="68580" marT="0" marB="0" anchor="ctr"/>
                </a:tc>
                <a:tc>
                  <a:txBody>
                    <a:bodyPr/>
                    <a:lstStyle/>
                    <a:p>
                      <a:pPr>
                        <a:spcAft>
                          <a:spcPts val="0"/>
                        </a:spcAft>
                      </a:pPr>
                      <a:r>
                        <a:rPr lang="en-GB" sz="1400" kern="1200" baseline="0" dirty="0" smtClean="0">
                          <a:solidFill>
                            <a:schemeClr val="dk1"/>
                          </a:solidFill>
                          <a:latin typeface="+mn-lt"/>
                          <a:ea typeface="+mn-ea"/>
                          <a:cs typeface="+mn-cs"/>
                        </a:rPr>
                        <a:t>30 minutes</a:t>
                      </a:r>
                      <a:endParaRPr lang="en-GB" sz="1400" kern="1200" baseline="0" dirty="0">
                        <a:solidFill>
                          <a:schemeClr val="dk1"/>
                        </a:solidFill>
                        <a:latin typeface="+mn-lt"/>
                        <a:ea typeface="+mn-ea"/>
                        <a:cs typeface="+mn-cs"/>
                      </a:endParaRPr>
                    </a:p>
                  </a:txBody>
                  <a:tcPr marL="68580" marR="68580" marT="0" marB="0" anchor="ctr"/>
                </a:tc>
                <a:extLst>
                  <a:ext uri="{0D108BD9-81ED-4DB2-BD59-A6C34878D82A}">
                    <a16:rowId xmlns:a16="http://schemas.microsoft.com/office/drawing/2014/main" val="3874028598"/>
                  </a:ext>
                </a:extLst>
              </a:tr>
              <a:tr h="427493">
                <a:tc>
                  <a:txBody>
                    <a:bodyPr/>
                    <a:lstStyle/>
                    <a:p>
                      <a:pPr>
                        <a:spcAft>
                          <a:spcPts val="0"/>
                        </a:spcAft>
                      </a:pPr>
                      <a:r>
                        <a:rPr lang="en-GB" sz="1400" kern="1200" dirty="0">
                          <a:solidFill>
                            <a:schemeClr val="dk1"/>
                          </a:solidFill>
                          <a:latin typeface="+mn-lt"/>
                          <a:ea typeface="+mn-ea"/>
                          <a:cs typeface="+mn-cs"/>
                        </a:rPr>
                        <a:t>Whole School </a:t>
                      </a:r>
                      <a:r>
                        <a:rPr lang="en-GB" sz="1400" kern="1200" dirty="0" smtClean="0">
                          <a:solidFill>
                            <a:schemeClr val="dk1"/>
                          </a:solidFill>
                          <a:latin typeface="+mn-lt"/>
                          <a:ea typeface="+mn-ea"/>
                          <a:cs typeface="+mn-cs"/>
                        </a:rPr>
                        <a:t>Emotional Wellbeing and Covid-19</a:t>
                      </a:r>
                      <a:endParaRPr lang="en-GB" sz="1400" kern="1200" dirty="0">
                        <a:solidFill>
                          <a:schemeClr val="dk1"/>
                        </a:solidFill>
                        <a:latin typeface="+mn-lt"/>
                        <a:ea typeface="+mn-ea"/>
                        <a:cs typeface="+mn-cs"/>
                      </a:endParaRPr>
                    </a:p>
                  </a:txBody>
                  <a:tcPr marL="68580" marR="68580" marT="0" marB="0" anchor="ctr"/>
                </a:tc>
                <a:tc>
                  <a:txBody>
                    <a:bodyPr/>
                    <a:lstStyle/>
                    <a:p>
                      <a:pPr marL="0" algn="l" defTabSz="914400" rtl="0" eaLnBrk="1" latinLnBrk="0" hangingPunct="1">
                        <a:spcAft>
                          <a:spcPts val="0"/>
                        </a:spcAft>
                      </a:pPr>
                      <a:r>
                        <a:rPr lang="en-GB" sz="1400" kern="1200" baseline="0" dirty="0">
                          <a:solidFill>
                            <a:schemeClr val="dk1"/>
                          </a:solidFill>
                          <a:latin typeface="+mn-lt"/>
                          <a:ea typeface="+mn-ea"/>
                          <a:cs typeface="+mn-cs"/>
                        </a:rPr>
                        <a:t>Ruth </a:t>
                      </a:r>
                      <a:r>
                        <a:rPr lang="en-GB" sz="1400" kern="1200" baseline="0" dirty="0" smtClean="0">
                          <a:solidFill>
                            <a:schemeClr val="dk1"/>
                          </a:solidFill>
                          <a:latin typeface="+mn-lt"/>
                          <a:ea typeface="+mn-ea"/>
                          <a:cs typeface="+mn-cs"/>
                        </a:rPr>
                        <a:t>Dennis – Principal EP</a:t>
                      </a:r>
                      <a:endParaRPr lang="en-GB" sz="1400" kern="1200" baseline="0" dirty="0">
                        <a:solidFill>
                          <a:schemeClr val="dk1"/>
                        </a:solidFill>
                        <a:latin typeface="+mn-lt"/>
                        <a:ea typeface="+mn-ea"/>
                        <a:cs typeface="+mn-cs"/>
                      </a:endParaRPr>
                    </a:p>
                  </a:txBody>
                  <a:tcPr marL="68580" marR="68580" marT="0" marB="0" anchor="ctr"/>
                </a:tc>
                <a:tc>
                  <a:txBody>
                    <a:bodyPr/>
                    <a:lstStyle/>
                    <a:p>
                      <a:pPr>
                        <a:spcAft>
                          <a:spcPts val="0"/>
                        </a:spcAft>
                      </a:pPr>
                      <a:r>
                        <a:rPr lang="en-GB" sz="1400" kern="1200" baseline="0" dirty="0" smtClean="0">
                          <a:solidFill>
                            <a:schemeClr val="dk1"/>
                          </a:solidFill>
                          <a:latin typeface="+mn-lt"/>
                          <a:ea typeface="+mn-ea"/>
                          <a:cs typeface="+mn-cs"/>
                        </a:rPr>
                        <a:t>20 minutes</a:t>
                      </a:r>
                      <a:endParaRPr lang="en-GB" sz="1400" kern="1200" baseline="0" dirty="0">
                        <a:solidFill>
                          <a:schemeClr val="dk1"/>
                        </a:solidFill>
                        <a:latin typeface="+mn-lt"/>
                        <a:ea typeface="+mn-ea"/>
                        <a:cs typeface="+mn-cs"/>
                      </a:endParaRPr>
                    </a:p>
                  </a:txBody>
                  <a:tcPr marL="68580" marR="68580" marT="0" marB="0" anchor="ctr"/>
                </a:tc>
                <a:extLst>
                  <a:ext uri="{0D108BD9-81ED-4DB2-BD59-A6C34878D82A}">
                    <a16:rowId xmlns:a16="http://schemas.microsoft.com/office/drawing/2014/main" val="2924001309"/>
                  </a:ext>
                </a:extLst>
              </a:tr>
            </a:tbl>
          </a:graphicData>
        </a:graphic>
      </p:graphicFrame>
    </p:spTree>
    <p:extLst>
      <p:ext uri="{BB962C8B-B14F-4D97-AF65-F5344CB8AC3E}">
        <p14:creationId xmlns:p14="http://schemas.microsoft.com/office/powerpoint/2010/main" val="5811356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Box 4"/>
          <p:cNvSpPr txBox="1">
            <a:spLocks noChangeArrowheads="1"/>
          </p:cNvSpPr>
          <p:nvPr/>
        </p:nvSpPr>
        <p:spPr bwMode="auto">
          <a:xfrm>
            <a:off x="506414" y="1314450"/>
            <a:ext cx="7823395"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defTabSz="455613" eaLnBrk="0" fontAlgn="base" hangingPunct="0">
              <a:spcBef>
                <a:spcPct val="0"/>
              </a:spcBef>
              <a:spcAft>
                <a:spcPct val="0"/>
              </a:spcAft>
              <a:defRPr>
                <a:solidFill>
                  <a:schemeClr val="tx1"/>
                </a:solidFill>
                <a:latin typeface="Calibri" pitchFamily="34" charset="0"/>
              </a:defRPr>
            </a:lvl6pPr>
            <a:lvl7pPr marL="2971800" indent="-228600" defTabSz="455613" eaLnBrk="0" fontAlgn="base" hangingPunct="0">
              <a:spcBef>
                <a:spcPct val="0"/>
              </a:spcBef>
              <a:spcAft>
                <a:spcPct val="0"/>
              </a:spcAft>
              <a:defRPr>
                <a:solidFill>
                  <a:schemeClr val="tx1"/>
                </a:solidFill>
                <a:latin typeface="Calibri" pitchFamily="34" charset="0"/>
              </a:defRPr>
            </a:lvl7pPr>
            <a:lvl8pPr marL="3429000" indent="-228600" defTabSz="455613" eaLnBrk="0" fontAlgn="base" hangingPunct="0">
              <a:spcBef>
                <a:spcPct val="0"/>
              </a:spcBef>
              <a:spcAft>
                <a:spcPct val="0"/>
              </a:spcAft>
              <a:defRPr>
                <a:solidFill>
                  <a:schemeClr val="tx1"/>
                </a:solidFill>
                <a:latin typeface="Calibri" pitchFamily="34" charset="0"/>
              </a:defRPr>
            </a:lvl8pPr>
            <a:lvl9pPr marL="3886200" indent="-228600" defTabSz="455613" eaLnBrk="0" fontAlgn="base" hangingPunct="0">
              <a:spcBef>
                <a:spcPct val="0"/>
              </a:spcBef>
              <a:spcAft>
                <a:spcPct val="0"/>
              </a:spcAft>
              <a:defRPr>
                <a:solidFill>
                  <a:schemeClr val="tx1"/>
                </a:solidFill>
                <a:latin typeface="Calibri" pitchFamily="34" charset="0"/>
              </a:defRPr>
            </a:lvl9pPr>
          </a:lstStyle>
          <a:p>
            <a:pPr algn="ctr" defTabSz="455613" eaLnBrk="1" fontAlgn="base" hangingPunct="1">
              <a:spcBef>
                <a:spcPct val="0"/>
              </a:spcBef>
              <a:spcAft>
                <a:spcPct val="0"/>
              </a:spcAft>
            </a:pPr>
            <a:r>
              <a:rPr lang="en-US" sz="3000" b="1" dirty="0">
                <a:solidFill>
                  <a:srgbClr val="595959"/>
                </a:solidFill>
                <a:latin typeface="Arial" charset="0"/>
                <a:cs typeface="Arial" charset="0"/>
              </a:rPr>
              <a:t>Low Incidence Team</a:t>
            </a:r>
          </a:p>
          <a:p>
            <a:pPr algn="ctr" defTabSz="455613" eaLnBrk="1" fontAlgn="base" hangingPunct="1">
              <a:spcBef>
                <a:spcPct val="0"/>
              </a:spcBef>
              <a:spcAft>
                <a:spcPct val="0"/>
              </a:spcAft>
            </a:pPr>
            <a:endParaRPr lang="en-US" sz="3000" b="1" dirty="0">
              <a:solidFill>
                <a:srgbClr val="595959"/>
              </a:solidFill>
              <a:latin typeface="Arial" charset="0"/>
              <a:cs typeface="Arial" charset="0"/>
            </a:endParaRPr>
          </a:p>
          <a:p>
            <a:pPr algn="ctr" defTabSz="455613" eaLnBrk="1" fontAlgn="base" hangingPunct="1">
              <a:spcBef>
                <a:spcPct val="0"/>
              </a:spcBef>
              <a:spcAft>
                <a:spcPct val="0"/>
              </a:spcAft>
            </a:pPr>
            <a:r>
              <a:rPr lang="en-US" sz="3000" b="1" dirty="0">
                <a:solidFill>
                  <a:srgbClr val="595959"/>
                </a:solidFill>
                <a:latin typeface="Arial" charset="0"/>
                <a:cs typeface="Arial" charset="0"/>
              </a:rPr>
              <a:t>Sensory Service </a:t>
            </a:r>
          </a:p>
          <a:p>
            <a:pPr algn="ctr" defTabSz="455613" eaLnBrk="1" fontAlgn="base" hangingPunct="1">
              <a:spcBef>
                <a:spcPct val="0"/>
              </a:spcBef>
              <a:spcAft>
                <a:spcPct val="0"/>
              </a:spcAft>
            </a:pPr>
            <a:r>
              <a:rPr lang="en-US" sz="3000" b="1" dirty="0">
                <a:solidFill>
                  <a:srgbClr val="595959"/>
                </a:solidFill>
                <a:latin typeface="Arial" charset="0"/>
                <a:cs typeface="Arial" charset="0"/>
              </a:rPr>
              <a:t>Deaf and Hearing Impaired Children</a:t>
            </a:r>
          </a:p>
          <a:p>
            <a:pPr algn="ctr" defTabSz="455613" eaLnBrk="1" fontAlgn="base" hangingPunct="1">
              <a:spcBef>
                <a:spcPct val="0"/>
              </a:spcBef>
              <a:spcAft>
                <a:spcPct val="0"/>
              </a:spcAft>
            </a:pPr>
            <a:r>
              <a:rPr lang="en-US" sz="3000" b="1" dirty="0">
                <a:solidFill>
                  <a:srgbClr val="595959"/>
                </a:solidFill>
                <a:latin typeface="Arial" charset="0"/>
                <a:cs typeface="Arial" charset="0"/>
              </a:rPr>
              <a:t>Children with Vision Impairment</a:t>
            </a:r>
          </a:p>
          <a:p>
            <a:pPr algn="ctr" defTabSz="455613" eaLnBrk="1" fontAlgn="base" hangingPunct="1">
              <a:spcBef>
                <a:spcPct val="0"/>
              </a:spcBef>
              <a:spcAft>
                <a:spcPct val="0"/>
              </a:spcAft>
            </a:pPr>
            <a:endParaRPr lang="en-US" sz="3000" b="1" dirty="0">
              <a:solidFill>
                <a:srgbClr val="595959"/>
              </a:solidFill>
              <a:latin typeface="Arial" charset="0"/>
              <a:cs typeface="Arial" charset="0"/>
            </a:endParaRPr>
          </a:p>
          <a:p>
            <a:pPr algn="ctr" defTabSz="455613" eaLnBrk="1" fontAlgn="base" hangingPunct="1">
              <a:spcBef>
                <a:spcPct val="0"/>
              </a:spcBef>
              <a:spcAft>
                <a:spcPct val="0"/>
              </a:spcAft>
            </a:pPr>
            <a:r>
              <a:rPr lang="en-US" sz="3000" b="1" dirty="0">
                <a:solidFill>
                  <a:srgbClr val="595959"/>
                </a:solidFill>
                <a:latin typeface="Arial" charset="0"/>
                <a:cs typeface="Arial" charset="0"/>
              </a:rPr>
              <a:t>Physical and Medical Team</a:t>
            </a:r>
          </a:p>
        </p:txBody>
      </p:sp>
    </p:spTree>
    <p:extLst>
      <p:ext uri="{BB962C8B-B14F-4D97-AF65-F5344CB8AC3E}">
        <p14:creationId xmlns:p14="http://schemas.microsoft.com/office/powerpoint/2010/main" val="438609356"/>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5122" y="2001943"/>
            <a:ext cx="8194431" cy="3826934"/>
          </a:xfrm>
          <a:prstGeom prst="rect">
            <a:avLst/>
          </a:prstGeom>
          <a:noFill/>
          <a:ln>
            <a:noFill/>
          </a:ln>
        </p:spPr>
        <p:txBody>
          <a:bodyPr vert="horz" wrap="square" lIns="91428" tIns="45714" rIns="91428" bIns="45714" numCol="1" anchor="t" anchorCtr="0" compatLnSpc="1">
            <a:prstTxWarp prst="textNoShape">
              <a:avLst/>
            </a:prstTxWarp>
          </a:bodyPr>
          <a:lstStyle/>
          <a:p>
            <a:pPr marL="341313" indent="-341313" defTabSz="455613" eaLnBrk="0" fontAlgn="base" hangingPunct="0">
              <a:spcBef>
                <a:spcPct val="0"/>
              </a:spcBef>
              <a:spcAft>
                <a:spcPct val="0"/>
              </a:spcAft>
              <a:buFont typeface="Arial" charset="0"/>
              <a:buChar char="•"/>
            </a:pPr>
            <a:r>
              <a:rPr lang="en-GB" sz="2400" dirty="0">
                <a:solidFill>
                  <a:srgbClr val="595959"/>
                </a:solidFill>
                <a:latin typeface="Arial" pitchFamily="34" charset="0"/>
                <a:cs typeface="Arial" pitchFamily="34" charset="0"/>
              </a:rPr>
              <a:t>Large team made up of a range of professionals, who provide advice, teaching and support to schools and settings, families and children and young people who are:</a:t>
            </a:r>
          </a:p>
          <a:p>
            <a:pPr marL="796926" lvl="1" indent="-341313" defTabSz="455613" eaLnBrk="0" fontAlgn="base" hangingPunct="0">
              <a:spcBef>
                <a:spcPct val="0"/>
              </a:spcBef>
              <a:spcAft>
                <a:spcPct val="0"/>
              </a:spcAft>
              <a:buFont typeface="Arial" charset="0"/>
              <a:buChar char="•"/>
            </a:pPr>
            <a:r>
              <a:rPr lang="en-GB" sz="2400" dirty="0">
                <a:solidFill>
                  <a:srgbClr val="595959"/>
                </a:solidFill>
                <a:latin typeface="Arial" pitchFamily="34" charset="0"/>
                <a:cs typeface="Arial" pitchFamily="34" charset="0"/>
              </a:rPr>
              <a:t>Visually impaired</a:t>
            </a:r>
          </a:p>
          <a:p>
            <a:pPr marL="796926" lvl="1" indent="-341313" defTabSz="455613" eaLnBrk="0" fontAlgn="base" hangingPunct="0">
              <a:spcBef>
                <a:spcPct val="0"/>
              </a:spcBef>
              <a:spcAft>
                <a:spcPct val="0"/>
              </a:spcAft>
              <a:buFont typeface="Arial" charset="0"/>
              <a:buChar char="•"/>
            </a:pPr>
            <a:r>
              <a:rPr lang="en-GB" sz="2400" dirty="0">
                <a:solidFill>
                  <a:srgbClr val="595959"/>
                </a:solidFill>
                <a:latin typeface="Arial" pitchFamily="34" charset="0"/>
                <a:cs typeface="Arial" pitchFamily="34" charset="0"/>
              </a:rPr>
              <a:t>Deaf / hearing impaired</a:t>
            </a:r>
          </a:p>
          <a:p>
            <a:pPr marL="796926" lvl="1" indent="-341313" defTabSz="455613" eaLnBrk="0" fontAlgn="base" hangingPunct="0">
              <a:spcBef>
                <a:spcPct val="0"/>
              </a:spcBef>
              <a:spcAft>
                <a:spcPct val="0"/>
              </a:spcAft>
              <a:buFont typeface="Arial" charset="0"/>
              <a:buChar char="•"/>
            </a:pPr>
            <a:r>
              <a:rPr lang="en-GB" sz="2400" dirty="0">
                <a:solidFill>
                  <a:srgbClr val="595959"/>
                </a:solidFill>
                <a:latin typeface="Arial" pitchFamily="34" charset="0"/>
                <a:cs typeface="Arial" pitchFamily="34" charset="0"/>
              </a:rPr>
              <a:t>Multi sensory impaired</a:t>
            </a:r>
          </a:p>
          <a:p>
            <a:pPr marL="796926" lvl="1" indent="-341313" defTabSz="455613" eaLnBrk="0" fontAlgn="base" hangingPunct="0">
              <a:spcBef>
                <a:spcPct val="0"/>
              </a:spcBef>
              <a:spcAft>
                <a:spcPct val="0"/>
              </a:spcAft>
              <a:buFont typeface="Arial" charset="0"/>
              <a:buChar char="•"/>
            </a:pPr>
            <a:r>
              <a:rPr lang="en-GB" sz="2400" dirty="0">
                <a:solidFill>
                  <a:srgbClr val="595959"/>
                </a:solidFill>
                <a:latin typeface="Arial" pitchFamily="34" charset="0"/>
                <a:cs typeface="Arial" pitchFamily="34" charset="0"/>
              </a:rPr>
              <a:t>Physical and medical needs</a:t>
            </a:r>
          </a:p>
          <a:p>
            <a:pPr marL="796926" lvl="1" indent="-341313" defTabSz="455613" eaLnBrk="0" fontAlgn="base" hangingPunct="0">
              <a:spcBef>
                <a:spcPct val="0"/>
              </a:spcBef>
              <a:spcAft>
                <a:spcPct val="0"/>
              </a:spcAft>
              <a:buFont typeface="Arial" charset="0"/>
              <a:buChar char="•"/>
            </a:pPr>
            <a:r>
              <a:rPr lang="en-GB" sz="2400" dirty="0">
                <a:solidFill>
                  <a:srgbClr val="595959"/>
                </a:solidFill>
                <a:latin typeface="Arial" pitchFamily="34" charset="0"/>
                <a:cs typeface="Arial" pitchFamily="34" charset="0"/>
              </a:rPr>
              <a:t>Children and young people from birth / diagnosis to leaving school</a:t>
            </a:r>
          </a:p>
        </p:txBody>
      </p:sp>
      <p:sp>
        <p:nvSpPr>
          <p:cNvPr id="3" name="TextBox 2"/>
          <p:cNvSpPr txBox="1"/>
          <p:nvPr/>
        </p:nvSpPr>
        <p:spPr>
          <a:xfrm>
            <a:off x="545122" y="1232503"/>
            <a:ext cx="7895493" cy="769441"/>
          </a:xfrm>
          <a:prstGeom prst="rect">
            <a:avLst/>
          </a:prstGeom>
          <a:noFill/>
          <a:ln>
            <a:noFill/>
          </a:ln>
        </p:spPr>
        <p:txBody>
          <a:bodyPr vert="horz" wrap="square" lIns="91428" tIns="45714" rIns="91428" bIns="45714" numCol="1" anchor="ctr" anchorCtr="0" compatLnSpc="1">
            <a:prstTxWarp prst="textNoShape">
              <a:avLst/>
            </a:prstTxWarp>
          </a:bodyPr>
          <a:lstStyle>
            <a:lvl1pPr algn="ctr" eaLnBrk="0" hangingPunct="0">
              <a:defRPr sz="4400">
                <a:solidFill>
                  <a:srgbClr val="595959"/>
                </a:solidFill>
                <a:latin typeface="Arial" pitchFamily="34" charset="0"/>
                <a:ea typeface="+mj-ea"/>
                <a:cs typeface="Arial" pitchFamily="34" charset="0"/>
              </a:defRPr>
            </a:lvl1pPr>
            <a:lvl2pPr algn="ctr" eaLnBrk="0" hangingPunct="0">
              <a:defRPr sz="4400">
                <a:solidFill>
                  <a:srgbClr val="595959"/>
                </a:solidFill>
                <a:latin typeface="Arial" charset="0"/>
                <a:cs typeface="Arial" charset="0"/>
              </a:defRPr>
            </a:lvl2pPr>
            <a:lvl3pPr algn="ctr" eaLnBrk="0" hangingPunct="0">
              <a:defRPr sz="4400">
                <a:solidFill>
                  <a:srgbClr val="595959"/>
                </a:solidFill>
                <a:latin typeface="Arial" charset="0"/>
                <a:cs typeface="Arial" charset="0"/>
              </a:defRPr>
            </a:lvl3pPr>
            <a:lvl4pPr algn="ctr" eaLnBrk="0" hangingPunct="0">
              <a:defRPr sz="4400">
                <a:solidFill>
                  <a:srgbClr val="595959"/>
                </a:solidFill>
                <a:latin typeface="Arial" charset="0"/>
                <a:cs typeface="Arial" charset="0"/>
              </a:defRPr>
            </a:lvl4pPr>
            <a:lvl5pPr algn="ctr" eaLnBrk="0" hangingPunct="0">
              <a:defRPr sz="4400">
                <a:solidFill>
                  <a:srgbClr val="595959"/>
                </a:solidFill>
                <a:latin typeface="Arial" charset="0"/>
                <a:cs typeface="Arial" charset="0"/>
              </a:defRPr>
            </a:lvl5pPr>
            <a:lvl6pPr marL="457200" algn="ctr" defTabSz="455613" fontAlgn="base">
              <a:spcBef>
                <a:spcPct val="0"/>
              </a:spcBef>
              <a:spcAft>
                <a:spcPct val="0"/>
              </a:spcAft>
              <a:defRPr sz="4400"/>
            </a:lvl6pPr>
            <a:lvl7pPr marL="914400" algn="ctr" defTabSz="455613" fontAlgn="base">
              <a:spcBef>
                <a:spcPct val="0"/>
              </a:spcBef>
              <a:spcAft>
                <a:spcPct val="0"/>
              </a:spcAft>
              <a:defRPr sz="4400"/>
            </a:lvl7pPr>
            <a:lvl8pPr marL="1371600" algn="ctr" defTabSz="455613" fontAlgn="base">
              <a:spcBef>
                <a:spcPct val="0"/>
              </a:spcBef>
              <a:spcAft>
                <a:spcPct val="0"/>
              </a:spcAft>
              <a:defRPr sz="4400"/>
            </a:lvl8pPr>
            <a:lvl9pPr marL="1828800" algn="ctr" defTabSz="455613" fontAlgn="base">
              <a:spcBef>
                <a:spcPct val="0"/>
              </a:spcBef>
              <a:spcAft>
                <a:spcPct val="0"/>
              </a:spcAft>
              <a:defRPr sz="4400"/>
            </a:lvl9pPr>
          </a:lstStyle>
          <a:p>
            <a:pPr defTabSz="455613" fontAlgn="base">
              <a:spcBef>
                <a:spcPct val="0"/>
              </a:spcBef>
              <a:spcAft>
                <a:spcPct val="0"/>
              </a:spcAft>
            </a:pPr>
            <a:r>
              <a:rPr lang="en-GB" sz="3000" dirty="0">
                <a:solidFill>
                  <a:prstClr val="black">
                    <a:lumMod val="65000"/>
                    <a:lumOff val="35000"/>
                  </a:prstClr>
                </a:solidFill>
              </a:rPr>
              <a:t>What do we do?</a:t>
            </a:r>
          </a:p>
        </p:txBody>
      </p:sp>
    </p:spTree>
    <p:extLst>
      <p:ext uri="{BB962C8B-B14F-4D97-AF65-F5344CB8AC3E}">
        <p14:creationId xmlns:p14="http://schemas.microsoft.com/office/powerpoint/2010/main" val="24503918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1">
                    <a:lumMod val="65000"/>
                    <a:lumOff val="35000"/>
                  </a:schemeClr>
                </a:solidFill>
              </a:rPr>
              <a:t>Outreach Teams</a:t>
            </a:r>
            <a:endParaRPr lang="en-GB" dirty="0">
              <a:solidFill>
                <a:schemeClr val="tx1">
                  <a:lumMod val="65000"/>
                  <a:lumOff val="35000"/>
                </a:schemeClr>
              </a:solidFill>
            </a:endParaRPr>
          </a:p>
        </p:txBody>
      </p:sp>
      <p:sp>
        <p:nvSpPr>
          <p:cNvPr id="3" name="Content Placeholder 2"/>
          <p:cNvSpPr>
            <a:spLocks noGrp="1"/>
          </p:cNvSpPr>
          <p:nvPr>
            <p:ph idx="1"/>
          </p:nvPr>
        </p:nvSpPr>
        <p:spPr>
          <a:xfrm>
            <a:off x="881269" y="1897823"/>
            <a:ext cx="7600122" cy="3336097"/>
          </a:xfrm>
          <a:noFill/>
          <a:ln>
            <a:noFill/>
          </a:ln>
        </p:spPr>
        <p:txBody>
          <a:bodyPr vert="horz" wrap="square" lIns="91428" tIns="45714" rIns="91428" bIns="45714" numCol="1" anchor="t" anchorCtr="0" compatLnSpc="1">
            <a:prstTxWarp prst="textNoShape">
              <a:avLst/>
            </a:prstTxWarp>
          </a:bodyPr>
          <a:lstStyle/>
          <a:p>
            <a:pPr>
              <a:spcBef>
                <a:spcPct val="0"/>
              </a:spcBef>
            </a:pPr>
            <a:r>
              <a:rPr lang="en-GB" dirty="0">
                <a:solidFill>
                  <a:srgbClr val="595959"/>
                </a:solidFill>
                <a:ea typeface="+mj-ea"/>
              </a:rPr>
              <a:t>The outreach teams – </a:t>
            </a:r>
          </a:p>
          <a:p>
            <a:pPr lvl="1">
              <a:spcBef>
                <a:spcPct val="0"/>
              </a:spcBef>
            </a:pPr>
            <a:r>
              <a:rPr lang="en-GB" dirty="0">
                <a:solidFill>
                  <a:srgbClr val="595959"/>
                </a:solidFill>
                <a:ea typeface="+mj-ea"/>
              </a:rPr>
              <a:t>Support Team for Deaf Children – Interim Lead Teacher, Antony Limbert</a:t>
            </a:r>
          </a:p>
          <a:p>
            <a:pPr lvl="1">
              <a:spcBef>
                <a:spcPct val="0"/>
              </a:spcBef>
            </a:pPr>
            <a:r>
              <a:rPr lang="en-GB" dirty="0">
                <a:solidFill>
                  <a:srgbClr val="595959"/>
                </a:solidFill>
                <a:ea typeface="+mj-ea"/>
              </a:rPr>
              <a:t>Vision Impairment Team – Interim Lead Teacher, Hayley Cooper</a:t>
            </a:r>
          </a:p>
          <a:p>
            <a:pPr lvl="1">
              <a:spcBef>
                <a:spcPct val="0"/>
              </a:spcBef>
            </a:pPr>
            <a:r>
              <a:rPr lang="en-GB" dirty="0">
                <a:solidFill>
                  <a:srgbClr val="595959"/>
                </a:solidFill>
                <a:ea typeface="+mj-ea"/>
              </a:rPr>
              <a:t>Physical and Medical Team– Interim Lead Teacher, Deborah Craig </a:t>
            </a:r>
          </a:p>
        </p:txBody>
      </p:sp>
    </p:spTree>
    <p:extLst>
      <p:ext uri="{BB962C8B-B14F-4D97-AF65-F5344CB8AC3E}">
        <p14:creationId xmlns:p14="http://schemas.microsoft.com/office/powerpoint/2010/main" val="10682336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419438"/>
            <a:ext cx="8229600" cy="4233333"/>
          </a:xfrm>
          <a:noFill/>
          <a:ln>
            <a:noFill/>
          </a:ln>
        </p:spPr>
        <p:txBody>
          <a:bodyPr vert="horz" wrap="square" lIns="91428" tIns="45714" rIns="91428" bIns="45714" numCol="1" anchor="t" anchorCtr="0" compatLnSpc="1">
            <a:prstTxWarp prst="textNoShape">
              <a:avLst/>
            </a:prstTxWarp>
          </a:bodyPr>
          <a:lstStyle/>
          <a:p>
            <a:pPr>
              <a:spcBef>
                <a:spcPct val="0"/>
              </a:spcBef>
            </a:pPr>
            <a:r>
              <a:rPr lang="en-US" sz="2200" dirty="0">
                <a:solidFill>
                  <a:srgbClr val="595959"/>
                </a:solidFill>
                <a:ea typeface="+mj-ea"/>
              </a:rPr>
              <a:t>Babies, children and young people with a permanent hearing loss, severe vision impairment, multi sensory impairment .</a:t>
            </a:r>
          </a:p>
          <a:p>
            <a:pPr>
              <a:spcBef>
                <a:spcPct val="0"/>
              </a:spcBef>
            </a:pPr>
            <a:r>
              <a:rPr lang="en-US" sz="2200" dirty="0">
                <a:solidFill>
                  <a:srgbClr val="595959"/>
                </a:solidFill>
                <a:ea typeface="+mj-ea"/>
              </a:rPr>
              <a:t>Physical and medical team support children with a range of physical difficulties and medical conditions.</a:t>
            </a:r>
          </a:p>
          <a:p>
            <a:pPr>
              <a:spcBef>
                <a:spcPct val="0"/>
              </a:spcBef>
            </a:pPr>
            <a:r>
              <a:rPr lang="en-GB" sz="2200" dirty="0">
                <a:solidFill>
                  <a:srgbClr val="595959"/>
                </a:solidFill>
                <a:ea typeface="+mj-ea"/>
              </a:rPr>
              <a:t>Assess the needs of the children in a range of settings and provide advice, support and training to ensure their needs can be met appropriately in the settings.</a:t>
            </a:r>
          </a:p>
          <a:p>
            <a:pPr>
              <a:spcBef>
                <a:spcPct val="0"/>
              </a:spcBef>
            </a:pPr>
            <a:r>
              <a:rPr lang="en-GB" sz="2200" dirty="0">
                <a:solidFill>
                  <a:srgbClr val="595959"/>
                </a:solidFill>
                <a:ea typeface="+mj-ea"/>
              </a:rPr>
              <a:t>Bradford Matrix of Needs has recently been updated to better reflect the needs of these children and provide information about what you can expect from our teams for these children</a:t>
            </a:r>
            <a:r>
              <a:rPr lang="en-GB" dirty="0">
                <a:solidFill>
                  <a:srgbClr val="595959"/>
                </a:solidFill>
                <a:ea typeface="+mj-ea"/>
              </a:rPr>
              <a:t>.</a:t>
            </a:r>
          </a:p>
        </p:txBody>
      </p:sp>
    </p:spTree>
    <p:extLst>
      <p:ext uri="{BB962C8B-B14F-4D97-AF65-F5344CB8AC3E}">
        <p14:creationId xmlns:p14="http://schemas.microsoft.com/office/powerpoint/2010/main" val="26667884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64506EB0-1A20-4662-816C-94A6311FCD9F}"/>
              </a:ext>
            </a:extLst>
          </p:cNvPr>
          <p:cNvSpPr>
            <a:spLocks noGrp="1"/>
          </p:cNvSpPr>
          <p:nvPr>
            <p:ph type="title"/>
          </p:nvPr>
        </p:nvSpPr>
        <p:spPr>
          <a:xfrm>
            <a:off x="457200" y="1063625"/>
            <a:ext cx="8229600" cy="857250"/>
          </a:xfrm>
        </p:spPr>
        <p:txBody>
          <a:bodyPr wrap="square" anchor="ctr">
            <a:normAutofit/>
          </a:bodyPr>
          <a:lstStyle/>
          <a:p>
            <a:r>
              <a:rPr lang="en-US" dirty="0"/>
              <a:t>Matrix of Need  - Vision Impairment (page 28)</a:t>
            </a:r>
            <a:endParaRPr lang="en-GB" dirty="0"/>
          </a:p>
        </p:txBody>
      </p:sp>
      <p:pic>
        <p:nvPicPr>
          <p:cNvPr id="13" name="Picture 12">
            <a:extLst>
              <a:ext uri="{FF2B5EF4-FFF2-40B4-BE49-F238E27FC236}">
                <a16:creationId xmlns:a16="http://schemas.microsoft.com/office/drawing/2014/main" id="{B5D1827D-803A-4E45-82FC-E72A08009D22}"/>
              </a:ext>
            </a:extLst>
          </p:cNvPr>
          <p:cNvPicPr>
            <a:picLocks noChangeAspect="1"/>
          </p:cNvPicPr>
          <p:nvPr/>
        </p:nvPicPr>
        <p:blipFill>
          <a:blip r:embed="rId2"/>
          <a:stretch>
            <a:fillRect/>
          </a:stretch>
        </p:blipFill>
        <p:spPr>
          <a:xfrm>
            <a:off x="609601" y="1767472"/>
            <a:ext cx="7274010" cy="4131335"/>
          </a:xfrm>
          <a:prstGeom prst="rect">
            <a:avLst/>
          </a:prstGeom>
          <a:noFill/>
        </p:spPr>
      </p:pic>
    </p:spTree>
    <p:extLst>
      <p:ext uri="{BB962C8B-B14F-4D97-AF65-F5344CB8AC3E}">
        <p14:creationId xmlns:p14="http://schemas.microsoft.com/office/powerpoint/2010/main" val="24983772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804021-F990-42DB-9656-1EC9CC52AFE5}"/>
              </a:ext>
            </a:extLst>
          </p:cNvPr>
          <p:cNvSpPr>
            <a:spLocks noGrp="1"/>
          </p:cNvSpPr>
          <p:nvPr>
            <p:ph idx="1"/>
          </p:nvPr>
        </p:nvSpPr>
        <p:spPr>
          <a:xfrm>
            <a:off x="397933" y="1678517"/>
            <a:ext cx="8229600" cy="4012988"/>
          </a:xfrm>
        </p:spPr>
        <p:txBody>
          <a:bodyPr/>
          <a:lstStyle/>
          <a:p>
            <a:r>
              <a:rPr lang="en-US" dirty="0">
                <a:solidFill>
                  <a:schemeClr val="tx1">
                    <a:lumMod val="65000"/>
                    <a:lumOff val="35000"/>
                  </a:schemeClr>
                </a:solidFill>
              </a:rPr>
              <a:t>The COVID-19 pandemic has obviously had an impact, however our teams are all continuing to work as normal as long as there are COVID-19 safe practices in place in your settings.</a:t>
            </a:r>
          </a:p>
          <a:p>
            <a:r>
              <a:rPr lang="en-US" dirty="0">
                <a:solidFill>
                  <a:schemeClr val="tx1">
                    <a:lumMod val="65000"/>
                    <a:lumOff val="35000"/>
                  </a:schemeClr>
                </a:solidFill>
              </a:rPr>
              <a:t>We can continue to carry out visits and provide advice and support.</a:t>
            </a:r>
          </a:p>
          <a:p>
            <a:r>
              <a:rPr lang="en-US" dirty="0">
                <a:solidFill>
                  <a:schemeClr val="tx1">
                    <a:lumMod val="65000"/>
                    <a:lumOff val="35000"/>
                  </a:schemeClr>
                </a:solidFill>
              </a:rPr>
              <a:t>Training is continuing both face to face and virtually where required and we are in the process of developing some online training which will be accessible via BSO once completed.</a:t>
            </a:r>
          </a:p>
          <a:p>
            <a:endParaRPr lang="en-GB" dirty="0"/>
          </a:p>
        </p:txBody>
      </p:sp>
    </p:spTree>
    <p:extLst>
      <p:ext uri="{BB962C8B-B14F-4D97-AF65-F5344CB8AC3E}">
        <p14:creationId xmlns:p14="http://schemas.microsoft.com/office/powerpoint/2010/main" val="9589597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F48E6-7CEE-455E-8F15-04812329122F}"/>
              </a:ext>
            </a:extLst>
          </p:cNvPr>
          <p:cNvSpPr>
            <a:spLocks noGrp="1"/>
          </p:cNvSpPr>
          <p:nvPr>
            <p:ph type="title"/>
          </p:nvPr>
        </p:nvSpPr>
        <p:spPr/>
        <p:txBody>
          <a:bodyPr/>
          <a:lstStyle/>
          <a:p>
            <a:pPr algn="ctr"/>
            <a:r>
              <a:rPr lang="en-US" dirty="0"/>
              <a:t>Local Authority led Resourced Provisions</a:t>
            </a:r>
            <a:endParaRPr lang="en-GB" dirty="0"/>
          </a:p>
        </p:txBody>
      </p:sp>
      <p:sp>
        <p:nvSpPr>
          <p:cNvPr id="6" name="Content Placeholder 5">
            <a:extLst>
              <a:ext uri="{FF2B5EF4-FFF2-40B4-BE49-F238E27FC236}">
                <a16:creationId xmlns:a16="http://schemas.microsoft.com/office/drawing/2014/main" id="{39523454-A896-4230-A904-4115C69A1411}"/>
              </a:ext>
            </a:extLst>
          </p:cNvPr>
          <p:cNvSpPr txBox="1">
            <a:spLocks noGrp="1"/>
          </p:cNvSpPr>
          <p:nvPr>
            <p:ph idx="1"/>
          </p:nvPr>
        </p:nvSpPr>
        <p:spPr>
          <a:xfrm>
            <a:off x="457200" y="2057401"/>
            <a:ext cx="8229600" cy="4062639"/>
          </a:xfrm>
          <a:prstGeom prst="rect">
            <a:avLst/>
          </a:prstGeom>
          <a:noFill/>
        </p:spPr>
        <p:txBody>
          <a:bodyPr wrap="square">
            <a:spAutoFit/>
          </a:bodyPr>
          <a:lstStyle/>
          <a:p>
            <a:r>
              <a:rPr lang="en-GB" sz="1800" dirty="0">
                <a:solidFill>
                  <a:srgbClr val="595959"/>
                </a:solidFill>
                <a:ea typeface="+mj-ea"/>
              </a:rPr>
              <a:t>The service leads 4 Local Authority Led Resourced Provisions – previously known as ARCs (Additionally Resourced Centres) which are:</a:t>
            </a:r>
          </a:p>
          <a:p>
            <a:r>
              <a:rPr lang="en-GB" sz="1800" dirty="0">
                <a:solidFill>
                  <a:srgbClr val="595959"/>
                </a:solidFill>
                <a:ea typeface="+mj-ea"/>
              </a:rPr>
              <a:t>Grove House Primary School – Resourced for visually impaired children.  Interim Lead Teacher – Grace Barrowclough</a:t>
            </a:r>
          </a:p>
          <a:p>
            <a:r>
              <a:rPr lang="en-GB" sz="1800" dirty="0">
                <a:solidFill>
                  <a:srgbClr val="595959"/>
                </a:solidFill>
                <a:ea typeface="+mj-ea"/>
              </a:rPr>
              <a:t>Swain House Primary School and Girlington Primary School, both resourced for Deaf and hearing impaired children.  </a:t>
            </a:r>
          </a:p>
          <a:p>
            <a:r>
              <a:rPr lang="en-GB" sz="1800" dirty="0">
                <a:solidFill>
                  <a:srgbClr val="595959"/>
                </a:solidFill>
                <a:ea typeface="+mj-ea"/>
              </a:rPr>
              <a:t>Swain House Lead Teacher – Christine Cashman</a:t>
            </a:r>
          </a:p>
          <a:p>
            <a:r>
              <a:rPr lang="en-GB" sz="1800" dirty="0">
                <a:solidFill>
                  <a:srgbClr val="595959"/>
                </a:solidFill>
                <a:ea typeface="+mj-ea"/>
              </a:rPr>
              <a:t>Girlington Lead Teachers – Claire Hussain and Ruba Hussain</a:t>
            </a:r>
          </a:p>
          <a:p>
            <a:r>
              <a:rPr lang="en-GB" sz="1800" dirty="0">
                <a:solidFill>
                  <a:srgbClr val="595959"/>
                </a:solidFill>
                <a:ea typeface="+mj-ea"/>
              </a:rPr>
              <a:t>Hanson School - resourced for both Deaf and hearing impaired and visually impaired children.  </a:t>
            </a:r>
          </a:p>
          <a:p>
            <a:r>
              <a:rPr lang="en-GB" sz="1800" dirty="0">
                <a:solidFill>
                  <a:srgbClr val="595959"/>
                </a:solidFill>
                <a:ea typeface="+mj-ea"/>
              </a:rPr>
              <a:t>Interim Lead teachers – Sarah Rothera (Deaf / HI)</a:t>
            </a:r>
          </a:p>
          <a:p>
            <a:pPr marL="2630113" lvl="6" indent="0">
              <a:buNone/>
            </a:pPr>
            <a:r>
              <a:rPr lang="en-GB" sz="1400" dirty="0">
                <a:solidFill>
                  <a:srgbClr val="595959"/>
                </a:solidFill>
                <a:latin typeface="Arial" panose="020B0604020202020204" pitchFamily="34" charset="0"/>
                <a:ea typeface="+mj-ea"/>
                <a:cs typeface="Arial" panose="020B0604020202020204" pitchFamily="34" charset="0"/>
              </a:rPr>
              <a:t>     </a:t>
            </a:r>
            <a:r>
              <a:rPr lang="en-GB" sz="1800" dirty="0">
                <a:solidFill>
                  <a:srgbClr val="595959"/>
                </a:solidFill>
                <a:latin typeface="Arial" panose="020B0604020202020204" pitchFamily="34" charset="0"/>
                <a:ea typeface="+mj-ea"/>
                <a:cs typeface="Arial" panose="020B0604020202020204" pitchFamily="34" charset="0"/>
              </a:rPr>
              <a:t>Robert Whitehouse (VI)</a:t>
            </a:r>
          </a:p>
          <a:p>
            <a:pPr lvl="6" indent="-341313"/>
            <a:endParaRPr lang="en-GB" sz="1400" dirty="0">
              <a:solidFill>
                <a:srgbClr val="595959"/>
              </a:solidFill>
              <a:latin typeface="Arial" pitchFamily="34" charset="0"/>
              <a:ea typeface="+mj-ea"/>
              <a:cs typeface="Arial" pitchFamily="34" charset="0"/>
            </a:endParaRPr>
          </a:p>
        </p:txBody>
      </p:sp>
    </p:spTree>
    <p:extLst>
      <p:ext uri="{BB962C8B-B14F-4D97-AF65-F5344CB8AC3E}">
        <p14:creationId xmlns:p14="http://schemas.microsoft.com/office/powerpoint/2010/main" val="2089277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Content Placeholder 1">
            <a:extLst>
              <a:ext uri="{FF2B5EF4-FFF2-40B4-BE49-F238E27FC236}">
                <a16:creationId xmlns:a16="http://schemas.microsoft.com/office/drawing/2014/main" id="{D52BEAC8-B85E-4800-ABD1-224FC9D887AA}"/>
              </a:ext>
            </a:extLst>
          </p:cNvPr>
          <p:cNvSpPr>
            <a:spLocks noGrp="1"/>
          </p:cNvSpPr>
          <p:nvPr>
            <p:ph idx="1"/>
          </p:nvPr>
        </p:nvSpPr>
        <p:spPr>
          <a:xfrm>
            <a:off x="457200" y="1873250"/>
            <a:ext cx="8491737" cy="4127500"/>
          </a:xfrm>
        </p:spPr>
        <p:txBody>
          <a:bodyPr/>
          <a:lstStyle/>
          <a:p>
            <a:r>
              <a:rPr lang="en-GB" altLang="en-US" sz="2000" dirty="0">
                <a:solidFill>
                  <a:schemeClr val="tx1">
                    <a:lumMod val="65000"/>
                    <a:lumOff val="35000"/>
                  </a:schemeClr>
                </a:solidFill>
              </a:rPr>
              <a:t>Pupils will be those with most severe and profound degrees of Deafness /Vision Impairment/Multi Sensory Impairment</a:t>
            </a:r>
          </a:p>
          <a:p>
            <a:r>
              <a:rPr lang="en-GB" altLang="en-US" sz="2000" dirty="0">
                <a:solidFill>
                  <a:schemeClr val="tx1">
                    <a:lumMod val="65000"/>
                    <a:lumOff val="35000"/>
                  </a:schemeClr>
                </a:solidFill>
              </a:rPr>
              <a:t>These are mainstream pupils, functioning at a range of abilities</a:t>
            </a:r>
          </a:p>
          <a:p>
            <a:r>
              <a:rPr lang="en-GB" altLang="en-US" sz="2000" dirty="0">
                <a:solidFill>
                  <a:schemeClr val="tx1">
                    <a:lumMod val="65000"/>
                    <a:lumOff val="35000"/>
                  </a:schemeClr>
                </a:solidFill>
              </a:rPr>
              <a:t>Mainstream school additionally resourced, with sensory service specialist staff and specialist equipment to meet the need of the pupils who will have or are in the process of getting an EHCP </a:t>
            </a:r>
          </a:p>
          <a:p>
            <a:endParaRPr lang="en-GB" altLang="en-US" sz="2000" dirty="0">
              <a:solidFill>
                <a:schemeClr val="tx1">
                  <a:lumMod val="65000"/>
                  <a:lumOff val="35000"/>
                </a:schemeClr>
              </a:solidFill>
            </a:endParaRPr>
          </a:p>
        </p:txBody>
      </p:sp>
      <p:sp>
        <p:nvSpPr>
          <p:cNvPr id="3" name="Title 2">
            <a:extLst>
              <a:ext uri="{FF2B5EF4-FFF2-40B4-BE49-F238E27FC236}">
                <a16:creationId xmlns:a16="http://schemas.microsoft.com/office/drawing/2014/main" id="{B6859712-E6D6-40B3-96F1-82816D2412B7}"/>
              </a:ext>
            </a:extLst>
          </p:cNvPr>
          <p:cNvSpPr>
            <a:spLocks noGrp="1"/>
          </p:cNvSpPr>
          <p:nvPr>
            <p:ph type="title"/>
          </p:nvPr>
        </p:nvSpPr>
        <p:spPr/>
        <p:txBody>
          <a:bodyPr/>
          <a:lstStyle/>
          <a:p>
            <a:pPr algn="ctr">
              <a:defRPr/>
            </a:pPr>
            <a:r>
              <a:rPr lang="en-US" dirty="0"/>
              <a:t>Resourced Provisions</a:t>
            </a:r>
            <a:endParaRPr lang="en-GB" dirty="0"/>
          </a:p>
        </p:txBody>
      </p:sp>
      <p:pic>
        <p:nvPicPr>
          <p:cNvPr id="4" name="Picture 2">
            <a:extLst>
              <a:ext uri="{FF2B5EF4-FFF2-40B4-BE49-F238E27FC236}">
                <a16:creationId xmlns:a16="http://schemas.microsoft.com/office/drawing/2014/main" id="{181B9802-F2DC-460C-B4B3-5EA1B8F76BA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719337" y="3954287"/>
            <a:ext cx="2659140" cy="175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9141A64B-8E2F-4B02-92E9-3C5F935E4F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V="1">
            <a:off x="3528255" y="3993932"/>
            <a:ext cx="2237270" cy="167576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World Braille Day: Kids tell us more - CBBC Newsround">
            <a:extLst>
              <a:ext uri="{FF2B5EF4-FFF2-40B4-BE49-F238E27FC236}">
                <a16:creationId xmlns:a16="http://schemas.microsoft.com/office/drawing/2014/main" id="{008B5F0F-2FF2-45E4-A115-10F2C4A8EF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8480" y="3817528"/>
            <a:ext cx="285750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75160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04290-A83B-45C2-A0EE-6B352E62DF9C}"/>
              </a:ext>
            </a:extLst>
          </p:cNvPr>
          <p:cNvSpPr>
            <a:spLocks noGrp="1"/>
          </p:cNvSpPr>
          <p:nvPr>
            <p:ph type="title"/>
          </p:nvPr>
        </p:nvSpPr>
        <p:spPr/>
        <p:txBody>
          <a:bodyPr/>
          <a:lstStyle/>
          <a:p>
            <a:pPr algn="ctr"/>
            <a:r>
              <a:rPr lang="en-US" dirty="0"/>
              <a:t>Resourced Provisions</a:t>
            </a:r>
            <a:endParaRPr lang="en-GB" dirty="0"/>
          </a:p>
        </p:txBody>
      </p:sp>
      <p:sp>
        <p:nvSpPr>
          <p:cNvPr id="3" name="Content Placeholder 2">
            <a:extLst>
              <a:ext uri="{FF2B5EF4-FFF2-40B4-BE49-F238E27FC236}">
                <a16:creationId xmlns:a16="http://schemas.microsoft.com/office/drawing/2014/main" id="{BF365C92-49E8-41A8-8C22-F8EC5DE2D1EE}"/>
              </a:ext>
            </a:extLst>
          </p:cNvPr>
          <p:cNvSpPr>
            <a:spLocks noGrp="1"/>
          </p:cNvSpPr>
          <p:nvPr>
            <p:ph idx="1"/>
          </p:nvPr>
        </p:nvSpPr>
        <p:spPr/>
        <p:txBody>
          <a:bodyPr/>
          <a:lstStyle/>
          <a:p>
            <a:r>
              <a:rPr lang="en-US" dirty="0">
                <a:solidFill>
                  <a:schemeClr val="tx1">
                    <a:lumMod val="65000"/>
                    <a:lumOff val="35000"/>
                  </a:schemeClr>
                </a:solidFill>
              </a:rPr>
              <a:t>All 4 local authority resourced provisions are continuing to provide a curriculum to deaf, hearing impaired and visually impaired children during this current lockdown.</a:t>
            </a:r>
          </a:p>
          <a:p>
            <a:r>
              <a:rPr lang="en-US" dirty="0">
                <a:solidFill>
                  <a:schemeClr val="tx1">
                    <a:lumMod val="65000"/>
                    <a:lumOff val="35000"/>
                  </a:schemeClr>
                </a:solidFill>
              </a:rPr>
              <a:t>We have a number of children still attending school and accessing learning as they would usually do and a number of children who are accessing remote learning with support from our specialist staff to ensure we continue to meet their needs as specified in their EHCPs</a:t>
            </a:r>
            <a:endParaRPr lang="en-GB" dirty="0">
              <a:solidFill>
                <a:schemeClr val="tx1">
                  <a:lumMod val="65000"/>
                  <a:lumOff val="35000"/>
                </a:schemeClr>
              </a:solidFill>
            </a:endParaRPr>
          </a:p>
        </p:txBody>
      </p:sp>
    </p:spTree>
    <p:extLst>
      <p:ext uri="{BB962C8B-B14F-4D97-AF65-F5344CB8AC3E}">
        <p14:creationId xmlns:p14="http://schemas.microsoft.com/office/powerpoint/2010/main" val="10736389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DD208-AF8B-418E-B727-012B2AFEA73B}"/>
              </a:ext>
            </a:extLst>
          </p:cNvPr>
          <p:cNvSpPr>
            <a:spLocks noGrp="1"/>
          </p:cNvSpPr>
          <p:nvPr>
            <p:ph type="title"/>
          </p:nvPr>
        </p:nvSpPr>
        <p:spPr/>
        <p:txBody>
          <a:bodyPr/>
          <a:lstStyle/>
          <a:p>
            <a:pPr algn="ctr"/>
            <a:r>
              <a:rPr lang="en-US" dirty="0"/>
              <a:t>Referrals and Information</a:t>
            </a:r>
            <a:endParaRPr lang="en-GB" dirty="0"/>
          </a:p>
        </p:txBody>
      </p:sp>
      <p:sp>
        <p:nvSpPr>
          <p:cNvPr id="3" name="Content Placeholder 2">
            <a:extLst>
              <a:ext uri="{FF2B5EF4-FFF2-40B4-BE49-F238E27FC236}">
                <a16:creationId xmlns:a16="http://schemas.microsoft.com/office/drawing/2014/main" id="{601E71F1-99C5-478A-8463-920690650B8E}"/>
              </a:ext>
            </a:extLst>
          </p:cNvPr>
          <p:cNvSpPr>
            <a:spLocks noGrp="1"/>
          </p:cNvSpPr>
          <p:nvPr>
            <p:ph idx="1"/>
          </p:nvPr>
        </p:nvSpPr>
        <p:spPr/>
        <p:txBody>
          <a:bodyPr/>
          <a:lstStyle/>
          <a:p>
            <a:r>
              <a:rPr lang="en-US" dirty="0">
                <a:solidFill>
                  <a:schemeClr val="tx1">
                    <a:lumMod val="65000"/>
                    <a:lumOff val="35000"/>
                  </a:schemeClr>
                </a:solidFill>
              </a:rPr>
              <a:t>Our team accepts referrals via a number of routes:</a:t>
            </a:r>
          </a:p>
          <a:p>
            <a:pPr lvl="1"/>
            <a:r>
              <a:rPr lang="en-US" dirty="0">
                <a:solidFill>
                  <a:schemeClr val="tx1">
                    <a:lumMod val="65000"/>
                    <a:lumOff val="35000"/>
                  </a:schemeClr>
                </a:solidFill>
              </a:rPr>
              <a:t>Local health trusts – Bradford and Airedale</a:t>
            </a:r>
            <a:endParaRPr lang="en-GB" dirty="0">
              <a:solidFill>
                <a:schemeClr val="tx1">
                  <a:lumMod val="65000"/>
                  <a:lumOff val="35000"/>
                </a:schemeClr>
              </a:solidFill>
            </a:endParaRPr>
          </a:p>
          <a:p>
            <a:pPr lvl="1"/>
            <a:r>
              <a:rPr lang="en-GB" dirty="0">
                <a:solidFill>
                  <a:schemeClr val="tx1">
                    <a:lumMod val="65000"/>
                    <a:lumOff val="35000"/>
                  </a:schemeClr>
                </a:solidFill>
              </a:rPr>
              <a:t>Parent / Carer referrals</a:t>
            </a:r>
          </a:p>
          <a:p>
            <a:pPr lvl="1"/>
            <a:r>
              <a:rPr lang="en-GB" dirty="0">
                <a:solidFill>
                  <a:schemeClr val="tx1">
                    <a:lumMod val="65000"/>
                    <a:lumOff val="35000"/>
                  </a:schemeClr>
                </a:solidFill>
              </a:rPr>
              <a:t>Schools and settings </a:t>
            </a:r>
          </a:p>
          <a:p>
            <a:pPr lvl="1"/>
            <a:endParaRPr lang="en-GB" dirty="0">
              <a:solidFill>
                <a:schemeClr val="tx1">
                  <a:lumMod val="65000"/>
                  <a:lumOff val="35000"/>
                </a:schemeClr>
              </a:solidFill>
            </a:endParaRPr>
          </a:p>
          <a:p>
            <a:pPr marL="457200" lvl="1" indent="0">
              <a:buNone/>
            </a:pPr>
            <a:r>
              <a:rPr lang="en-GB" dirty="0">
                <a:solidFill>
                  <a:schemeClr val="tx1">
                    <a:lumMod val="65000"/>
                    <a:lumOff val="35000"/>
                  </a:schemeClr>
                </a:solidFill>
              </a:rPr>
              <a:t>Referral form can be accessed along with more detailed information about each part of the Low Incidence Team on BSO</a:t>
            </a:r>
            <a:endParaRPr lang="en-US" dirty="0">
              <a:solidFill>
                <a:schemeClr val="tx1">
                  <a:lumMod val="65000"/>
                  <a:lumOff val="35000"/>
                </a:schemeClr>
              </a:solidFill>
            </a:endParaRPr>
          </a:p>
        </p:txBody>
      </p:sp>
    </p:spTree>
    <p:extLst>
      <p:ext uri="{BB962C8B-B14F-4D97-AF65-F5344CB8AC3E}">
        <p14:creationId xmlns:p14="http://schemas.microsoft.com/office/powerpoint/2010/main" val="197815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Online </a:t>
            </a:r>
            <a:r>
              <a:rPr lang="en-GB" dirty="0" err="1" smtClean="0"/>
              <a:t>Senco</a:t>
            </a:r>
            <a:r>
              <a:rPr lang="en-GB" dirty="0" smtClean="0"/>
              <a:t> Network</a:t>
            </a:r>
            <a:endParaRPr lang="en-GB" dirty="0"/>
          </a:p>
        </p:txBody>
      </p:sp>
      <p:sp>
        <p:nvSpPr>
          <p:cNvPr id="4" name="Content Placeholder 3"/>
          <p:cNvSpPr>
            <a:spLocks noGrp="1"/>
          </p:cNvSpPr>
          <p:nvPr>
            <p:ph sz="half" idx="1"/>
          </p:nvPr>
        </p:nvSpPr>
        <p:spPr/>
        <p:txBody>
          <a:bodyPr>
            <a:normAutofit fontScale="92500"/>
          </a:bodyPr>
          <a:lstStyle/>
          <a:p>
            <a:pPr marL="0" indent="0">
              <a:buNone/>
            </a:pPr>
            <a:r>
              <a:rPr lang="en-GB" dirty="0" smtClean="0"/>
              <a:t>Positives</a:t>
            </a:r>
          </a:p>
          <a:p>
            <a:r>
              <a:rPr lang="en-GB" dirty="0" smtClean="0"/>
              <a:t>Can access when suits;</a:t>
            </a:r>
          </a:p>
          <a:p>
            <a:r>
              <a:rPr lang="en-GB" dirty="0" smtClean="0"/>
              <a:t>Wider audience (within and beyond Bradford)</a:t>
            </a:r>
          </a:p>
          <a:p>
            <a:r>
              <a:rPr lang="en-GB" dirty="0" smtClean="0"/>
              <a:t>Same training can be re-run;</a:t>
            </a:r>
          </a:p>
          <a:p>
            <a:r>
              <a:rPr lang="en-GB" dirty="0" smtClean="0"/>
              <a:t>Room booking and refreshments are not an issue</a:t>
            </a:r>
          </a:p>
          <a:p>
            <a:endParaRPr lang="en-GB" dirty="0"/>
          </a:p>
        </p:txBody>
      </p:sp>
      <p:sp>
        <p:nvSpPr>
          <p:cNvPr id="5" name="Content Placeholder 4"/>
          <p:cNvSpPr>
            <a:spLocks noGrp="1"/>
          </p:cNvSpPr>
          <p:nvPr>
            <p:ph sz="half" idx="2"/>
          </p:nvPr>
        </p:nvSpPr>
        <p:spPr/>
        <p:txBody>
          <a:bodyPr>
            <a:normAutofit fontScale="92500"/>
          </a:bodyPr>
          <a:lstStyle/>
          <a:p>
            <a:pPr marL="0" indent="0">
              <a:buNone/>
            </a:pPr>
            <a:r>
              <a:rPr lang="en-GB" dirty="0" smtClean="0"/>
              <a:t>Negatives</a:t>
            </a:r>
          </a:p>
          <a:p>
            <a:r>
              <a:rPr lang="en-GB" dirty="0" smtClean="0"/>
              <a:t>No opportunity for discussion;</a:t>
            </a:r>
          </a:p>
          <a:p>
            <a:r>
              <a:rPr lang="en-GB" dirty="0" smtClean="0"/>
              <a:t>Practical aspects hard to recreate;</a:t>
            </a:r>
          </a:p>
          <a:p>
            <a:r>
              <a:rPr lang="en-GB" dirty="0" smtClean="0"/>
              <a:t>How to cost?</a:t>
            </a:r>
          </a:p>
          <a:p>
            <a:r>
              <a:rPr lang="en-GB" dirty="0" smtClean="0"/>
              <a:t>Can we manage the technology?</a:t>
            </a:r>
          </a:p>
          <a:p>
            <a:r>
              <a:rPr lang="en-GB" dirty="0" smtClean="0"/>
              <a:t>How to control release or unauthorised sharing?</a:t>
            </a:r>
            <a:endParaRPr lang="en-GB"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b="8000"/>
          <a:stretch/>
        </p:blipFill>
        <p:spPr>
          <a:xfrm>
            <a:off x="107504" y="5701890"/>
            <a:ext cx="1221482" cy="1131305"/>
          </a:xfrm>
          <a:prstGeom prst="rect">
            <a:avLst/>
          </a:prstGeom>
        </p:spPr>
      </p:pic>
    </p:spTree>
    <p:extLst>
      <p:ext uri="{BB962C8B-B14F-4D97-AF65-F5344CB8AC3E}">
        <p14:creationId xmlns:p14="http://schemas.microsoft.com/office/powerpoint/2010/main" val="4105447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1268761"/>
            <a:ext cx="7774632" cy="2331692"/>
          </a:xfrm>
        </p:spPr>
        <p:txBody>
          <a:bodyPr>
            <a:normAutofit/>
          </a:bodyPr>
          <a:lstStyle/>
          <a:p>
            <a:pPr fontAlgn="ctr"/>
            <a:r>
              <a:rPr lang="en-GB" dirty="0"/>
              <a:t>Education Health and Care plan Developments: Section A / Person Centred Planning </a:t>
            </a:r>
          </a:p>
        </p:txBody>
      </p:sp>
      <p:sp>
        <p:nvSpPr>
          <p:cNvPr id="5" name="Subtitle 4"/>
          <p:cNvSpPr>
            <a:spLocks noGrp="1"/>
          </p:cNvSpPr>
          <p:nvPr>
            <p:ph type="subTitle" idx="1"/>
          </p:nvPr>
        </p:nvSpPr>
        <p:spPr/>
        <p:txBody>
          <a:bodyPr/>
          <a:lstStyle/>
          <a:p>
            <a:r>
              <a:rPr lang="en-GB" dirty="0"/>
              <a:t>Charlie Lowe – Assistant Manager – SEN Assessment </a:t>
            </a:r>
            <a:r>
              <a:rPr lang="en-GB" dirty="0" smtClean="0"/>
              <a:t>Team</a:t>
            </a:r>
            <a:endParaRPr lang="en-GB" dirty="0"/>
          </a:p>
        </p:txBody>
      </p:sp>
    </p:spTree>
    <p:extLst>
      <p:ext uri="{BB962C8B-B14F-4D97-AF65-F5344CB8AC3E}">
        <p14:creationId xmlns:p14="http://schemas.microsoft.com/office/powerpoint/2010/main" val="17543164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96301" y="1892301"/>
            <a:ext cx="6430967" cy="3683488"/>
          </a:xfrm>
        </p:spPr>
        <p:txBody>
          <a:bodyPr/>
          <a:lstStyle/>
          <a:p>
            <a:r>
              <a:rPr lang="en-US" dirty="0" smtClean="0"/>
              <a:t>Integrated Assessment Team</a:t>
            </a:r>
            <a:br>
              <a:rPr lang="en-US" dirty="0" smtClean="0"/>
            </a:br>
            <a:r>
              <a:rPr lang="en-US" dirty="0" smtClean="0"/>
              <a:t/>
            </a:r>
            <a:br>
              <a:rPr lang="en-US" dirty="0" smtClean="0"/>
            </a:br>
            <a:r>
              <a:rPr lang="en-US" dirty="0" smtClean="0"/>
              <a:t>Pupil voice</a:t>
            </a:r>
            <a:br>
              <a:rPr lang="en-US" dirty="0" smtClean="0"/>
            </a:br>
            <a:endParaRPr lang="en-GB" dirty="0"/>
          </a:p>
        </p:txBody>
      </p:sp>
    </p:spTree>
    <p:extLst>
      <p:ext uri="{BB962C8B-B14F-4D97-AF65-F5344CB8AC3E}">
        <p14:creationId xmlns:p14="http://schemas.microsoft.com/office/powerpoint/2010/main" val="3159953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371600"/>
            <a:ext cx="7514035" cy="616927"/>
          </a:xfrm>
        </p:spPr>
        <p:txBody>
          <a:bodyPr/>
          <a:lstStyle/>
          <a:p>
            <a:r>
              <a:rPr lang="en-US" smtClean="0"/>
              <a:t>Goals</a:t>
            </a:r>
            <a:endParaRPr lang="en-GB" dirty="0"/>
          </a:p>
        </p:txBody>
      </p:sp>
      <p:sp>
        <p:nvSpPr>
          <p:cNvPr id="3" name="Content Placeholder 2"/>
          <p:cNvSpPr>
            <a:spLocks noGrp="1"/>
          </p:cNvSpPr>
          <p:nvPr>
            <p:ph idx="1"/>
          </p:nvPr>
        </p:nvSpPr>
        <p:spPr>
          <a:xfrm>
            <a:off x="1113233" y="1988527"/>
            <a:ext cx="7514035" cy="3212123"/>
          </a:xfrm>
        </p:spPr>
        <p:txBody>
          <a:bodyPr>
            <a:normAutofit lnSpcReduction="10000"/>
          </a:bodyPr>
          <a:lstStyle/>
          <a:p>
            <a:r>
              <a:rPr lang="en-US" smtClean="0"/>
              <a:t>To understand the importance of co-production from the earliest opportunity</a:t>
            </a:r>
          </a:p>
          <a:p>
            <a:endParaRPr lang="en-US" smtClean="0"/>
          </a:p>
          <a:p>
            <a:r>
              <a:rPr lang="en-US" smtClean="0"/>
              <a:t>To recognise the importance of not using others views as a proxy for the child or young person</a:t>
            </a:r>
          </a:p>
          <a:p>
            <a:endParaRPr lang="en-US" smtClean="0"/>
          </a:p>
          <a:p>
            <a:r>
              <a:rPr lang="en-US" smtClean="0"/>
              <a:t>To establish where we record views</a:t>
            </a:r>
          </a:p>
          <a:p>
            <a:pPr marL="0" indent="0">
              <a:buNone/>
            </a:pPr>
            <a:endParaRPr lang="en-US" smtClean="0"/>
          </a:p>
          <a:p>
            <a:r>
              <a:rPr lang="en-US" smtClean="0"/>
              <a:t>To gain new ideas around capturing pupil voice</a:t>
            </a:r>
          </a:p>
        </p:txBody>
      </p:sp>
    </p:spTree>
    <p:extLst>
      <p:ext uri="{BB962C8B-B14F-4D97-AF65-F5344CB8AC3E}">
        <p14:creationId xmlns:p14="http://schemas.microsoft.com/office/powerpoint/2010/main" val="3876231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371601"/>
            <a:ext cx="7514035" cy="635577"/>
          </a:xfrm>
        </p:spPr>
        <p:txBody>
          <a:bodyPr/>
          <a:lstStyle/>
          <a:p>
            <a:r>
              <a:rPr lang="en-US" dirty="0"/>
              <a:t>Holistic co-production</a:t>
            </a:r>
            <a:endParaRPr lang="en-GB" dirty="0"/>
          </a:p>
        </p:txBody>
      </p:sp>
      <p:sp>
        <p:nvSpPr>
          <p:cNvPr id="3" name="Content Placeholder 2"/>
          <p:cNvSpPr>
            <a:spLocks noGrp="1"/>
          </p:cNvSpPr>
          <p:nvPr>
            <p:ph idx="1"/>
          </p:nvPr>
        </p:nvSpPr>
        <p:spPr>
          <a:xfrm>
            <a:off x="1113233" y="2007178"/>
            <a:ext cx="7514035" cy="3193472"/>
          </a:xfrm>
        </p:spPr>
        <p:txBody>
          <a:bodyPr>
            <a:normAutofit/>
          </a:bodyPr>
          <a:lstStyle/>
          <a:p>
            <a:pPr marL="0" indent="0">
              <a:buNone/>
            </a:pPr>
            <a:r>
              <a:rPr lang="en-US" i="1" dirty="0"/>
              <a:t>	‘…ensures that children, young people and parents feel they have 	participated fully in the process and have a sense of co-ownership.’</a:t>
            </a:r>
          </a:p>
          <a:p>
            <a:pPr algn="r">
              <a:buFontTx/>
              <a:buChar char="-"/>
            </a:pPr>
            <a:r>
              <a:rPr lang="en-US" i="1" dirty="0" smtClean="0"/>
              <a:t>SEND Code of </a:t>
            </a:r>
            <a:r>
              <a:rPr lang="en-US" i="1" dirty="0"/>
              <a:t>Practice 2015, Section 4.9, </a:t>
            </a:r>
            <a:r>
              <a:rPr lang="en-US" i="1" dirty="0" smtClean="0"/>
              <a:t>page 61</a:t>
            </a:r>
          </a:p>
          <a:p>
            <a:pPr algn="r">
              <a:buFontTx/>
              <a:buChar char="-"/>
            </a:pPr>
            <a:endParaRPr lang="en-US" i="1" dirty="0" smtClean="0"/>
          </a:p>
          <a:p>
            <a:pPr marL="0" indent="0">
              <a:buNone/>
            </a:pPr>
            <a:r>
              <a:rPr lang="en-US" i="1" dirty="0" smtClean="0"/>
              <a:t>	‘…</a:t>
            </a:r>
            <a:r>
              <a:rPr lang="en-US" i="1" dirty="0"/>
              <a:t>provide </a:t>
            </a:r>
            <a:r>
              <a:rPr lang="en-US" i="1" dirty="0" smtClean="0"/>
              <a:t>support </a:t>
            </a:r>
            <a:r>
              <a:rPr lang="en-US" i="1" dirty="0"/>
              <a:t>that enables children, young people and parents 	to </a:t>
            </a:r>
            <a:r>
              <a:rPr lang="en-US" i="1" dirty="0" smtClean="0"/>
              <a:t>	contribute </a:t>
            </a:r>
            <a:r>
              <a:rPr lang="en-US" i="1" dirty="0"/>
              <a:t>to decision-making</a:t>
            </a:r>
            <a:r>
              <a:rPr lang="en-US" i="1" dirty="0" smtClean="0"/>
              <a:t>…’</a:t>
            </a:r>
          </a:p>
          <a:p>
            <a:pPr marL="0" indent="0" algn="r">
              <a:buNone/>
            </a:pPr>
            <a:r>
              <a:rPr lang="en-US" i="1" dirty="0"/>
              <a:t>- SEND Code of Practice 2015, Section 4.9, page </a:t>
            </a:r>
            <a:r>
              <a:rPr lang="en-US" i="1" dirty="0" smtClean="0"/>
              <a:t>62</a:t>
            </a:r>
            <a:endParaRPr lang="en-US" i="1" dirty="0"/>
          </a:p>
          <a:p>
            <a:pPr marL="0" indent="0" algn="r">
              <a:buNone/>
            </a:pPr>
            <a:endParaRPr lang="en-US" i="1" dirty="0"/>
          </a:p>
        </p:txBody>
      </p:sp>
    </p:spTree>
    <p:extLst>
      <p:ext uri="{BB962C8B-B14F-4D97-AF65-F5344CB8AC3E}">
        <p14:creationId xmlns:p14="http://schemas.microsoft.com/office/powerpoint/2010/main" val="33566311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371601"/>
            <a:ext cx="7514035" cy="548639"/>
          </a:xfrm>
        </p:spPr>
        <p:txBody>
          <a:bodyPr>
            <a:normAutofit fontScale="90000"/>
          </a:bodyPr>
          <a:lstStyle/>
          <a:p>
            <a:r>
              <a:rPr lang="en-US" smtClean="0"/>
              <a:t>Children and young peoples views</a:t>
            </a:r>
            <a:endParaRPr lang="en-GB" dirty="0"/>
          </a:p>
        </p:txBody>
      </p:sp>
      <p:sp>
        <p:nvSpPr>
          <p:cNvPr id="5" name="AutoShape 4" descr="Professional Guidance on the Education Health &amp; Care Pathway"/>
          <p:cNvSpPr>
            <a:spLocks noGrp="1" noChangeAspect="1" noChangeArrowheads="1"/>
          </p:cNvSpPr>
          <p:nvPr>
            <p:ph idx="1"/>
          </p:nvPr>
        </p:nvSpPr>
        <p:spPr bwMode="auto">
          <a:xfrm>
            <a:off x="1113235" y="2131695"/>
            <a:ext cx="7514034" cy="306895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rtlCol="0" anchor="t" anchorCtr="0" compatLnSpc="1">
            <a:prstTxWarp prst="textNoShape">
              <a:avLst/>
            </a:prstTxWarp>
            <a:normAutofit/>
          </a:bodyPr>
          <a:lstStyle/>
          <a:p>
            <a:pPr marL="0" indent="0">
              <a:buNone/>
            </a:pPr>
            <a:r>
              <a:rPr lang="en-GB" i="1" dirty="0" smtClean="0"/>
              <a:t>Local </a:t>
            </a:r>
            <a:r>
              <a:rPr lang="en-GB" i="1" dirty="0"/>
              <a:t>authorities </a:t>
            </a:r>
            <a:r>
              <a:rPr lang="en-GB" b="1" i="1" dirty="0"/>
              <a:t>must not </a:t>
            </a:r>
            <a:r>
              <a:rPr lang="en-GB" i="1" dirty="0"/>
              <a:t>use the views of parents as a proxy for young people’s views. Young people will have their own perspective and local authorities should have arrangements in place to engage with them directly</a:t>
            </a:r>
            <a:r>
              <a:rPr lang="en-GB" i="1" dirty="0" smtClean="0"/>
              <a:t>.</a:t>
            </a:r>
          </a:p>
          <a:p>
            <a:pPr algn="r">
              <a:buFontTx/>
              <a:buChar char="-"/>
            </a:pPr>
            <a:r>
              <a:rPr lang="en-US" i="1" dirty="0"/>
              <a:t>SEND Code of Practice 2015, Section </a:t>
            </a:r>
            <a:r>
              <a:rPr lang="en-US" i="1" dirty="0" smtClean="0"/>
              <a:t>1.10, </a:t>
            </a:r>
            <a:r>
              <a:rPr lang="en-US" i="1" dirty="0"/>
              <a:t>page </a:t>
            </a:r>
            <a:r>
              <a:rPr lang="en-US" i="1" dirty="0" smtClean="0"/>
              <a:t>22</a:t>
            </a:r>
            <a:endParaRPr lang="en-US" i="1" dirty="0"/>
          </a:p>
          <a:p>
            <a:pPr algn="r">
              <a:buFontTx/>
              <a:buChar char="-"/>
            </a:pPr>
            <a:endParaRPr lang="en-US" i="1" dirty="0"/>
          </a:p>
          <a:p>
            <a:r>
              <a:rPr lang="en-GB" dirty="0" smtClean="0"/>
              <a:t>CYP views can only be from the Child / Young Person</a:t>
            </a:r>
          </a:p>
          <a:p>
            <a:r>
              <a:rPr lang="en-GB" dirty="0" smtClean="0"/>
              <a:t>Aspirations must be personal which create…</a:t>
            </a:r>
          </a:p>
          <a:p>
            <a:pPr lvl="1"/>
            <a:endParaRPr lang="en-US"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27991" y="4187088"/>
            <a:ext cx="2622612" cy="14752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913479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371600"/>
            <a:ext cx="7514035" cy="589462"/>
          </a:xfrm>
        </p:spPr>
        <p:txBody>
          <a:bodyPr/>
          <a:lstStyle/>
          <a:p>
            <a:r>
              <a:rPr lang="en-GB" dirty="0" smtClean="0"/>
              <a:t>When does it all start?</a:t>
            </a:r>
            <a:endParaRPr lang="en-GB" dirty="0"/>
          </a:p>
        </p:txBody>
      </p:sp>
      <p:sp>
        <p:nvSpPr>
          <p:cNvPr id="3" name="Content Placeholder 2"/>
          <p:cNvSpPr>
            <a:spLocks noGrp="1"/>
          </p:cNvSpPr>
          <p:nvPr>
            <p:ph idx="1"/>
          </p:nvPr>
        </p:nvSpPr>
        <p:spPr>
          <a:xfrm>
            <a:off x="1113233" y="2052502"/>
            <a:ext cx="7514035" cy="3148148"/>
          </a:xfrm>
        </p:spPr>
        <p:txBody>
          <a:bodyPr/>
          <a:lstStyle/>
          <a:p>
            <a:r>
              <a:rPr lang="en-GB" dirty="0" smtClean="0"/>
              <a:t>Earliest opportunity</a:t>
            </a:r>
          </a:p>
          <a:p>
            <a:endParaRPr lang="en-GB" dirty="0" smtClean="0"/>
          </a:p>
          <a:p>
            <a:r>
              <a:rPr lang="en-GB" dirty="0" smtClean="0"/>
              <a:t>Must involve the family</a:t>
            </a:r>
          </a:p>
          <a:p>
            <a:endParaRPr lang="en-GB" dirty="0"/>
          </a:p>
          <a:p>
            <a:r>
              <a:rPr lang="en-GB" dirty="0" smtClean="0"/>
              <a:t>As part of a schools graduated approach at the SEN support stage</a:t>
            </a:r>
          </a:p>
        </p:txBody>
      </p:sp>
    </p:spTree>
    <p:extLst>
      <p:ext uri="{BB962C8B-B14F-4D97-AF65-F5344CB8AC3E}">
        <p14:creationId xmlns:p14="http://schemas.microsoft.com/office/powerpoint/2010/main" val="32732743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371601"/>
            <a:ext cx="7514035" cy="548639"/>
          </a:xfrm>
        </p:spPr>
        <p:txBody>
          <a:bodyPr>
            <a:normAutofit fontScale="90000"/>
          </a:bodyPr>
          <a:lstStyle/>
          <a:p>
            <a:r>
              <a:rPr lang="en-US" dirty="0" smtClean="0"/>
              <a:t>Capturing pupil voice</a:t>
            </a:r>
            <a:endParaRPr lang="en-GB" dirty="0"/>
          </a:p>
        </p:txBody>
      </p:sp>
      <p:sp>
        <p:nvSpPr>
          <p:cNvPr id="5" name="AutoShape 4" descr="Professional Guidance on the Education Health &amp; Care Pathway"/>
          <p:cNvSpPr>
            <a:spLocks noGrp="1" noChangeAspect="1" noChangeArrowheads="1"/>
          </p:cNvSpPr>
          <p:nvPr>
            <p:ph idx="1"/>
          </p:nvPr>
        </p:nvSpPr>
        <p:spPr bwMode="auto">
          <a:xfrm>
            <a:off x="1113235" y="2131695"/>
            <a:ext cx="4471137" cy="306895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rtlCol="0" anchor="t" anchorCtr="0" compatLnSpc="1">
            <a:prstTxWarp prst="textNoShape">
              <a:avLst/>
            </a:prstTxWarp>
            <a:normAutofit/>
          </a:bodyPr>
          <a:lstStyle/>
          <a:p>
            <a:pPr marL="0" indent="0" algn="ctr">
              <a:buNone/>
            </a:pPr>
            <a:r>
              <a:rPr lang="en-GB" sz="3000" b="1" dirty="0"/>
              <a:t>How could you </a:t>
            </a:r>
            <a:r>
              <a:rPr lang="en-GB" sz="3000" b="1" dirty="0">
                <a:solidFill>
                  <a:srgbClr val="FFC000"/>
                </a:solidFill>
              </a:rPr>
              <a:t>articulate</a:t>
            </a:r>
            <a:r>
              <a:rPr lang="en-GB" sz="3000" b="1" dirty="0"/>
              <a:t> the </a:t>
            </a:r>
            <a:r>
              <a:rPr lang="en-GB" sz="3000" b="1" dirty="0">
                <a:solidFill>
                  <a:srgbClr val="FFC000"/>
                </a:solidFill>
              </a:rPr>
              <a:t>views</a:t>
            </a:r>
            <a:r>
              <a:rPr lang="en-GB" sz="3000" b="1" dirty="0"/>
              <a:t> of a child / young person who has limited language or communication difficulties?</a:t>
            </a:r>
          </a:p>
        </p:txBody>
      </p:sp>
      <p:pic>
        <p:nvPicPr>
          <p:cNvPr id="3" name="Picture 2" descr="Screen Clippi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75490" y="2235382"/>
            <a:ext cx="2638993" cy="2926080"/>
          </a:xfrm>
          <a:prstGeom prst="rect">
            <a:avLst/>
          </a:prstGeom>
        </p:spPr>
      </p:pic>
    </p:spTree>
    <p:extLst>
      <p:ext uri="{BB962C8B-B14F-4D97-AF65-F5344CB8AC3E}">
        <p14:creationId xmlns:p14="http://schemas.microsoft.com/office/powerpoint/2010/main" val="10774258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371601"/>
            <a:ext cx="7514035" cy="548639"/>
          </a:xfrm>
        </p:spPr>
        <p:txBody>
          <a:bodyPr>
            <a:normAutofit fontScale="90000"/>
          </a:bodyPr>
          <a:lstStyle/>
          <a:p>
            <a:r>
              <a:rPr lang="en-US" dirty="0" smtClean="0"/>
              <a:t>Ideas</a:t>
            </a:r>
            <a:endParaRPr lang="en-GB" dirty="0"/>
          </a:p>
        </p:txBody>
      </p:sp>
      <p:sp>
        <p:nvSpPr>
          <p:cNvPr id="5" name="AutoShape 4" descr="Professional Guidance on the Education Health &amp; Care Pathway"/>
          <p:cNvSpPr>
            <a:spLocks noGrp="1" noChangeAspect="1" noChangeArrowheads="1"/>
          </p:cNvSpPr>
          <p:nvPr>
            <p:ph idx="1"/>
          </p:nvPr>
        </p:nvSpPr>
        <p:spPr bwMode="auto">
          <a:xfrm>
            <a:off x="1113235" y="2131695"/>
            <a:ext cx="7514034" cy="306895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rtlCol="0" anchor="t" anchorCtr="0" compatLnSpc="1">
            <a:prstTxWarp prst="textNoShape">
              <a:avLst/>
            </a:prstTxWarp>
            <a:normAutofit/>
          </a:bodyPr>
          <a:lstStyle/>
          <a:p>
            <a:r>
              <a:rPr lang="en-GB" dirty="0" smtClean="0"/>
              <a:t>Could views be represented pictorially?</a:t>
            </a:r>
          </a:p>
          <a:p>
            <a:pPr lvl="1"/>
            <a:r>
              <a:rPr lang="en-GB" dirty="0" smtClean="0"/>
              <a:t>Is a short narrative required to supplement?</a:t>
            </a:r>
          </a:p>
          <a:p>
            <a:endParaRPr lang="en-GB" dirty="0" smtClean="0"/>
          </a:p>
          <a:p>
            <a:r>
              <a:rPr lang="en-GB" dirty="0" smtClean="0"/>
              <a:t>Would short phrases supplemented by symbols work?</a:t>
            </a:r>
          </a:p>
          <a:p>
            <a:endParaRPr lang="en-GB" dirty="0"/>
          </a:p>
          <a:p>
            <a:r>
              <a:rPr lang="en-GB" dirty="0" smtClean="0"/>
              <a:t>Does the child / young person use alternative communication?</a:t>
            </a:r>
          </a:p>
          <a:p>
            <a:endParaRPr lang="en-GB" dirty="0"/>
          </a:p>
          <a:p>
            <a:r>
              <a:rPr lang="en-GB" dirty="0" smtClean="0"/>
              <a:t>Could software packages support?</a:t>
            </a:r>
          </a:p>
        </p:txBody>
      </p:sp>
    </p:spTree>
    <p:extLst>
      <p:ext uri="{BB962C8B-B14F-4D97-AF65-F5344CB8AC3E}">
        <p14:creationId xmlns:p14="http://schemas.microsoft.com/office/powerpoint/2010/main" val="5816899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371601"/>
            <a:ext cx="7514035" cy="548639"/>
          </a:xfrm>
        </p:spPr>
        <p:txBody>
          <a:bodyPr>
            <a:normAutofit fontScale="90000"/>
          </a:bodyPr>
          <a:lstStyle/>
          <a:p>
            <a:r>
              <a:rPr lang="en-US" dirty="0" smtClean="0"/>
              <a:t>Be creative</a:t>
            </a:r>
            <a:endParaRPr lang="en-GB" dirty="0"/>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5100" y="2070399"/>
            <a:ext cx="3043662" cy="914528"/>
          </a:xfrm>
          <a:prstGeom prst="rect">
            <a:avLst/>
          </a:prstGeom>
        </p:spPr>
      </p:pic>
      <p:pic>
        <p:nvPicPr>
          <p:cNvPr id="7" name="Picture 6"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7961" y="2070399"/>
            <a:ext cx="3370478" cy="2068349"/>
          </a:xfrm>
          <a:prstGeom prst="rect">
            <a:avLst/>
          </a:prstGeom>
        </p:spPr>
      </p:pic>
      <p:pic>
        <p:nvPicPr>
          <p:cNvPr id="8" name="Picture 7"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5101" y="4288907"/>
            <a:ext cx="5615771" cy="1443239"/>
          </a:xfrm>
          <a:prstGeom prst="rect">
            <a:avLst/>
          </a:prstGeom>
        </p:spPr>
      </p:pic>
    </p:spTree>
    <p:extLst>
      <p:ext uri="{BB962C8B-B14F-4D97-AF65-F5344CB8AC3E}">
        <p14:creationId xmlns:p14="http://schemas.microsoft.com/office/powerpoint/2010/main" val="21381351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descr="Professional Guidance on the Education Health &amp; Care Pathway"/>
          <p:cNvSpPr>
            <a:spLocks noGrp="1" noChangeAspect="1" noChangeArrowheads="1"/>
          </p:cNvSpPr>
          <p:nvPr>
            <p:ph idx="1"/>
          </p:nvPr>
        </p:nvSpPr>
        <p:spPr bwMode="auto">
          <a:xfrm>
            <a:off x="1113235" y="2131695"/>
            <a:ext cx="7514034" cy="306895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rtlCol="0" anchor="t" anchorCtr="0" compatLnSpc="1">
            <a:prstTxWarp prst="textNoShape">
              <a:avLst/>
            </a:prstTxWarp>
            <a:normAutofit fontScale="92500" lnSpcReduction="10000"/>
          </a:bodyPr>
          <a:lstStyle/>
          <a:p>
            <a:pPr marL="0" indent="0" algn="ctr">
              <a:buNone/>
            </a:pPr>
            <a:r>
              <a:rPr lang="en-GB" sz="5400" b="1" dirty="0">
                <a:solidFill>
                  <a:srgbClr val="C00000"/>
                </a:solidFill>
              </a:rPr>
              <a:t>Which</a:t>
            </a:r>
            <a:r>
              <a:rPr lang="en-GB" sz="5400" dirty="0"/>
              <a:t> method / strategy / resource </a:t>
            </a:r>
            <a:r>
              <a:rPr lang="en-GB" sz="5400" b="1" dirty="0">
                <a:solidFill>
                  <a:srgbClr val="C00000"/>
                </a:solidFill>
              </a:rPr>
              <a:t>would mean the most</a:t>
            </a:r>
            <a:r>
              <a:rPr lang="en-GB" sz="5400" dirty="0"/>
              <a:t> for that </a:t>
            </a:r>
            <a:r>
              <a:rPr lang="en-GB" sz="5400" b="1" dirty="0">
                <a:solidFill>
                  <a:srgbClr val="C00000"/>
                </a:solidFill>
              </a:rPr>
              <a:t>child</a:t>
            </a:r>
            <a:r>
              <a:rPr lang="en-GB" sz="5400" dirty="0"/>
              <a:t> </a:t>
            </a:r>
            <a:r>
              <a:rPr lang="en-GB" sz="5400" dirty="0"/>
              <a:t>or </a:t>
            </a:r>
            <a:r>
              <a:rPr lang="en-GB" sz="5400" b="1" dirty="0">
                <a:solidFill>
                  <a:srgbClr val="C00000"/>
                </a:solidFill>
              </a:rPr>
              <a:t>young</a:t>
            </a:r>
            <a:r>
              <a:rPr lang="en-GB" sz="5400" dirty="0">
                <a:solidFill>
                  <a:srgbClr val="C00000"/>
                </a:solidFill>
              </a:rPr>
              <a:t> </a:t>
            </a:r>
            <a:r>
              <a:rPr lang="en-GB" sz="5400" b="1" dirty="0">
                <a:solidFill>
                  <a:srgbClr val="C00000"/>
                </a:solidFill>
              </a:rPr>
              <a:t>person</a:t>
            </a:r>
            <a:r>
              <a:rPr lang="en-GB" sz="5400" dirty="0"/>
              <a:t>?</a:t>
            </a:r>
          </a:p>
          <a:p>
            <a:endParaRPr lang="en-GB" dirty="0"/>
          </a:p>
          <a:p>
            <a:pPr marL="0" indent="0">
              <a:buNone/>
            </a:pPr>
            <a:endParaRPr lang="en-GB" dirty="0" smtClean="0"/>
          </a:p>
          <a:p>
            <a:pPr lvl="1"/>
            <a:endParaRPr lang="en-US" dirty="0"/>
          </a:p>
        </p:txBody>
      </p:sp>
    </p:spTree>
    <p:extLst>
      <p:ext uri="{BB962C8B-B14F-4D97-AF65-F5344CB8AC3E}">
        <p14:creationId xmlns:p14="http://schemas.microsoft.com/office/powerpoint/2010/main" val="14418269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Online </a:t>
            </a:r>
            <a:r>
              <a:rPr lang="en-GB" dirty="0" err="1" smtClean="0"/>
              <a:t>Senco</a:t>
            </a:r>
            <a:r>
              <a:rPr lang="en-GB" dirty="0" smtClean="0"/>
              <a:t> Network </a:t>
            </a:r>
            <a:endParaRPr lang="en-GB" dirty="0"/>
          </a:p>
        </p:txBody>
      </p:sp>
      <p:pic>
        <p:nvPicPr>
          <p:cNvPr id="6" name="Picture 5"/>
          <p:cNvPicPr>
            <a:picLocks noChangeAspect="1"/>
          </p:cNvPicPr>
          <p:nvPr/>
        </p:nvPicPr>
        <p:blipFill rotWithShape="1">
          <a:blip r:embed="rId2"/>
          <a:srcRect l="2261" t="14028" r="3018" b="35770"/>
          <a:stretch/>
        </p:blipFill>
        <p:spPr>
          <a:xfrm>
            <a:off x="35496" y="1772816"/>
            <a:ext cx="9001000" cy="3816424"/>
          </a:xfrm>
          <a:prstGeom prst="rect">
            <a:avLst/>
          </a:prstGeom>
        </p:spPr>
      </p:pic>
    </p:spTree>
    <p:extLst>
      <p:ext uri="{BB962C8B-B14F-4D97-AF65-F5344CB8AC3E}">
        <p14:creationId xmlns:p14="http://schemas.microsoft.com/office/powerpoint/2010/main" val="5330530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371601"/>
            <a:ext cx="7514035" cy="537210"/>
          </a:xfrm>
        </p:spPr>
        <p:txBody>
          <a:bodyPr>
            <a:normAutofit fontScale="90000"/>
          </a:bodyPr>
          <a:lstStyle/>
          <a:p>
            <a:r>
              <a:rPr lang="en-GB" dirty="0" smtClean="0"/>
              <a:t>Aspirations</a:t>
            </a:r>
            <a:endParaRPr lang="en-GB" dirty="0"/>
          </a:p>
        </p:txBody>
      </p:sp>
      <p:sp>
        <p:nvSpPr>
          <p:cNvPr id="3" name="Content Placeholder 2"/>
          <p:cNvSpPr>
            <a:spLocks noGrp="1"/>
          </p:cNvSpPr>
          <p:nvPr>
            <p:ph idx="1"/>
          </p:nvPr>
        </p:nvSpPr>
        <p:spPr/>
        <p:txBody>
          <a:bodyPr/>
          <a:lstStyle/>
          <a:p>
            <a:r>
              <a:rPr lang="en-GB" dirty="0" smtClean="0"/>
              <a:t>Long term outcomes must link with the aspirations of the child / young person</a:t>
            </a:r>
          </a:p>
          <a:p>
            <a:endParaRPr lang="en-GB" dirty="0" smtClean="0"/>
          </a:p>
          <a:p>
            <a:r>
              <a:rPr lang="en-GB" dirty="0" smtClean="0"/>
              <a:t>Will be a link to the preparation for adulthood</a:t>
            </a:r>
            <a:endParaRPr lang="en-GB" dirty="0"/>
          </a:p>
        </p:txBody>
      </p:sp>
      <p:pic>
        <p:nvPicPr>
          <p:cNvPr id="4" name="Picture 3" descr="Screen Clipping"/>
          <p:cNvPicPr>
            <a:picLocks noChangeAspect="1"/>
          </p:cNvPicPr>
          <p:nvPr/>
        </p:nvPicPr>
        <p:blipFill rotWithShape="1">
          <a:blip r:embed="rId2">
            <a:extLst>
              <a:ext uri="{28A0092B-C50C-407E-A947-70E740481C1C}">
                <a14:useLocalDpi xmlns:a14="http://schemas.microsoft.com/office/drawing/2010/main" val="0"/>
              </a:ext>
            </a:extLst>
          </a:blip>
          <a:srcRect t="90848" r="229"/>
          <a:stretch/>
        </p:blipFill>
        <p:spPr>
          <a:xfrm>
            <a:off x="1177726" y="2007598"/>
            <a:ext cx="7385048" cy="751115"/>
          </a:xfrm>
          <a:prstGeom prst="rect">
            <a:avLst/>
          </a:prstGeom>
        </p:spPr>
      </p:pic>
    </p:spTree>
    <p:extLst>
      <p:ext uri="{BB962C8B-B14F-4D97-AF65-F5344CB8AC3E}">
        <p14:creationId xmlns:p14="http://schemas.microsoft.com/office/powerpoint/2010/main" val="26058187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371601"/>
            <a:ext cx="7514035" cy="548639"/>
          </a:xfrm>
        </p:spPr>
        <p:txBody>
          <a:bodyPr>
            <a:normAutofit fontScale="90000"/>
          </a:bodyPr>
          <a:lstStyle/>
          <a:p>
            <a:r>
              <a:rPr lang="en-US" dirty="0" smtClean="0"/>
              <a:t>Section B: Special Educational needs</a:t>
            </a:r>
            <a:endParaRPr lang="en-GB" dirty="0"/>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2157" y="2064373"/>
            <a:ext cx="5772999" cy="3247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78251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371601"/>
            <a:ext cx="7514035" cy="548639"/>
          </a:xfrm>
        </p:spPr>
        <p:txBody>
          <a:bodyPr>
            <a:normAutofit fontScale="90000"/>
          </a:bodyPr>
          <a:lstStyle/>
          <a:p>
            <a:r>
              <a:rPr lang="en-US" dirty="0" smtClean="0"/>
              <a:t>Section B: Special Educational needs</a:t>
            </a:r>
            <a:endParaRPr lang="en-GB" dirty="0"/>
          </a:p>
        </p:txBody>
      </p:sp>
      <p:sp>
        <p:nvSpPr>
          <p:cNvPr id="5" name="AutoShape 4" descr="Professional Guidance on the Education Health &amp; Care Pathway"/>
          <p:cNvSpPr>
            <a:spLocks noGrp="1" noChangeAspect="1" noChangeArrowheads="1"/>
          </p:cNvSpPr>
          <p:nvPr>
            <p:ph idx="1"/>
          </p:nvPr>
        </p:nvSpPr>
        <p:spPr bwMode="auto">
          <a:xfrm>
            <a:off x="1113235" y="2131695"/>
            <a:ext cx="7514034" cy="306895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rtlCol="0" anchor="t" anchorCtr="0" compatLnSpc="1">
            <a:prstTxWarp prst="textNoShape">
              <a:avLst/>
            </a:prstTxWarp>
            <a:normAutofit fontScale="92500" lnSpcReduction="20000"/>
          </a:bodyPr>
          <a:lstStyle/>
          <a:p>
            <a:pPr lvl="0"/>
            <a:r>
              <a:rPr lang="en-GB" dirty="0" smtClean="0"/>
              <a:t>Identifies </a:t>
            </a:r>
            <a:r>
              <a:rPr lang="en-GB" b="1" dirty="0" smtClean="0">
                <a:solidFill>
                  <a:schemeClr val="accent1"/>
                </a:solidFill>
              </a:rPr>
              <a:t>pure strengths</a:t>
            </a:r>
          </a:p>
          <a:p>
            <a:pPr lvl="0"/>
            <a:endParaRPr lang="en-GB" b="1" dirty="0" smtClean="0">
              <a:solidFill>
                <a:schemeClr val="accent1"/>
              </a:solidFill>
            </a:endParaRPr>
          </a:p>
          <a:p>
            <a:pPr lvl="0"/>
            <a:r>
              <a:rPr lang="en-GB" dirty="0" smtClean="0"/>
              <a:t>Describes </a:t>
            </a:r>
            <a:r>
              <a:rPr lang="en-GB" b="1" dirty="0" smtClean="0">
                <a:solidFill>
                  <a:srgbClr val="C00000"/>
                </a:solidFill>
              </a:rPr>
              <a:t>emerging </a:t>
            </a:r>
            <a:r>
              <a:rPr lang="en-GB" b="1" dirty="0">
                <a:solidFill>
                  <a:srgbClr val="C00000"/>
                </a:solidFill>
              </a:rPr>
              <a:t>skills which can be built upon </a:t>
            </a:r>
            <a:r>
              <a:rPr lang="en-GB" dirty="0"/>
              <a:t>as well as difficulties which they may face. </a:t>
            </a:r>
            <a:endParaRPr lang="en-GB" dirty="0" smtClean="0"/>
          </a:p>
          <a:p>
            <a:pPr lvl="0"/>
            <a:endParaRPr lang="en-GB" dirty="0"/>
          </a:p>
          <a:p>
            <a:pPr lvl="0"/>
            <a:r>
              <a:rPr lang="en-GB" b="1" dirty="0" smtClean="0">
                <a:solidFill>
                  <a:srgbClr val="C00000"/>
                </a:solidFill>
              </a:rPr>
              <a:t>Refers </a:t>
            </a:r>
            <a:r>
              <a:rPr lang="en-GB" b="1" dirty="0">
                <a:solidFill>
                  <a:srgbClr val="C00000"/>
                </a:solidFill>
              </a:rPr>
              <a:t>to skills/abilities/knowledge </a:t>
            </a:r>
            <a:r>
              <a:rPr lang="en-GB" dirty="0"/>
              <a:t>which are </a:t>
            </a:r>
            <a:r>
              <a:rPr lang="en-GB" b="1" dirty="0">
                <a:solidFill>
                  <a:srgbClr val="C00000"/>
                </a:solidFill>
              </a:rPr>
              <a:t>in their infancy </a:t>
            </a:r>
            <a:r>
              <a:rPr lang="en-GB" dirty="0"/>
              <a:t>and </a:t>
            </a:r>
            <a:r>
              <a:rPr lang="en-GB" b="1" dirty="0">
                <a:solidFill>
                  <a:srgbClr val="C00000"/>
                </a:solidFill>
              </a:rPr>
              <a:t>can be developed upon</a:t>
            </a:r>
            <a:r>
              <a:rPr lang="en-GB" dirty="0"/>
              <a:t>. </a:t>
            </a:r>
            <a:endParaRPr lang="en-GB" dirty="0" smtClean="0"/>
          </a:p>
          <a:p>
            <a:pPr lvl="0"/>
            <a:endParaRPr lang="en-GB" dirty="0"/>
          </a:p>
          <a:p>
            <a:pPr lvl="0"/>
            <a:r>
              <a:rPr lang="en-GB" b="1" dirty="0" smtClean="0">
                <a:solidFill>
                  <a:srgbClr val="C00000"/>
                </a:solidFill>
              </a:rPr>
              <a:t>Describe </a:t>
            </a:r>
            <a:r>
              <a:rPr lang="en-GB" b="1" dirty="0">
                <a:solidFill>
                  <a:srgbClr val="C00000"/>
                </a:solidFill>
              </a:rPr>
              <a:t>deficits and struggles </a:t>
            </a:r>
            <a:r>
              <a:rPr lang="en-GB" dirty="0" smtClean="0"/>
              <a:t>as </a:t>
            </a:r>
            <a:r>
              <a:rPr lang="en-GB" dirty="0"/>
              <a:t>well as the ‘</a:t>
            </a:r>
            <a:r>
              <a:rPr lang="en-GB" b="1" dirty="0"/>
              <a:t>impact</a:t>
            </a:r>
            <a:r>
              <a:rPr lang="en-GB" dirty="0"/>
              <a:t>’ these have / could potentially have on the child / young person. </a:t>
            </a:r>
          </a:p>
        </p:txBody>
      </p:sp>
    </p:spTree>
    <p:extLst>
      <p:ext uri="{BB962C8B-B14F-4D97-AF65-F5344CB8AC3E}">
        <p14:creationId xmlns:p14="http://schemas.microsoft.com/office/powerpoint/2010/main" val="19055611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371601"/>
            <a:ext cx="7514035" cy="548639"/>
          </a:xfrm>
        </p:spPr>
        <p:txBody>
          <a:bodyPr>
            <a:normAutofit fontScale="90000"/>
          </a:bodyPr>
          <a:lstStyle/>
          <a:p>
            <a:r>
              <a:rPr lang="en-US" dirty="0" smtClean="0"/>
              <a:t>Preparation for adulthood</a:t>
            </a:r>
            <a:endParaRPr lang="en-GB" dirty="0"/>
          </a:p>
        </p:txBody>
      </p:sp>
      <p:graphicFrame>
        <p:nvGraphicFramePr>
          <p:cNvPr id="3" name="Content Placeholder 2"/>
          <p:cNvGraphicFramePr>
            <a:graphicFrameLocks noGrp="1"/>
          </p:cNvGraphicFramePr>
          <p:nvPr>
            <p:ph idx="1"/>
            <p:extLst/>
          </p:nvPr>
        </p:nvGraphicFramePr>
        <p:xfrm>
          <a:off x="1113235" y="2131219"/>
          <a:ext cx="7514034" cy="3158490"/>
        </p:xfrm>
        <a:graphic>
          <a:graphicData uri="http://schemas.openxmlformats.org/drawingml/2006/table">
            <a:tbl>
              <a:tblPr firstRow="1" bandRow="1">
                <a:tableStyleId>{5C22544A-7EE6-4342-B048-85BDC9FD1C3A}</a:tableStyleId>
              </a:tblPr>
              <a:tblGrid>
                <a:gridCol w="1315640">
                  <a:extLst>
                    <a:ext uri="{9D8B030D-6E8A-4147-A177-3AD203B41FA5}">
                      <a16:colId xmlns:a16="http://schemas.microsoft.com/office/drawing/2014/main" val="508325956"/>
                    </a:ext>
                  </a:extLst>
                </a:gridCol>
                <a:gridCol w="6198394">
                  <a:extLst>
                    <a:ext uri="{9D8B030D-6E8A-4147-A177-3AD203B41FA5}">
                      <a16:colId xmlns:a16="http://schemas.microsoft.com/office/drawing/2014/main" val="1639841553"/>
                    </a:ext>
                  </a:extLst>
                </a:gridCol>
              </a:tblGrid>
              <a:tr h="278130">
                <a:tc>
                  <a:txBody>
                    <a:bodyPr/>
                    <a:lstStyle/>
                    <a:p>
                      <a:r>
                        <a:rPr lang="en-US" sz="1000" dirty="0" smtClean="0"/>
                        <a:t>Area of need</a:t>
                      </a:r>
                      <a:endParaRPr lang="en-GB" sz="1000" dirty="0"/>
                    </a:p>
                  </a:txBody>
                  <a:tcPr marL="68580" marR="68580" marT="34290" marB="34290"/>
                </a:tc>
                <a:tc>
                  <a:txBody>
                    <a:bodyPr/>
                    <a:lstStyle/>
                    <a:p>
                      <a:r>
                        <a:rPr lang="en-US" sz="1000" dirty="0" smtClean="0"/>
                        <a:t>Probe questions</a:t>
                      </a:r>
                      <a:endParaRPr lang="en-GB" sz="1000" dirty="0"/>
                    </a:p>
                  </a:txBody>
                  <a:tcPr marL="68580" marR="68580" marT="34290" marB="34290"/>
                </a:tc>
                <a:extLst>
                  <a:ext uri="{0D108BD9-81ED-4DB2-BD59-A6C34878D82A}">
                    <a16:rowId xmlns:a16="http://schemas.microsoft.com/office/drawing/2014/main" val="2739634274"/>
                  </a:ext>
                </a:extLst>
              </a:tr>
              <a:tr h="800100">
                <a:tc>
                  <a:txBody>
                    <a:bodyPr/>
                    <a:lstStyle/>
                    <a:p>
                      <a:r>
                        <a:rPr lang="en-GB" sz="1000" b="0" dirty="0" smtClean="0"/>
                        <a:t>HE and</a:t>
                      </a:r>
                      <a:r>
                        <a:rPr lang="en-GB" sz="1000" b="0" baseline="0" dirty="0" smtClean="0"/>
                        <a:t> / or </a:t>
                      </a:r>
                      <a:r>
                        <a:rPr lang="en-GB" sz="1000" b="0" dirty="0" smtClean="0"/>
                        <a:t>employment</a:t>
                      </a:r>
                      <a:endParaRPr lang="en-GB" sz="1000" b="0" dirty="0"/>
                    </a:p>
                  </a:txBody>
                  <a:tcPr marL="68580" marR="68580" marT="34290" marB="34290"/>
                </a:tc>
                <a:tc>
                  <a:txBody>
                    <a:bodyPr/>
                    <a:lstStyle/>
                    <a:p>
                      <a:pPr marL="285750" indent="-285750">
                        <a:buFont typeface="Arial" panose="020B0604020202020204" pitchFamily="34" charset="0"/>
                        <a:buChar char="•"/>
                      </a:pPr>
                      <a:r>
                        <a:rPr lang="en-US" sz="1200" dirty="0" smtClean="0"/>
                        <a:t>Do</a:t>
                      </a:r>
                      <a:r>
                        <a:rPr lang="en-US" sz="1200" baseline="0" dirty="0" smtClean="0"/>
                        <a:t> they have a part time job? This could be paid or voluntary work</a:t>
                      </a:r>
                      <a:endParaRPr lang="en-GB" sz="1200" baseline="0" dirty="0" smtClean="0"/>
                    </a:p>
                    <a:p>
                      <a:pPr marL="285750" indent="-285750">
                        <a:buFont typeface="Arial" panose="020B0604020202020204" pitchFamily="34" charset="0"/>
                        <a:buChar char="•"/>
                      </a:pPr>
                      <a:r>
                        <a:rPr lang="en-US" sz="1200" baseline="0" dirty="0" smtClean="0"/>
                        <a:t>Have they completed work experience?</a:t>
                      </a:r>
                    </a:p>
                    <a:p>
                      <a:pPr marL="285750" indent="-285750">
                        <a:buFont typeface="Arial" panose="020B0604020202020204" pitchFamily="34" charset="0"/>
                        <a:buChar char="•"/>
                      </a:pPr>
                      <a:r>
                        <a:rPr lang="en-US" sz="1200" baseline="0" dirty="0" smtClean="0"/>
                        <a:t>What are their career aspirations (triangulated with Section A)? What course are they studying which will / could lead onto either HE or employment?</a:t>
                      </a:r>
                    </a:p>
                  </a:txBody>
                  <a:tcPr marL="68580" marR="68580" marT="34290" marB="34290"/>
                </a:tc>
                <a:extLst>
                  <a:ext uri="{0D108BD9-81ED-4DB2-BD59-A6C34878D82A}">
                    <a16:rowId xmlns:a16="http://schemas.microsoft.com/office/drawing/2014/main" val="2342280916"/>
                  </a:ext>
                </a:extLst>
              </a:tr>
              <a:tr h="800100">
                <a:tc>
                  <a:txBody>
                    <a:bodyPr/>
                    <a:lstStyle/>
                    <a:p>
                      <a:r>
                        <a:rPr lang="en-US" sz="1000" b="0" dirty="0" smtClean="0"/>
                        <a:t>Independent Living</a:t>
                      </a:r>
                      <a:endParaRPr lang="en-GB" sz="1000" b="0" dirty="0"/>
                    </a:p>
                  </a:txBody>
                  <a:tcPr marL="68580" marR="68580" marT="34290" marB="34290"/>
                </a:tc>
                <a:tc>
                  <a:txBody>
                    <a:bodyPr/>
                    <a:lstStyle/>
                    <a:p>
                      <a:pPr marL="285750" indent="-285750">
                        <a:buFont typeface="Arial" panose="020B0604020202020204" pitchFamily="34" charset="0"/>
                        <a:buChar char="•"/>
                      </a:pPr>
                      <a:r>
                        <a:rPr lang="en-US" sz="1200" dirty="0" smtClean="0"/>
                        <a:t>Can they cook a simple meal or make a drink for themselves?</a:t>
                      </a:r>
                    </a:p>
                    <a:p>
                      <a:pPr marL="285750" indent="-285750">
                        <a:buFont typeface="Arial" panose="020B0604020202020204" pitchFamily="34" charset="0"/>
                        <a:buChar char="•"/>
                      </a:pPr>
                      <a:r>
                        <a:rPr lang="en-US" sz="1200" dirty="0" smtClean="0"/>
                        <a:t>Do they under stand the value of money?</a:t>
                      </a:r>
                      <a:r>
                        <a:rPr lang="en-US" sz="1200" baseline="0" dirty="0" smtClean="0"/>
                        <a:t> Can they apply this to a practical experience?</a:t>
                      </a:r>
                    </a:p>
                    <a:p>
                      <a:pPr marL="285750" indent="-285750">
                        <a:buFont typeface="Arial" panose="020B0604020202020204" pitchFamily="34" charset="0"/>
                        <a:buChar char="•"/>
                      </a:pPr>
                      <a:r>
                        <a:rPr lang="en-US" sz="1200" baseline="0" dirty="0" smtClean="0"/>
                        <a:t>Are they able to travel independently? Do they want to learning how to drive (triangulated with Section A)?  </a:t>
                      </a:r>
                      <a:endParaRPr lang="en-GB" sz="1200" dirty="0"/>
                    </a:p>
                  </a:txBody>
                  <a:tcPr marL="68580" marR="68580" marT="34290" marB="34290"/>
                </a:tc>
                <a:extLst>
                  <a:ext uri="{0D108BD9-81ED-4DB2-BD59-A6C34878D82A}">
                    <a16:rowId xmlns:a16="http://schemas.microsoft.com/office/drawing/2014/main" val="2244880636"/>
                  </a:ext>
                </a:extLst>
              </a:tr>
              <a:tr h="434340">
                <a:tc>
                  <a:txBody>
                    <a:bodyPr/>
                    <a:lstStyle/>
                    <a:p>
                      <a:r>
                        <a:rPr lang="en-US" sz="1000" b="0" dirty="0" smtClean="0"/>
                        <a:t>Participation</a:t>
                      </a:r>
                      <a:r>
                        <a:rPr lang="en-US" sz="1000" b="0" baseline="0" dirty="0" smtClean="0"/>
                        <a:t> in society</a:t>
                      </a:r>
                      <a:endParaRPr lang="en-GB" sz="1000" b="0" dirty="0"/>
                    </a:p>
                  </a:txBody>
                  <a:tcPr marL="68580" marR="68580" marT="34290" marB="34290"/>
                </a:tc>
                <a:tc>
                  <a:txBody>
                    <a:bodyPr/>
                    <a:lstStyle/>
                    <a:p>
                      <a:pPr marL="285750" indent="-285750">
                        <a:buFont typeface="Arial" panose="020B0604020202020204" pitchFamily="34" charset="0"/>
                        <a:buChar char="•"/>
                      </a:pPr>
                      <a:r>
                        <a:rPr lang="en-US" sz="1200" dirty="0" smtClean="0"/>
                        <a:t>Do they attend clubs / </a:t>
                      </a:r>
                      <a:r>
                        <a:rPr lang="en-US" sz="1200" dirty="0" err="1" smtClean="0"/>
                        <a:t>organisations</a:t>
                      </a:r>
                      <a:r>
                        <a:rPr lang="en-US" sz="1200" baseline="0" dirty="0" smtClean="0"/>
                        <a:t> in their community? What is the impact on doing so?</a:t>
                      </a:r>
                    </a:p>
                    <a:p>
                      <a:pPr marL="285750" indent="-285750">
                        <a:buFont typeface="Arial" panose="020B0604020202020204" pitchFamily="34" charset="0"/>
                        <a:buChar char="•"/>
                      </a:pPr>
                      <a:r>
                        <a:rPr lang="en-US" sz="1200" baseline="0" dirty="0" smtClean="0"/>
                        <a:t>What support networks do they have / have knowledge off / can access?</a:t>
                      </a:r>
                      <a:endParaRPr lang="en-GB" sz="1200" dirty="0"/>
                    </a:p>
                  </a:txBody>
                  <a:tcPr marL="68580" marR="68580" marT="34290" marB="34290"/>
                </a:tc>
                <a:extLst>
                  <a:ext uri="{0D108BD9-81ED-4DB2-BD59-A6C34878D82A}">
                    <a16:rowId xmlns:a16="http://schemas.microsoft.com/office/drawing/2014/main" val="2642621704"/>
                  </a:ext>
                </a:extLst>
              </a:tr>
              <a:tr h="800100">
                <a:tc>
                  <a:txBody>
                    <a:bodyPr/>
                    <a:lstStyle/>
                    <a:p>
                      <a:r>
                        <a:rPr lang="en-US" sz="1000" b="0" dirty="0" smtClean="0"/>
                        <a:t>Being as</a:t>
                      </a:r>
                      <a:r>
                        <a:rPr lang="en-US" sz="1000" b="0" baseline="0" dirty="0" smtClean="0"/>
                        <a:t> healthy as possible in AL</a:t>
                      </a:r>
                      <a:endParaRPr lang="en-GB" sz="1000" b="0" dirty="0"/>
                    </a:p>
                  </a:txBody>
                  <a:tcPr marL="68580" marR="68580" marT="34290" marB="34290"/>
                </a:tc>
                <a:tc>
                  <a:txBody>
                    <a:bodyPr/>
                    <a:lstStyle/>
                    <a:p>
                      <a:pPr marL="285750" indent="-285750">
                        <a:buFont typeface="Arial" panose="020B0604020202020204" pitchFamily="34" charset="0"/>
                        <a:buChar char="•"/>
                      </a:pPr>
                      <a:r>
                        <a:rPr lang="en-US" sz="1200" dirty="0" smtClean="0"/>
                        <a:t>Are they able to tend to their self care needs?</a:t>
                      </a:r>
                    </a:p>
                    <a:p>
                      <a:pPr marL="285750" indent="-285750">
                        <a:buFont typeface="Arial" panose="020B0604020202020204" pitchFamily="34" charset="0"/>
                        <a:buChar char="•"/>
                      </a:pPr>
                      <a:r>
                        <a:rPr lang="en-US" sz="1200" dirty="0" smtClean="0"/>
                        <a:t>Can they make good choices in regards to diet?</a:t>
                      </a:r>
                    </a:p>
                    <a:p>
                      <a:pPr marL="285750" indent="-285750">
                        <a:buFont typeface="Arial" panose="020B0604020202020204" pitchFamily="34" charset="0"/>
                        <a:buChar char="•"/>
                      </a:pPr>
                      <a:r>
                        <a:rPr lang="en-US" sz="1200" dirty="0" smtClean="0"/>
                        <a:t>Do they play sports</a:t>
                      </a:r>
                      <a:r>
                        <a:rPr lang="en-US" sz="1200" baseline="0" dirty="0" smtClean="0"/>
                        <a:t> or are they active in other ways and under stand the benefits of a healthy lifestyle?</a:t>
                      </a:r>
                      <a:endParaRPr lang="en-GB" sz="1200" dirty="0"/>
                    </a:p>
                  </a:txBody>
                  <a:tcPr marL="68580" marR="68580" marT="34290" marB="34290"/>
                </a:tc>
                <a:extLst>
                  <a:ext uri="{0D108BD9-81ED-4DB2-BD59-A6C34878D82A}">
                    <a16:rowId xmlns:a16="http://schemas.microsoft.com/office/drawing/2014/main" val="2393942939"/>
                  </a:ext>
                </a:extLst>
              </a:tr>
            </a:tbl>
          </a:graphicData>
        </a:graphic>
      </p:graphicFrame>
    </p:spTree>
    <p:extLst>
      <p:ext uri="{BB962C8B-B14F-4D97-AF65-F5344CB8AC3E}">
        <p14:creationId xmlns:p14="http://schemas.microsoft.com/office/powerpoint/2010/main" val="39557260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371600"/>
            <a:ext cx="7514035" cy="641713"/>
          </a:xfrm>
        </p:spPr>
        <p:txBody>
          <a:bodyPr>
            <a:normAutofit/>
          </a:bodyPr>
          <a:lstStyle/>
          <a:p>
            <a:r>
              <a:rPr lang="en-GB" dirty="0" smtClean="0"/>
              <a:t>Remember to…</a:t>
            </a:r>
            <a:endParaRPr lang="en-GB" dirty="0"/>
          </a:p>
        </p:txBody>
      </p:sp>
      <p:sp>
        <p:nvSpPr>
          <p:cNvPr id="3" name="Content Placeholder 2"/>
          <p:cNvSpPr>
            <a:spLocks noGrp="1"/>
          </p:cNvSpPr>
          <p:nvPr>
            <p:ph idx="1"/>
          </p:nvPr>
        </p:nvSpPr>
        <p:spPr>
          <a:xfrm>
            <a:off x="1113233" y="2111285"/>
            <a:ext cx="7514035" cy="3089366"/>
          </a:xfrm>
        </p:spPr>
        <p:txBody>
          <a:bodyPr/>
          <a:lstStyle/>
          <a:p>
            <a:r>
              <a:rPr lang="en-GB" dirty="0" smtClean="0"/>
              <a:t>Capture views and include the evidence when submitting an EHC assessment</a:t>
            </a:r>
          </a:p>
          <a:p>
            <a:endParaRPr lang="en-GB" dirty="0" smtClean="0"/>
          </a:p>
          <a:p>
            <a:r>
              <a:rPr lang="en-GB" dirty="0" smtClean="0"/>
              <a:t>Capture views prior to the annual review meeting</a:t>
            </a:r>
          </a:p>
          <a:p>
            <a:pPr lvl="1"/>
            <a:r>
              <a:rPr lang="en-GB" dirty="0" smtClean="0"/>
              <a:t>Distribute 2 weeks prior to the review meeting</a:t>
            </a:r>
            <a:endParaRPr lang="en-GB" dirty="0"/>
          </a:p>
        </p:txBody>
      </p:sp>
    </p:spTree>
    <p:extLst>
      <p:ext uri="{BB962C8B-B14F-4D97-AF65-F5344CB8AC3E}">
        <p14:creationId xmlns:p14="http://schemas.microsoft.com/office/powerpoint/2010/main" val="38991292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371601"/>
            <a:ext cx="7514035" cy="548639"/>
          </a:xfrm>
        </p:spPr>
        <p:txBody>
          <a:bodyPr>
            <a:normAutofit fontScale="90000"/>
          </a:bodyPr>
          <a:lstStyle/>
          <a:p>
            <a:r>
              <a:rPr lang="en-US" smtClean="0"/>
              <a:t>What resources are available?</a:t>
            </a:r>
            <a:endParaRPr lang="en-GB" dirty="0"/>
          </a:p>
        </p:txBody>
      </p:sp>
      <p:pic>
        <p:nvPicPr>
          <p:cNvPr id="6" name="Content Placeholder 5" descr="Screen Clipping"/>
          <p:cNvPicPr>
            <a:picLocks noGrp="1" noChangeAspect="1"/>
          </p:cNvPicPr>
          <p:nvPr/>
        </p:nvPicPr>
        <p:blipFill>
          <a:blip r:embed="rId2">
            <a:extLst>
              <a:ext uri="{28A0092B-C50C-407E-A947-70E740481C1C}">
                <a14:useLocalDpi xmlns:a14="http://schemas.microsoft.com/office/drawing/2010/main" val="0"/>
              </a:ext>
            </a:extLst>
          </a:blip>
          <a:stretch>
            <a:fillRect/>
          </a:stretch>
        </p:blipFill>
        <p:spPr>
          <a:xfrm>
            <a:off x="2091668" y="2021862"/>
            <a:ext cx="5458663" cy="3558014"/>
          </a:xfrm>
          <a:prstGeom prst="rect">
            <a:avLst/>
          </a:prstGeom>
        </p:spPr>
      </p:pic>
    </p:spTree>
    <p:extLst>
      <p:ext uri="{BB962C8B-B14F-4D97-AF65-F5344CB8AC3E}">
        <p14:creationId xmlns:p14="http://schemas.microsoft.com/office/powerpoint/2010/main" val="39000170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371601"/>
            <a:ext cx="7514035" cy="548639"/>
          </a:xfrm>
        </p:spPr>
        <p:txBody>
          <a:bodyPr>
            <a:normAutofit fontScale="90000"/>
          </a:bodyPr>
          <a:lstStyle/>
          <a:p>
            <a:r>
              <a:rPr lang="en-US" smtClean="0"/>
              <a:t>What resources are available?</a:t>
            </a:r>
            <a:endParaRPr lang="en-GB" dirty="0"/>
          </a:p>
        </p:txBody>
      </p:sp>
      <p:pic>
        <p:nvPicPr>
          <p:cNvPr id="3" name="Picture 2" descr="Screen Clippi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67983" y="2170067"/>
            <a:ext cx="2590955" cy="3392822"/>
          </a:xfrm>
          <a:prstGeom prst="rect">
            <a:avLst/>
          </a:prstGeom>
        </p:spPr>
      </p:pic>
      <p:pic>
        <p:nvPicPr>
          <p:cNvPr id="5" name="Picture 4" descr="Screen Clipp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1427" y="2172047"/>
            <a:ext cx="1920539" cy="3390842"/>
          </a:xfrm>
          <a:prstGeom prst="rect">
            <a:avLst/>
          </a:prstGeom>
        </p:spPr>
      </p:pic>
    </p:spTree>
    <p:extLst>
      <p:ext uri="{BB962C8B-B14F-4D97-AF65-F5344CB8AC3E}">
        <p14:creationId xmlns:p14="http://schemas.microsoft.com/office/powerpoint/2010/main" val="890730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371601"/>
            <a:ext cx="7514035" cy="556805"/>
          </a:xfrm>
        </p:spPr>
        <p:txBody>
          <a:bodyPr/>
          <a:lstStyle/>
          <a:p>
            <a:r>
              <a:rPr lang="en-GB" dirty="0" smtClean="0"/>
              <a:t>Useful websites</a:t>
            </a:r>
            <a:endParaRPr lang="en-GB" dirty="0"/>
          </a:p>
        </p:txBody>
      </p:sp>
      <p:sp>
        <p:nvSpPr>
          <p:cNvPr id="3" name="Content Placeholder 2"/>
          <p:cNvSpPr>
            <a:spLocks noGrp="1"/>
          </p:cNvSpPr>
          <p:nvPr>
            <p:ph idx="1"/>
          </p:nvPr>
        </p:nvSpPr>
        <p:spPr>
          <a:xfrm>
            <a:off x="1113233" y="2032908"/>
            <a:ext cx="7514035" cy="3167743"/>
          </a:xfrm>
        </p:spPr>
        <p:txBody>
          <a:bodyPr/>
          <a:lstStyle/>
          <a:p>
            <a:r>
              <a:rPr lang="en-GB" dirty="0" smtClean="0">
                <a:hlinkClick r:id="rId2"/>
              </a:rPr>
              <a:t>http</a:t>
            </a:r>
            <a:r>
              <a:rPr lang="en-GB" dirty="0">
                <a:hlinkClick r:id="rId2"/>
              </a:rPr>
              <a:t>://</a:t>
            </a:r>
            <a:r>
              <a:rPr lang="en-GB" dirty="0" smtClean="0">
                <a:hlinkClick r:id="rId2"/>
              </a:rPr>
              <a:t>www.sheffkids.co.uk/adultssite/pages/onepageprofilestemplates.html</a:t>
            </a:r>
            <a:endParaRPr lang="en-GB" dirty="0" smtClean="0"/>
          </a:p>
          <a:p>
            <a:endParaRPr lang="en-GB" dirty="0"/>
          </a:p>
          <a:p>
            <a:r>
              <a:rPr lang="en-GB" dirty="0">
                <a:hlinkClick r:id="rId3"/>
              </a:rPr>
              <a:t>https://www.preparingforadulthood.org.uk/downloads/person-centred-planning/like-and-admire.htm</a:t>
            </a:r>
            <a:r>
              <a:rPr lang="en-GB" dirty="0"/>
              <a:t> </a:t>
            </a:r>
            <a:endParaRPr lang="en-GB" dirty="0" smtClean="0"/>
          </a:p>
          <a:p>
            <a:endParaRPr lang="en-GB" dirty="0"/>
          </a:p>
          <a:p>
            <a:r>
              <a:rPr lang="en-GB" dirty="0">
                <a:hlinkClick r:id="rId4"/>
              </a:rPr>
              <a:t>https://</a:t>
            </a:r>
            <a:r>
              <a:rPr lang="en-GB" dirty="0" smtClean="0">
                <a:hlinkClick r:id="rId4"/>
              </a:rPr>
              <a:t>www.ndti.org.uk/projects/preparing-for-adulthood</a:t>
            </a:r>
            <a:endParaRPr lang="en-GB" dirty="0" smtClean="0"/>
          </a:p>
        </p:txBody>
      </p:sp>
    </p:spTree>
    <p:extLst>
      <p:ext uri="{BB962C8B-B14F-4D97-AF65-F5344CB8AC3E}">
        <p14:creationId xmlns:p14="http://schemas.microsoft.com/office/powerpoint/2010/main" val="36500443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371601"/>
            <a:ext cx="7514035" cy="548639"/>
          </a:xfrm>
        </p:spPr>
        <p:txBody>
          <a:bodyPr>
            <a:normAutofit fontScale="90000"/>
          </a:bodyPr>
          <a:lstStyle/>
          <a:p>
            <a:r>
              <a:rPr lang="en-US" dirty="0" smtClean="0"/>
              <a:t>Transitions reviews?</a:t>
            </a:r>
            <a:endParaRPr lang="en-GB" dirty="0"/>
          </a:p>
        </p:txBody>
      </p:sp>
      <p:sp>
        <p:nvSpPr>
          <p:cNvPr id="5" name="AutoShape 4" descr="Professional Guidance on the Education Health &amp; Care Pathway"/>
          <p:cNvSpPr>
            <a:spLocks noGrp="1" noChangeAspect="1" noChangeArrowheads="1"/>
          </p:cNvSpPr>
          <p:nvPr>
            <p:ph idx="1"/>
          </p:nvPr>
        </p:nvSpPr>
        <p:spPr bwMode="auto">
          <a:xfrm>
            <a:off x="1113235" y="2131695"/>
            <a:ext cx="7514034" cy="306895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rtlCol="0" anchor="t" anchorCtr="0" compatLnSpc="1">
            <a:prstTxWarp prst="textNoShape">
              <a:avLst/>
            </a:prstTxWarp>
            <a:normAutofit/>
          </a:bodyPr>
          <a:lstStyle/>
          <a:p>
            <a:endParaRPr lang="en-US" dirty="0" smtClean="0"/>
          </a:p>
          <a:p>
            <a:r>
              <a:rPr lang="en-US" dirty="0" smtClean="0"/>
              <a:t>Final Primary </a:t>
            </a:r>
            <a:r>
              <a:rPr lang="en-US" dirty="0"/>
              <a:t>and Year 7 placements will be announced by </a:t>
            </a:r>
            <a:r>
              <a:rPr lang="en-US" b="1" dirty="0"/>
              <a:t>February 15th </a:t>
            </a:r>
            <a:r>
              <a:rPr lang="en-US" b="1" dirty="0" smtClean="0"/>
              <a:t>2021</a:t>
            </a:r>
          </a:p>
          <a:p>
            <a:endParaRPr lang="en-US" dirty="0"/>
          </a:p>
          <a:p>
            <a:r>
              <a:rPr lang="en-US" dirty="0" smtClean="0"/>
              <a:t>Final Post </a:t>
            </a:r>
            <a:r>
              <a:rPr lang="en-US" dirty="0"/>
              <a:t>16 placements will be announced by </a:t>
            </a:r>
            <a:r>
              <a:rPr lang="en-US" b="1" dirty="0"/>
              <a:t>March 31st </a:t>
            </a:r>
            <a:r>
              <a:rPr lang="en-US" b="1" dirty="0" smtClean="0"/>
              <a:t>2021</a:t>
            </a:r>
            <a:endParaRPr lang="en-US" b="1" dirty="0"/>
          </a:p>
        </p:txBody>
      </p:sp>
    </p:spTree>
    <p:extLst>
      <p:ext uri="{BB962C8B-B14F-4D97-AF65-F5344CB8AC3E}">
        <p14:creationId xmlns:p14="http://schemas.microsoft.com/office/powerpoint/2010/main" val="26308601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371601"/>
            <a:ext cx="7514035" cy="548639"/>
          </a:xfrm>
        </p:spPr>
        <p:txBody>
          <a:bodyPr>
            <a:normAutofit fontScale="90000"/>
          </a:bodyPr>
          <a:lstStyle/>
          <a:p>
            <a:r>
              <a:rPr lang="en-US" dirty="0" smtClean="0"/>
              <a:t>Transition reviews Sept 2022</a:t>
            </a:r>
            <a:endParaRPr lang="en-GB" dirty="0"/>
          </a:p>
        </p:txBody>
      </p:sp>
      <p:sp>
        <p:nvSpPr>
          <p:cNvPr id="5" name="AutoShape 4" descr="Professional Guidance on the Education Health &amp; Care Pathway"/>
          <p:cNvSpPr>
            <a:spLocks noGrp="1" noChangeAspect="1" noChangeArrowheads="1"/>
          </p:cNvSpPr>
          <p:nvPr>
            <p:ph idx="1"/>
          </p:nvPr>
        </p:nvSpPr>
        <p:spPr bwMode="auto">
          <a:xfrm>
            <a:off x="1113235" y="2131695"/>
            <a:ext cx="7514034" cy="306895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rtlCol="0" anchor="t" anchorCtr="0" compatLnSpc="1">
            <a:prstTxWarp prst="textNoShape">
              <a:avLst/>
            </a:prstTxWarp>
            <a:normAutofit/>
          </a:bodyPr>
          <a:lstStyle/>
          <a:p>
            <a:r>
              <a:rPr lang="en-US" b="1" dirty="0"/>
              <a:t>June 2021 </a:t>
            </a:r>
            <a:r>
              <a:rPr lang="en-US" dirty="0" smtClean="0"/>
              <a:t>current Y5 and Y10 </a:t>
            </a:r>
            <a:r>
              <a:rPr lang="en-US" dirty="0"/>
              <a:t>will receive letters requesting their </a:t>
            </a:r>
            <a:r>
              <a:rPr lang="en-US" dirty="0" smtClean="0"/>
              <a:t>preferences</a:t>
            </a:r>
          </a:p>
          <a:p>
            <a:pPr marL="0" indent="0">
              <a:buNone/>
            </a:pPr>
            <a:r>
              <a:rPr lang="en-US" dirty="0" smtClean="0"/>
              <a:t> </a:t>
            </a:r>
            <a:endParaRPr lang="en-US" dirty="0"/>
          </a:p>
          <a:p>
            <a:r>
              <a:rPr lang="en-US" b="1" dirty="0" smtClean="0"/>
              <a:t>Current year 5 reviews to be completed in Summer 2</a:t>
            </a:r>
          </a:p>
          <a:p>
            <a:pPr lvl="1"/>
            <a:r>
              <a:rPr lang="en-US" dirty="0" smtClean="0"/>
              <a:t>Year 5 CYP will have their EHC plans updated during the Summer holidays (2021)</a:t>
            </a:r>
          </a:p>
          <a:p>
            <a:endParaRPr lang="en-US" dirty="0" smtClean="0"/>
          </a:p>
          <a:p>
            <a:r>
              <a:rPr lang="en-US" b="1" dirty="0" smtClean="0"/>
              <a:t>Current Y10 moving into Y11 reviews to be completed in Autumn 1</a:t>
            </a:r>
            <a:r>
              <a:rPr lang="en-US" dirty="0" smtClean="0"/>
              <a:t>	</a:t>
            </a:r>
          </a:p>
          <a:p>
            <a:pPr lvl="1"/>
            <a:r>
              <a:rPr lang="en-US" dirty="0" smtClean="0"/>
              <a:t>EHC plans will be updated in Autumn 2 (2021) and Spring 1 (2022)</a:t>
            </a:r>
            <a:endParaRPr lang="en-US" dirty="0"/>
          </a:p>
        </p:txBody>
      </p:sp>
    </p:spTree>
    <p:extLst>
      <p:ext uri="{BB962C8B-B14F-4D97-AF65-F5344CB8AC3E}">
        <p14:creationId xmlns:p14="http://schemas.microsoft.com/office/powerpoint/2010/main" val="10793536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Online </a:t>
            </a:r>
            <a:r>
              <a:rPr lang="en-GB" dirty="0" err="1"/>
              <a:t>Senco</a:t>
            </a:r>
            <a:r>
              <a:rPr lang="en-GB" dirty="0"/>
              <a:t> Network </a:t>
            </a:r>
          </a:p>
        </p:txBody>
      </p:sp>
      <p:pic>
        <p:nvPicPr>
          <p:cNvPr id="3" name="Picture 2"/>
          <p:cNvPicPr>
            <a:picLocks noChangeAspect="1"/>
          </p:cNvPicPr>
          <p:nvPr/>
        </p:nvPicPr>
        <p:blipFill rotWithShape="1">
          <a:blip r:embed="rId2"/>
          <a:srcRect l="2363" t="43558" r="17753" b="14485"/>
          <a:stretch/>
        </p:blipFill>
        <p:spPr>
          <a:xfrm>
            <a:off x="116308" y="1844824"/>
            <a:ext cx="8911383" cy="3744416"/>
          </a:xfrm>
          <a:prstGeom prst="rect">
            <a:avLst/>
          </a:prstGeom>
        </p:spPr>
      </p:pic>
    </p:spTree>
    <p:extLst>
      <p:ext uri="{BB962C8B-B14F-4D97-AF65-F5344CB8AC3E}">
        <p14:creationId xmlns:p14="http://schemas.microsoft.com/office/powerpoint/2010/main" val="23297952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371601"/>
            <a:ext cx="7514035" cy="548639"/>
          </a:xfrm>
        </p:spPr>
        <p:txBody>
          <a:bodyPr>
            <a:normAutofit fontScale="90000"/>
          </a:bodyPr>
          <a:lstStyle/>
          <a:p>
            <a:r>
              <a:rPr lang="en-US" dirty="0" smtClean="0"/>
              <a:t>Transition reviews</a:t>
            </a:r>
            <a:endParaRPr lang="en-GB" dirty="0"/>
          </a:p>
        </p:txBody>
      </p:sp>
      <p:sp>
        <p:nvSpPr>
          <p:cNvPr id="5" name="AutoShape 4" descr="Professional Guidance on the Education Health &amp; Care Pathway"/>
          <p:cNvSpPr>
            <a:spLocks noGrp="1" noChangeAspect="1" noChangeArrowheads="1"/>
          </p:cNvSpPr>
          <p:nvPr>
            <p:ph idx="1"/>
          </p:nvPr>
        </p:nvSpPr>
        <p:spPr bwMode="auto">
          <a:xfrm>
            <a:off x="1113235" y="2131695"/>
            <a:ext cx="7514034" cy="306895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rtlCol="0" anchor="t" anchorCtr="0" compatLnSpc="1">
            <a:prstTxWarp prst="textNoShape">
              <a:avLst/>
            </a:prstTxWarp>
            <a:normAutofit/>
          </a:bodyPr>
          <a:lstStyle/>
          <a:p>
            <a:r>
              <a:rPr lang="en-US" dirty="0" smtClean="0"/>
              <a:t>Striving towards </a:t>
            </a:r>
            <a:r>
              <a:rPr lang="en-US" dirty="0"/>
              <a:t>being an electronic service therefore would request that </a:t>
            </a:r>
            <a:r>
              <a:rPr lang="en-US" dirty="0" smtClean="0"/>
              <a:t>responses </a:t>
            </a:r>
            <a:r>
              <a:rPr lang="en-US" dirty="0"/>
              <a:t>are via email</a:t>
            </a:r>
            <a:r>
              <a:rPr lang="en-US" dirty="0" smtClean="0"/>
              <a:t>.</a:t>
            </a:r>
          </a:p>
          <a:p>
            <a:r>
              <a:rPr lang="en-US" dirty="0" smtClean="0"/>
              <a:t>Respond </a:t>
            </a:r>
            <a:r>
              <a:rPr lang="en-US" dirty="0"/>
              <a:t>to the below email address using the following codes in the body of your email response:</a:t>
            </a:r>
          </a:p>
          <a:p>
            <a:pPr lvl="1"/>
            <a:r>
              <a:rPr lang="en-US" b="1" dirty="0" smtClean="0"/>
              <a:t>transitionreviews@bradford.gov.uk </a:t>
            </a:r>
            <a:endParaRPr lang="en-US" b="1" dirty="0"/>
          </a:p>
          <a:p>
            <a:pPr lvl="1"/>
            <a:r>
              <a:rPr lang="en-US" dirty="0" smtClean="0"/>
              <a:t>PP1 </a:t>
            </a:r>
            <a:r>
              <a:rPr lang="en-US" dirty="0"/>
              <a:t>– name of setting</a:t>
            </a:r>
          </a:p>
          <a:p>
            <a:pPr lvl="1"/>
            <a:r>
              <a:rPr lang="en-US" dirty="0" smtClean="0"/>
              <a:t>PP2 </a:t>
            </a:r>
            <a:r>
              <a:rPr lang="en-US" dirty="0"/>
              <a:t>– name of setting</a:t>
            </a:r>
          </a:p>
          <a:p>
            <a:pPr lvl="1"/>
            <a:r>
              <a:rPr lang="en-US" dirty="0" smtClean="0"/>
              <a:t>PP3 </a:t>
            </a:r>
            <a:r>
              <a:rPr lang="en-US" dirty="0"/>
              <a:t>– name of setting</a:t>
            </a:r>
          </a:p>
          <a:p>
            <a:endParaRPr lang="en-US" dirty="0"/>
          </a:p>
        </p:txBody>
      </p:sp>
    </p:spTree>
    <p:extLst>
      <p:ext uri="{BB962C8B-B14F-4D97-AF65-F5344CB8AC3E}">
        <p14:creationId xmlns:p14="http://schemas.microsoft.com/office/powerpoint/2010/main" val="17593207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371600"/>
            <a:ext cx="7514035" cy="3835582"/>
          </a:xfrm>
        </p:spPr>
        <p:txBody>
          <a:bodyPr>
            <a:normAutofit/>
          </a:bodyPr>
          <a:lstStyle/>
          <a:p>
            <a:r>
              <a:rPr lang="en-GB" sz="4950" dirty="0"/>
              <a:t>Thank you</a:t>
            </a:r>
            <a:endParaRPr lang="en-GB" sz="4950" dirty="0"/>
          </a:p>
        </p:txBody>
      </p:sp>
    </p:spTree>
    <p:extLst>
      <p:ext uri="{BB962C8B-B14F-4D97-AF65-F5344CB8AC3E}">
        <p14:creationId xmlns:p14="http://schemas.microsoft.com/office/powerpoint/2010/main" val="26223422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1268761"/>
            <a:ext cx="7774632" cy="2331692"/>
          </a:xfrm>
        </p:spPr>
        <p:txBody>
          <a:bodyPr>
            <a:normAutofit/>
          </a:bodyPr>
          <a:lstStyle/>
          <a:p>
            <a:pPr fontAlgn="ctr"/>
            <a:r>
              <a:rPr lang="en-GB" dirty="0"/>
              <a:t>Introducing the </a:t>
            </a:r>
            <a:r>
              <a:rPr lang="en-GB" dirty="0" smtClean="0"/>
              <a:t/>
            </a:r>
            <a:br>
              <a:rPr lang="en-GB" dirty="0" smtClean="0"/>
            </a:br>
            <a:r>
              <a:rPr lang="en-GB" dirty="0" smtClean="0"/>
              <a:t>Educational </a:t>
            </a:r>
            <a:r>
              <a:rPr lang="en-GB" dirty="0"/>
              <a:t>Emotional Wellbeing Practitioner </a:t>
            </a:r>
            <a:r>
              <a:rPr lang="en-GB" dirty="0" smtClean="0"/>
              <a:t>team</a:t>
            </a:r>
            <a:endParaRPr lang="en-GB" dirty="0"/>
          </a:p>
        </p:txBody>
      </p:sp>
      <p:sp>
        <p:nvSpPr>
          <p:cNvPr id="5" name="Subtitle 4"/>
          <p:cNvSpPr>
            <a:spLocks noGrp="1"/>
          </p:cNvSpPr>
          <p:nvPr>
            <p:ph type="subTitle" idx="1"/>
          </p:nvPr>
        </p:nvSpPr>
        <p:spPr/>
        <p:txBody>
          <a:bodyPr/>
          <a:lstStyle/>
          <a:p>
            <a:r>
              <a:rPr lang="en-GB" dirty="0"/>
              <a:t>Rebecca Horn – Lead Practitioner </a:t>
            </a:r>
            <a:r>
              <a:rPr lang="en-GB" dirty="0" smtClean="0"/>
              <a:t>EEWP </a:t>
            </a:r>
            <a:r>
              <a:rPr lang="en-GB" dirty="0"/>
              <a:t>Team</a:t>
            </a:r>
          </a:p>
        </p:txBody>
      </p:sp>
    </p:spTree>
    <p:extLst>
      <p:ext uri="{BB962C8B-B14F-4D97-AF65-F5344CB8AC3E}">
        <p14:creationId xmlns:p14="http://schemas.microsoft.com/office/powerpoint/2010/main" val="210974017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00150" y="1892928"/>
            <a:ext cx="6743700" cy="1234440"/>
          </a:xfrm>
        </p:spPr>
        <p:txBody>
          <a:bodyPr>
            <a:normAutofit fontScale="90000"/>
          </a:bodyPr>
          <a:lstStyle/>
          <a:p>
            <a:r>
              <a:rPr lang="en-GB" dirty="0" smtClean="0"/>
              <a:t>The Education Emotional Wellbeing Practitioners</a:t>
            </a:r>
            <a:br>
              <a:rPr lang="en-GB" dirty="0" smtClean="0"/>
            </a:br>
            <a:r>
              <a:rPr lang="en-GB" sz="2025" dirty="0"/>
              <a:t>(EEWP)</a:t>
            </a:r>
          </a:p>
        </p:txBody>
      </p:sp>
      <p:sp>
        <p:nvSpPr>
          <p:cNvPr id="3" name="Subtitle 2"/>
          <p:cNvSpPr>
            <a:spLocks noGrp="1"/>
          </p:cNvSpPr>
          <p:nvPr>
            <p:ph type="subTitle" idx="1"/>
          </p:nvPr>
        </p:nvSpPr>
        <p:spPr>
          <a:xfrm>
            <a:off x="2984740" y="3331560"/>
            <a:ext cx="3174521" cy="1539815"/>
          </a:xfrm>
          <a:solidFill>
            <a:schemeClr val="tx1"/>
          </a:solidFill>
          <a:ln>
            <a:solidFill>
              <a:srgbClr val="404040"/>
            </a:solidFill>
          </a:ln>
        </p:spPr>
        <p:txBody>
          <a:bodyPr>
            <a:normAutofit lnSpcReduction="10000"/>
          </a:bodyPr>
          <a:lstStyle/>
          <a:p>
            <a:r>
              <a:rPr lang="en-GB" dirty="0" smtClean="0">
                <a:solidFill>
                  <a:schemeClr val="bg1"/>
                </a:solidFill>
              </a:rPr>
              <a:t>EEWP Lead North  – Rebecca Horn</a:t>
            </a:r>
          </a:p>
          <a:p>
            <a:r>
              <a:rPr lang="en-GB" dirty="0">
                <a:solidFill>
                  <a:schemeClr val="bg1"/>
                </a:solidFill>
              </a:rPr>
              <a:t>EEWP </a:t>
            </a:r>
            <a:r>
              <a:rPr lang="en-GB" dirty="0" smtClean="0">
                <a:solidFill>
                  <a:schemeClr val="bg1"/>
                </a:solidFill>
              </a:rPr>
              <a:t>North – </a:t>
            </a:r>
            <a:r>
              <a:rPr lang="en-GB" dirty="0">
                <a:solidFill>
                  <a:schemeClr val="bg1"/>
                </a:solidFill>
              </a:rPr>
              <a:t>Sophie Dinsdale</a:t>
            </a:r>
          </a:p>
          <a:p>
            <a:r>
              <a:rPr lang="en-GB" dirty="0" smtClean="0">
                <a:solidFill>
                  <a:schemeClr val="bg1"/>
                </a:solidFill>
              </a:rPr>
              <a:t>EEWP East  </a:t>
            </a:r>
            <a:r>
              <a:rPr lang="en-GB" dirty="0">
                <a:solidFill>
                  <a:schemeClr val="bg1"/>
                </a:solidFill>
              </a:rPr>
              <a:t>– Jade Kernick</a:t>
            </a:r>
          </a:p>
          <a:p>
            <a:r>
              <a:rPr lang="en-GB" dirty="0" smtClean="0">
                <a:solidFill>
                  <a:schemeClr val="bg1"/>
                </a:solidFill>
              </a:rPr>
              <a:t>EEWP South – Lisa Aveyard</a:t>
            </a:r>
          </a:p>
          <a:p>
            <a:r>
              <a:rPr lang="en-GB" dirty="0" smtClean="0">
                <a:solidFill>
                  <a:schemeClr val="bg1"/>
                </a:solidFill>
              </a:rPr>
              <a:t>EEWP West </a:t>
            </a:r>
            <a:r>
              <a:rPr lang="en-GB" dirty="0">
                <a:solidFill>
                  <a:schemeClr val="bg1"/>
                </a:solidFill>
              </a:rPr>
              <a:t>– </a:t>
            </a:r>
            <a:r>
              <a:rPr lang="en-GB" dirty="0" smtClean="0">
                <a:solidFill>
                  <a:schemeClr val="bg1"/>
                </a:solidFill>
              </a:rPr>
              <a:t>Simrit Bharaj</a:t>
            </a:r>
            <a:endParaRPr lang="en-GB" dirty="0">
              <a:solidFill>
                <a:schemeClr val="bg1"/>
              </a:solidFill>
            </a:endParaRPr>
          </a:p>
          <a:p>
            <a:endParaRPr lang="en-GB" dirty="0" smtClean="0">
              <a:solidFill>
                <a:schemeClr val="bg1"/>
              </a:solidFill>
            </a:endParaRPr>
          </a:p>
        </p:txBody>
      </p:sp>
      <p:pic>
        <p:nvPicPr>
          <p:cNvPr id="1026" name="Picture 2" descr="See the source image"/>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4000" b="92889" l="0" r="100000">
                        <a14:foregroundMark x1="10920" y1="90667" x2="10920" y2="90667"/>
                        <a14:foregroundMark x1="34847" y1="56000" x2="34847" y2="56000"/>
                        <a14:foregroundMark x1="38650" y1="57778" x2="38650" y2="57778"/>
                        <a14:foregroundMark x1="30675" y1="54222" x2="30675" y2="54222"/>
                        <a14:foregroundMark x1="34356" y1="45333" x2="34356" y2="45333"/>
                        <a14:foregroundMark x1="41350" y1="55111" x2="41350" y2="55111"/>
                        <a14:foregroundMark x1="47117" y1="64889" x2="47117" y2="64889"/>
                        <a14:foregroundMark x1="52883" y1="60889" x2="52883" y2="60889"/>
                        <a14:foregroundMark x1="50307" y1="59111" x2="50307" y2="59111"/>
                        <a14:foregroundMark x1="51288" y1="51556" x2="51288" y2="51556"/>
                        <a14:foregroundMark x1="48098" y1="53778" x2="48098" y2="53778"/>
                        <a14:foregroundMark x1="57055" y1="54222" x2="57055" y2="54222"/>
                        <a14:foregroundMark x1="64294" y1="53778" x2="64294" y2="53778"/>
                        <a14:foregroundMark x1="67730" y1="54222" x2="67730" y2="54222"/>
                        <a14:foregroundMark x1="69693" y1="53778" x2="69693" y2="53778"/>
                        <a14:foregroundMark x1="71043" y1="40889" x2="71043" y2="40889"/>
                        <a14:foregroundMark x1="72761" y1="51111" x2="72761" y2="51111"/>
                        <a14:foregroundMark x1="80613" y1="50667" x2="80613" y2="50667"/>
                        <a14:foregroundMark x1="83804" y1="55556" x2="83804" y2="55556"/>
                        <a14:foregroundMark x1="87485" y1="57778" x2="87485" y2="57778"/>
                        <a14:foregroundMark x1="92515" y1="57778" x2="92515" y2="57778"/>
                        <a14:foregroundMark x1="99387" y1="53778" x2="99387" y2="53778"/>
                        <a14:foregroundMark x1="72270" y1="20889" x2="72270" y2="20889"/>
                        <a14:foregroundMark x1="72147" y1="19556" x2="72147" y2="19556"/>
                        <a14:foregroundMark x1="73374" y1="13778" x2="73374" y2="13778"/>
                        <a14:foregroundMark x1="73129" y1="19111" x2="73129" y2="19111"/>
                        <a14:foregroundMark x1="71656" y1="26222" x2="71656" y2="26222"/>
                        <a14:foregroundMark x1="70307" y1="32889" x2="70307" y2="32889"/>
                        <a14:foregroundMark x1="70307" y1="22222" x2="70307" y2="22222"/>
                        <a14:foregroundMark x1="68466" y1="22667" x2="68466" y2="22667"/>
                        <a14:foregroundMark x1="69693" y1="18222" x2="69693" y2="18222"/>
                        <a14:foregroundMark x1="69325" y1="28000" x2="69325" y2="28000"/>
                        <a14:foregroundMark x1="64294" y1="22222" x2="64294" y2="22222"/>
                        <a14:foregroundMark x1="62822" y1="24444" x2="62822" y2="24444"/>
                        <a14:foregroundMark x1="62945" y1="19556" x2="62945" y2="19556"/>
                        <a14:foregroundMark x1="64049" y1="28444" x2="64049" y2="28444"/>
                        <a14:foregroundMark x1="62209" y1="33778" x2="62209" y2="33778"/>
                        <a14:foregroundMark x1="60859" y1="17778" x2="60859" y2="17778"/>
                        <a14:foregroundMark x1="60368" y1="23111" x2="60368" y2="23111"/>
                        <a14:foregroundMark x1="58650" y1="20889" x2="58650" y2="20889"/>
                        <a14:foregroundMark x1="59264" y1="14222" x2="59264" y2="14222"/>
                        <a14:foregroundMark x1="54479" y1="20000" x2="54479" y2="20000"/>
                        <a14:foregroundMark x1="57178" y1="15111" x2="57178" y2="15111"/>
                        <a14:foregroundMark x1="54724" y1="17333" x2="54724" y2="17333"/>
                        <a14:foregroundMark x1="56074" y1="27556" x2="56074" y2="27556"/>
                        <a14:foregroundMark x1="58160" y1="20444" x2="58160" y2="20444"/>
                        <a14:foregroundMark x1="71166" y1="32000" x2="71166" y2="32000"/>
                        <a14:foregroundMark x1="32025" y1="84000" x2="32025" y2="84000"/>
                        <a14:foregroundMark x1="30429" y1="87111" x2="30429" y2="87111"/>
                        <a14:foregroundMark x1="30184" y1="82667" x2="30184" y2="82667"/>
                        <a14:foregroundMark x1="29448" y1="80000" x2="29448" y2="80000"/>
                        <a14:foregroundMark x1="29448" y1="88889" x2="29448" y2="88889"/>
                        <a14:foregroundMark x1="29448" y1="85333" x2="29448" y2="85333"/>
                        <a14:foregroundMark x1="33374" y1="84444" x2="33374" y2="84444"/>
                        <a14:foregroundMark x1="34479" y1="84000" x2="34479" y2="84000"/>
                        <a14:foregroundMark x1="34724" y1="80444" x2="34724" y2="80444"/>
                        <a14:foregroundMark x1="34601" y1="88889" x2="34601" y2="88889"/>
                        <a14:foregroundMark x1="36319" y1="80889" x2="36319" y2="80889"/>
                        <a14:foregroundMark x1="37301" y1="80000" x2="37301" y2="80000"/>
                        <a14:foregroundMark x1="35337" y1="80000" x2="35337" y2="80000"/>
                        <a14:foregroundMark x1="38160" y1="83111" x2="38160" y2="83111"/>
                        <a14:foregroundMark x1="39141" y1="86222" x2="39141" y2="86222"/>
                        <a14:foregroundMark x1="39387" y1="83111" x2="39387" y2="83111"/>
                        <a14:foregroundMark x1="40736" y1="85778" x2="40736" y2="85778"/>
                        <a14:foregroundMark x1="42822" y1="85778" x2="42822" y2="82667"/>
                        <a14:foregroundMark x1="42822" y1="82667" x2="42822" y2="82667"/>
                        <a14:foregroundMark x1="44049" y1="82667" x2="44049" y2="82667"/>
                        <a14:foregroundMark x1="45153" y1="81333" x2="45153" y2="81333"/>
                        <a14:foregroundMark x1="45890" y1="84000" x2="45890" y2="84000"/>
                        <a14:foregroundMark x1="48221" y1="84889" x2="48221" y2="84889"/>
                        <a14:foregroundMark x1="47485" y1="80000" x2="47485" y2="80000"/>
                        <a14:foregroundMark x1="46871" y1="80000" x2="46871" y2="80000"/>
                        <a14:foregroundMark x1="47117" y1="88889" x2="47117" y2="88889"/>
                        <a14:foregroundMark x1="49202" y1="88444" x2="49202" y2="88444"/>
                        <a14:foregroundMark x1="46871" y1="89778" x2="46871" y2="89778"/>
                        <a14:foregroundMark x1="50552" y1="88889" x2="50552" y2="88889"/>
                        <a14:foregroundMark x1="51656" y1="82667" x2="51656" y2="82667"/>
                        <a14:foregroundMark x1="53742" y1="82222" x2="53742" y2="82222"/>
                        <a14:foregroundMark x1="54601" y1="80000" x2="54601" y2="80000"/>
                        <a14:foregroundMark x1="52638" y1="80000" x2="52638" y2="80000"/>
                        <a14:foregroundMark x1="56442" y1="85333" x2="56442" y2="85333"/>
                        <a14:foregroundMark x1="55460" y1="85778" x2="55460" y2="85778"/>
                        <a14:foregroundMark x1="56319" y1="80889" x2="56319" y2="80889"/>
                        <a14:foregroundMark x1="55215" y1="89333" x2="55215" y2="89333"/>
                        <a14:foregroundMark x1="58160" y1="88889" x2="58160" y2="88889"/>
                        <a14:foregroundMark x1="58282" y1="80000" x2="58282" y2="80000"/>
                        <a14:foregroundMark x1="59509" y1="85333" x2="59509" y2="85333"/>
                        <a14:foregroundMark x1="60123" y1="79556" x2="60123" y2="79556"/>
                        <a14:foregroundMark x1="62822" y1="83111" x2="62822" y2="83111"/>
                        <a14:foregroundMark x1="64785" y1="84000" x2="64785" y2="84000"/>
                        <a14:foregroundMark x1="63926" y1="88889" x2="63926" y2="88889"/>
                        <a14:foregroundMark x1="63681" y1="80000" x2="63681" y2="80000"/>
                        <a14:foregroundMark x1="65890" y1="81333" x2="65890" y2="81333"/>
                        <a14:foregroundMark x1="66994" y1="83111" x2="66994" y2="83111"/>
                        <a14:foregroundMark x1="68098" y1="84889" x2="68098" y2="84889"/>
                        <a14:foregroundMark x1="68098" y1="79556" x2="68098" y2="79556"/>
                        <a14:foregroundMark x1="67485" y1="79556" x2="67485" y2="79556"/>
                        <a14:foregroundMark x1="70061" y1="82222" x2="70061" y2="82222"/>
                        <a14:foregroundMark x1="70798" y1="80444" x2="70798" y2="80444"/>
                        <a14:foregroundMark x1="68834" y1="79556" x2="68834" y2="79556"/>
                        <a14:foregroundMark x1="71902" y1="84000" x2="71902" y2="84000"/>
                        <a14:foregroundMark x1="72883" y1="84889" x2="72883" y2="84889"/>
                        <a14:foregroundMark x1="73374" y1="81333" x2="73374" y2="81333"/>
                        <a14:foregroundMark x1="74847" y1="80000" x2="74847" y2="80000"/>
                        <a14:foregroundMark x1="75951" y1="85778" x2="75951" y2="85778"/>
                        <a14:foregroundMark x1="77791" y1="88444" x2="77791" y2="88444"/>
                        <a14:foregroundMark x1="77546" y1="80000" x2="77546" y2="80000"/>
                        <a14:foregroundMark x1="76319" y1="80000" x2="76319" y2="80000"/>
                        <a14:foregroundMark x1="79509" y1="80000" x2="79509" y2="80000"/>
                        <a14:foregroundMark x1="80123" y1="80000" x2="80123" y2="80000"/>
                        <a14:foregroundMark x1="78282" y1="80444" x2="78282" y2="80444"/>
                        <a14:foregroundMark x1="72025" y1="80444" x2="72025" y2="80444"/>
                        <a14:foregroundMark x1="38160" y1="85778" x2="38160" y2="85778"/>
                        <a14:foregroundMark x1="38160" y1="80444" x2="38160" y2="80444"/>
                        <a14:foregroundMark x1="38160" y1="89333" x2="38160" y2="89333"/>
                        <a14:foregroundMark x1="82209" y1="85333" x2="82209" y2="85333"/>
                        <a14:foregroundMark x1="84172" y1="80000" x2="84172" y2="80000"/>
                        <a14:foregroundMark x1="83313" y1="80000" x2="83313" y2="80000"/>
                        <a14:foregroundMark x1="83926" y1="88889" x2="83926" y2="88889"/>
                        <a14:foregroundMark x1="84908" y1="84444" x2="84908" y2="84444"/>
                        <a14:foregroundMark x1="85890" y1="79111" x2="85890" y2="79111"/>
                        <a14:foregroundMark x1="86748" y1="80889" x2="86748" y2="80889"/>
                        <a14:foregroundMark x1="87239" y1="82222" x2="87239" y2="82222"/>
                        <a14:foregroundMark x1="88098" y1="85778" x2="88098" y2="85778"/>
                        <a14:foregroundMark x1="90061" y1="80000" x2="90061" y2="80000"/>
                        <a14:foregroundMark x1="90061" y1="85333" x2="90061" y2="85333"/>
                        <a14:foregroundMark x1="91534" y1="82667" x2="91534" y2="82667"/>
                        <a14:foregroundMark x1="91043" y1="87556" x2="91043" y2="87556"/>
                        <a14:foregroundMark x1="92638" y1="87556" x2="92638" y2="87556"/>
                        <a14:foregroundMark x1="93129" y1="80889" x2="93129" y2="80889"/>
                        <a14:foregroundMark x1="93988" y1="84444" x2="93988" y2="84444"/>
                        <a14:foregroundMark x1="95706" y1="88889" x2="95706" y2="88889"/>
                        <a14:foregroundMark x1="95583" y1="80000" x2="95583" y2="80000"/>
                        <a14:foregroundMark x1="96810" y1="80889" x2="96810" y2="80889"/>
                        <a14:foregroundMark x1="98528" y1="86667" x2="98528" y2="86667"/>
                        <a14:foregroundMark x1="99632" y1="88444" x2="99632" y2="88444"/>
                        <a14:backgroundMark x1="69448" y1="22667" x2="69448" y2="22667"/>
                        <a14:backgroundMark x1="49693" y1="52444" x2="49693" y2="52444"/>
                        <a14:backgroundMark x1="29816" y1="85333" x2="29816" y2="85333"/>
                        <a14:backgroundMark x1="33988" y1="87111" x2="33988" y2="87111"/>
                        <a14:backgroundMark x1="38650" y1="81778" x2="38650" y2="81778"/>
                        <a14:backgroundMark x1="38773" y1="88444" x2="38773" y2="88444"/>
                        <a14:backgroundMark x1="44540" y1="81778" x2="44540" y2="81778"/>
                        <a14:backgroundMark x1="46994" y1="84444" x2="46994" y2="84444"/>
                        <a14:backgroundMark x1="55951" y1="84000" x2="55951" y2="84000"/>
                        <a14:backgroundMark x1="66135" y1="85778" x2="66135" y2="85778"/>
                        <a14:backgroundMark x1="67485" y1="82222" x2="67485" y2="82222"/>
                        <a14:backgroundMark x1="67239" y1="87556" x2="67239" y2="87556"/>
                        <a14:backgroundMark x1="76933" y1="83556" x2="76933" y2="83556"/>
                        <a14:backgroundMark x1="72515" y1="81778" x2="72515" y2="81778"/>
                        <a14:backgroundMark x1="86380" y1="85778" x2="86380" y2="85778"/>
                        <a14:backgroundMark x1="90552" y1="84444" x2="90552" y2="84444"/>
                      </a14:backgroundRemoval>
                    </a14:imgEffect>
                  </a14:imgLayer>
                </a14:imgProps>
              </a:ext>
              <a:ext uri="{28A0092B-C50C-407E-A947-70E740481C1C}">
                <a14:useLocalDpi xmlns:a14="http://schemas.microsoft.com/office/drawing/2010/main" val="0"/>
              </a:ext>
            </a:extLst>
          </a:blip>
          <a:srcRect/>
          <a:stretch>
            <a:fillRect/>
          </a:stretch>
        </p:blipFill>
        <p:spPr bwMode="auto">
          <a:xfrm>
            <a:off x="6465498" y="5088507"/>
            <a:ext cx="2538593" cy="702775"/>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553" y="5473303"/>
            <a:ext cx="365522" cy="365522"/>
          </a:xfrm>
          <a:prstGeom prst="rect">
            <a:avLst/>
          </a:prstGeom>
        </p:spPr>
      </p:pic>
    </p:spTree>
    <p:extLst>
      <p:ext uri="{BB962C8B-B14F-4D97-AF65-F5344CB8AC3E}">
        <p14:creationId xmlns:p14="http://schemas.microsoft.com/office/powerpoint/2010/main" val="2021692662"/>
      </p:ext>
    </p:extLst>
  </p:cSld>
  <p:clrMapOvr>
    <a:masterClrMapping/>
  </p:clrMapOvr>
  <mc:AlternateContent xmlns:mc="http://schemas.openxmlformats.org/markup-compatibility/2006" xmlns:p14="http://schemas.microsoft.com/office/powerpoint/2010/main">
    <mc:Choice Requires="p14">
      <p:transition spd="slow" p14:dur="2000" advTm="21040"/>
    </mc:Choice>
    <mc:Fallback xmlns="">
      <p:transition spd="slow" advTm="21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73352" y="1083025"/>
            <a:ext cx="5797296" cy="891540"/>
          </a:xfrm>
        </p:spPr>
        <p:txBody>
          <a:bodyPr/>
          <a:lstStyle/>
          <a:p>
            <a:r>
              <a:rPr lang="en-GB" dirty="0" smtClean="0"/>
              <a:t>Introduction</a:t>
            </a:r>
            <a:endParaRPr lang="en-GB" dirty="0"/>
          </a:p>
        </p:txBody>
      </p:sp>
      <p:sp>
        <p:nvSpPr>
          <p:cNvPr id="3" name="Content Placeholder 2"/>
          <p:cNvSpPr>
            <a:spLocks noGrp="1"/>
          </p:cNvSpPr>
          <p:nvPr>
            <p:ph idx="1"/>
          </p:nvPr>
        </p:nvSpPr>
        <p:spPr>
          <a:xfrm>
            <a:off x="140678" y="2105758"/>
            <a:ext cx="8757138" cy="3557810"/>
          </a:xfrm>
        </p:spPr>
        <p:txBody>
          <a:bodyPr>
            <a:normAutofit/>
          </a:bodyPr>
          <a:lstStyle/>
          <a:p>
            <a:r>
              <a:rPr lang="en-GB" sz="1800" dirty="0"/>
              <a:t>The EEWP team is part of the Bradford Educational Psychology Team.</a:t>
            </a:r>
          </a:p>
          <a:p>
            <a:r>
              <a:rPr lang="en-GB" sz="1800" dirty="0"/>
              <a:t>The team has been developed in response to the </a:t>
            </a:r>
            <a:r>
              <a:rPr lang="en-GB" sz="1800" b="1" dirty="0"/>
              <a:t>Covid – 19 </a:t>
            </a:r>
            <a:r>
              <a:rPr lang="en-GB" sz="1800" dirty="0"/>
              <a:t>pandemic and as part of the </a:t>
            </a:r>
            <a:r>
              <a:rPr lang="en-GB" sz="1800" dirty="0" err="1"/>
              <a:t>DfE</a:t>
            </a:r>
            <a:r>
              <a:rPr lang="en-GB" sz="1800" dirty="0"/>
              <a:t> Wellbeing for Education Return programme. </a:t>
            </a:r>
          </a:p>
          <a:p>
            <a:r>
              <a:rPr lang="en-GB" sz="1800" dirty="0"/>
              <a:t>The purpose of the team is to support the emotional wellbeing of children and young people (CYP) who have been particularly and negatively affected by the </a:t>
            </a:r>
            <a:r>
              <a:rPr lang="en-GB" sz="1800" b="1" dirty="0"/>
              <a:t>Covid – 19 </a:t>
            </a:r>
            <a:r>
              <a:rPr lang="en-GB" sz="1800" dirty="0"/>
              <a:t>pandemic. </a:t>
            </a:r>
          </a:p>
          <a:p>
            <a:r>
              <a:rPr lang="en-GB" sz="1800" dirty="0"/>
              <a:t>This service will be offered to all educational settings in Bradford at no cost. </a:t>
            </a:r>
          </a:p>
          <a:p>
            <a:r>
              <a:rPr lang="en-GB" sz="1800" dirty="0"/>
              <a:t>So far there is funding for this team up to November 2022. </a:t>
            </a:r>
          </a:p>
          <a:p>
            <a:endParaRPr lang="en-GB" sz="18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16553" y="5473303"/>
            <a:ext cx="365522" cy="365522"/>
          </a:xfrm>
          <a:prstGeom prst="rect">
            <a:avLst/>
          </a:prstGeom>
        </p:spPr>
      </p:pic>
    </p:spTree>
    <p:extLst>
      <p:ext uri="{BB962C8B-B14F-4D97-AF65-F5344CB8AC3E}">
        <p14:creationId xmlns:p14="http://schemas.microsoft.com/office/powerpoint/2010/main" val="192707972"/>
      </p:ext>
    </p:extLst>
  </p:cSld>
  <p:clrMapOvr>
    <a:masterClrMapping/>
  </p:clrMapOvr>
  <mc:AlternateContent xmlns:mc="http://schemas.openxmlformats.org/markup-compatibility/2006" xmlns:p14="http://schemas.microsoft.com/office/powerpoint/2010/main">
    <mc:Choice Requires="p14">
      <p:transition spd="slow" p14:dur="2000" advTm="44106"/>
    </mc:Choice>
    <mc:Fallback xmlns="">
      <p:transition spd="slow" advTm="44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2050" name="Picture 2" descr="See the source image"/>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626" y="857250"/>
            <a:ext cx="9152626" cy="5657636"/>
          </a:xfrm>
          <a:prstGeom prst="rect">
            <a:avLst/>
          </a:prstGeom>
          <a:noFill/>
          <a:effectLst>
            <a:outerShdw blurRad="1270000" dist="50800" dir="7200000" algn="ctr" rotWithShape="0">
              <a:srgbClr val="000000">
                <a:alpha val="0"/>
              </a:srgbClr>
            </a:outerShdw>
          </a:effectLst>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l="12938" t="16905" r="18669" b="10000"/>
          <a:stretch/>
        </p:blipFill>
        <p:spPr>
          <a:xfrm>
            <a:off x="5025551" y="4345260"/>
            <a:ext cx="1051865" cy="1726858"/>
          </a:xfrm>
          <a:prstGeom prst="rect">
            <a:avLst/>
          </a:prstGeom>
        </p:spPr>
      </p:pic>
      <p:pic>
        <p:nvPicPr>
          <p:cNvPr id="3" name="Picture 2"/>
          <p:cNvPicPr>
            <a:picLocks noChangeAspect="1"/>
          </p:cNvPicPr>
          <p:nvPr/>
        </p:nvPicPr>
        <p:blipFill rotWithShape="1">
          <a:blip r:embed="rId7"/>
          <a:srcRect l="19178" t="7648" r="25130" b="30636"/>
          <a:stretch/>
        </p:blipFill>
        <p:spPr>
          <a:xfrm>
            <a:off x="5086130" y="1850947"/>
            <a:ext cx="1221986" cy="1627760"/>
          </a:xfrm>
          <a:prstGeom prst="rect">
            <a:avLst/>
          </a:prstGeom>
        </p:spPr>
      </p:pic>
      <p:sp>
        <p:nvSpPr>
          <p:cNvPr id="2" name="Title 1"/>
          <p:cNvSpPr>
            <a:spLocks noGrp="1"/>
          </p:cNvSpPr>
          <p:nvPr>
            <p:ph type="title"/>
          </p:nvPr>
        </p:nvSpPr>
        <p:spPr>
          <a:xfrm>
            <a:off x="2085896" y="943744"/>
            <a:ext cx="5314044" cy="755729"/>
          </a:xfrm>
        </p:spPr>
        <p:txBody>
          <a:bodyPr/>
          <a:lstStyle/>
          <a:p>
            <a:r>
              <a:rPr lang="en-GB" dirty="0" smtClean="0"/>
              <a:t>our team</a:t>
            </a:r>
            <a:endParaRPr lang="en-GB" dirty="0"/>
          </a:p>
        </p:txBody>
      </p:sp>
      <p:pic>
        <p:nvPicPr>
          <p:cNvPr id="13" name="Picture 12"/>
          <p:cNvPicPr>
            <a:picLocks noChangeAspect="1"/>
          </p:cNvPicPr>
          <p:nvPr/>
        </p:nvPicPr>
        <p:blipFill rotWithShape="1">
          <a:blip r:embed="rId8" cstate="print">
            <a:extLst>
              <a:ext uri="{28A0092B-C50C-407E-A947-70E740481C1C}">
                <a14:useLocalDpi xmlns:a14="http://schemas.microsoft.com/office/drawing/2010/main" val="0"/>
              </a:ext>
            </a:extLst>
          </a:blip>
          <a:srcRect r="15021"/>
          <a:stretch/>
        </p:blipFill>
        <p:spPr>
          <a:xfrm>
            <a:off x="6509828" y="3122489"/>
            <a:ext cx="918430" cy="1439131"/>
          </a:xfrm>
          <a:prstGeom prst="rect">
            <a:avLst/>
          </a:prstGeom>
        </p:spPr>
      </p:pic>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38896" y="2877725"/>
            <a:ext cx="1123841" cy="1683895"/>
          </a:xfrm>
          <a:prstGeom prst="rect">
            <a:avLst/>
          </a:prstGeom>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31312" y="1853892"/>
            <a:ext cx="943211" cy="1674492"/>
          </a:xfrm>
          <a:prstGeom prst="rect">
            <a:avLst/>
          </a:prstGeom>
        </p:spPr>
      </p:pic>
      <p:sp>
        <p:nvSpPr>
          <p:cNvPr id="6" name="Quad Arrow 5"/>
          <p:cNvSpPr/>
          <p:nvPr/>
        </p:nvSpPr>
        <p:spPr>
          <a:xfrm>
            <a:off x="2632983" y="1773287"/>
            <a:ext cx="4225017" cy="4225017"/>
          </a:xfrm>
          <a:prstGeom prst="quadArrow">
            <a:avLst>
              <a:gd name="adj1" fmla="val 6457"/>
              <a:gd name="adj2" fmla="val 9666"/>
              <a:gd name="adj3" fmla="val 22500"/>
            </a:avLst>
          </a:prstGeom>
          <a:solidFill>
            <a:schemeClr val="accent1">
              <a:lumMod val="60000"/>
              <a:lumOff val="40000"/>
            </a:schemeClr>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GB" sz="1350" dirty="0">
                <a:solidFill>
                  <a:srgbClr val="FFFFFF"/>
                </a:solidFill>
                <a:latin typeface="Gill Sans MT" panose="020B0502020104020203"/>
              </a:rPr>
              <a:t> </a:t>
            </a:r>
          </a:p>
        </p:txBody>
      </p:sp>
      <p:sp>
        <p:nvSpPr>
          <p:cNvPr id="7" name="TextBox 6"/>
          <p:cNvSpPr txBox="1"/>
          <p:nvPr/>
        </p:nvSpPr>
        <p:spPr>
          <a:xfrm rot="16200000">
            <a:off x="3469530" y="2531135"/>
            <a:ext cx="2546775" cy="300082"/>
          </a:xfrm>
          <a:prstGeom prst="rect">
            <a:avLst/>
          </a:prstGeom>
          <a:noFill/>
        </p:spPr>
        <p:txBody>
          <a:bodyPr wrap="square" rtlCol="0">
            <a:spAutoFit/>
          </a:bodyPr>
          <a:lstStyle/>
          <a:p>
            <a:pPr defTabSz="685800"/>
            <a:r>
              <a:rPr lang="en-GB" sz="1350" dirty="0">
                <a:solidFill>
                  <a:srgbClr val="000000"/>
                </a:solidFill>
                <a:latin typeface="Gill Sans MT" panose="020B0502020104020203"/>
              </a:rPr>
              <a:t>North – Rebecca &amp; Sophie</a:t>
            </a:r>
          </a:p>
        </p:txBody>
      </p:sp>
      <p:sp>
        <p:nvSpPr>
          <p:cNvPr id="8" name="TextBox 7"/>
          <p:cNvSpPr txBox="1"/>
          <p:nvPr/>
        </p:nvSpPr>
        <p:spPr>
          <a:xfrm rot="5400000">
            <a:off x="3502627" y="5933361"/>
            <a:ext cx="2546763" cy="300082"/>
          </a:xfrm>
          <a:prstGeom prst="rect">
            <a:avLst/>
          </a:prstGeom>
          <a:noFill/>
        </p:spPr>
        <p:txBody>
          <a:bodyPr wrap="square" rtlCol="0">
            <a:spAutoFit/>
          </a:bodyPr>
          <a:lstStyle/>
          <a:p>
            <a:pPr defTabSz="685800"/>
            <a:r>
              <a:rPr lang="en-GB" sz="1350" dirty="0">
                <a:solidFill>
                  <a:srgbClr val="000000"/>
                </a:solidFill>
                <a:latin typeface="Gill Sans MT" panose="020B0502020104020203"/>
              </a:rPr>
              <a:t>South – Lisa </a:t>
            </a:r>
          </a:p>
        </p:txBody>
      </p:sp>
      <p:sp>
        <p:nvSpPr>
          <p:cNvPr id="9" name="TextBox 8"/>
          <p:cNvSpPr txBox="1"/>
          <p:nvPr/>
        </p:nvSpPr>
        <p:spPr>
          <a:xfrm>
            <a:off x="5807739" y="3747295"/>
            <a:ext cx="2546767" cy="300082"/>
          </a:xfrm>
          <a:prstGeom prst="rect">
            <a:avLst/>
          </a:prstGeom>
          <a:noFill/>
        </p:spPr>
        <p:txBody>
          <a:bodyPr wrap="square" rtlCol="0">
            <a:spAutoFit/>
          </a:bodyPr>
          <a:lstStyle/>
          <a:p>
            <a:pPr defTabSz="685800"/>
            <a:r>
              <a:rPr lang="en-GB" sz="1350" dirty="0">
                <a:solidFill>
                  <a:srgbClr val="000000"/>
                </a:solidFill>
                <a:latin typeface="Gill Sans MT" panose="020B0502020104020203"/>
              </a:rPr>
              <a:t>East – Jade </a:t>
            </a:r>
          </a:p>
        </p:txBody>
      </p:sp>
      <p:sp>
        <p:nvSpPr>
          <p:cNvPr id="10" name="TextBox 9"/>
          <p:cNvSpPr txBox="1"/>
          <p:nvPr/>
        </p:nvSpPr>
        <p:spPr>
          <a:xfrm>
            <a:off x="2780895" y="3747295"/>
            <a:ext cx="2546767" cy="300082"/>
          </a:xfrm>
          <a:prstGeom prst="rect">
            <a:avLst/>
          </a:prstGeom>
          <a:noFill/>
        </p:spPr>
        <p:txBody>
          <a:bodyPr wrap="square" rtlCol="0">
            <a:spAutoFit/>
          </a:bodyPr>
          <a:lstStyle/>
          <a:p>
            <a:pPr defTabSz="685800"/>
            <a:r>
              <a:rPr lang="en-GB" sz="1350" dirty="0">
                <a:solidFill>
                  <a:srgbClr val="000000"/>
                </a:solidFill>
                <a:latin typeface="Gill Sans MT" panose="020B0502020104020203"/>
              </a:rPr>
              <a:t>West - Simrit</a:t>
            </a:r>
          </a:p>
        </p:txBody>
      </p:sp>
      <p:sp>
        <p:nvSpPr>
          <p:cNvPr id="11" name="TextBox 10"/>
          <p:cNvSpPr txBox="1"/>
          <p:nvPr/>
        </p:nvSpPr>
        <p:spPr>
          <a:xfrm>
            <a:off x="1951992" y="1853893"/>
            <a:ext cx="1617484" cy="715581"/>
          </a:xfrm>
          <a:prstGeom prst="rect">
            <a:avLst/>
          </a:prstGeom>
          <a:solidFill>
            <a:srgbClr val="ABD59F"/>
          </a:solidFill>
          <a:ln w="76200">
            <a:solidFill>
              <a:schemeClr val="accent1"/>
            </a:solidFill>
          </a:ln>
        </p:spPr>
        <p:txBody>
          <a:bodyPr wrap="square" rtlCol="0">
            <a:spAutoFit/>
          </a:bodyPr>
          <a:lstStyle/>
          <a:p>
            <a:pPr defTabSz="685800"/>
            <a:r>
              <a:rPr lang="en-GB" sz="1350" dirty="0">
                <a:solidFill>
                  <a:srgbClr val="000000"/>
                </a:solidFill>
                <a:latin typeface="Gill Sans MT" panose="020B0502020104020203"/>
              </a:rPr>
              <a:t>Rebecca Horn – Education Emotional Wellbeing Lead</a:t>
            </a:r>
          </a:p>
        </p:txBody>
      </p:sp>
      <p:sp>
        <p:nvSpPr>
          <p:cNvPr id="14" name="TextBox 13"/>
          <p:cNvSpPr txBox="1"/>
          <p:nvPr/>
        </p:nvSpPr>
        <p:spPr>
          <a:xfrm>
            <a:off x="6098119" y="1870405"/>
            <a:ext cx="2069647" cy="715581"/>
          </a:xfrm>
          <a:prstGeom prst="rect">
            <a:avLst/>
          </a:prstGeom>
          <a:solidFill>
            <a:srgbClr val="ABD59F"/>
          </a:solidFill>
          <a:ln w="76200">
            <a:solidFill>
              <a:schemeClr val="accent1"/>
            </a:solidFill>
          </a:ln>
        </p:spPr>
        <p:txBody>
          <a:bodyPr wrap="square" rtlCol="0">
            <a:spAutoFit/>
          </a:bodyPr>
          <a:lstStyle/>
          <a:p>
            <a:pPr defTabSz="685800"/>
            <a:r>
              <a:rPr lang="en-GB" sz="1350" dirty="0">
                <a:solidFill>
                  <a:srgbClr val="000000"/>
                </a:solidFill>
                <a:latin typeface="Gill Sans MT" panose="020B0502020104020203"/>
              </a:rPr>
              <a:t>Sophie Dinsdale – Education Emotional Wellbeing Practitioner</a:t>
            </a:r>
          </a:p>
        </p:txBody>
      </p:sp>
      <p:sp>
        <p:nvSpPr>
          <p:cNvPr id="16" name="TextBox 15"/>
          <p:cNvSpPr txBox="1"/>
          <p:nvPr/>
        </p:nvSpPr>
        <p:spPr>
          <a:xfrm>
            <a:off x="7321513" y="3885795"/>
            <a:ext cx="1778468" cy="715581"/>
          </a:xfrm>
          <a:prstGeom prst="rect">
            <a:avLst/>
          </a:prstGeom>
          <a:solidFill>
            <a:srgbClr val="ABD59F"/>
          </a:solidFill>
          <a:ln w="76200">
            <a:solidFill>
              <a:schemeClr val="accent1"/>
            </a:solidFill>
          </a:ln>
        </p:spPr>
        <p:txBody>
          <a:bodyPr wrap="square" rtlCol="0">
            <a:spAutoFit/>
          </a:bodyPr>
          <a:lstStyle/>
          <a:p>
            <a:pPr defTabSz="685800"/>
            <a:r>
              <a:rPr lang="en-GB" sz="1350" dirty="0">
                <a:solidFill>
                  <a:srgbClr val="000000"/>
                </a:solidFill>
                <a:latin typeface="Gill Sans MT" panose="020B0502020104020203"/>
              </a:rPr>
              <a:t>Jade Kernick – Education Emotional Wellbeing Practitioner</a:t>
            </a:r>
          </a:p>
        </p:txBody>
      </p:sp>
      <p:sp>
        <p:nvSpPr>
          <p:cNvPr id="17" name="TextBox 16"/>
          <p:cNvSpPr txBox="1"/>
          <p:nvPr/>
        </p:nvSpPr>
        <p:spPr>
          <a:xfrm>
            <a:off x="2694174" y="5298640"/>
            <a:ext cx="1722664" cy="923330"/>
          </a:xfrm>
          <a:prstGeom prst="rect">
            <a:avLst/>
          </a:prstGeom>
          <a:solidFill>
            <a:srgbClr val="ABD59F"/>
          </a:solidFill>
          <a:ln w="76200">
            <a:solidFill>
              <a:schemeClr val="accent1"/>
            </a:solidFill>
          </a:ln>
        </p:spPr>
        <p:txBody>
          <a:bodyPr wrap="square" rtlCol="0">
            <a:spAutoFit/>
          </a:bodyPr>
          <a:lstStyle/>
          <a:p>
            <a:pPr defTabSz="685800"/>
            <a:r>
              <a:rPr lang="en-GB" sz="1350" dirty="0">
                <a:solidFill>
                  <a:srgbClr val="000000"/>
                </a:solidFill>
                <a:latin typeface="Gill Sans MT" panose="020B0502020104020203"/>
              </a:rPr>
              <a:t>Lisa Aveyard – Education Emotional Wellbeing Practitioner</a:t>
            </a:r>
          </a:p>
        </p:txBody>
      </p:sp>
      <p:sp>
        <p:nvSpPr>
          <p:cNvPr id="18" name="TextBox 17"/>
          <p:cNvSpPr txBox="1"/>
          <p:nvPr/>
        </p:nvSpPr>
        <p:spPr>
          <a:xfrm>
            <a:off x="198016" y="4117524"/>
            <a:ext cx="1797992" cy="715581"/>
          </a:xfrm>
          <a:prstGeom prst="rect">
            <a:avLst/>
          </a:prstGeom>
          <a:solidFill>
            <a:srgbClr val="ABD59F"/>
          </a:solidFill>
          <a:ln w="76200">
            <a:solidFill>
              <a:schemeClr val="accent1"/>
            </a:solidFill>
          </a:ln>
        </p:spPr>
        <p:txBody>
          <a:bodyPr wrap="square" rtlCol="0">
            <a:spAutoFit/>
          </a:bodyPr>
          <a:lstStyle/>
          <a:p>
            <a:pPr defTabSz="685800"/>
            <a:r>
              <a:rPr lang="en-GB" sz="1350" dirty="0">
                <a:solidFill>
                  <a:srgbClr val="000000"/>
                </a:solidFill>
                <a:latin typeface="Gill Sans MT" panose="020B0502020104020203"/>
              </a:rPr>
              <a:t>Simrit Bharaj – Education Emotional Wellbeing Practitioner</a:t>
            </a:r>
          </a:p>
        </p:txBody>
      </p:sp>
      <p:pic>
        <p:nvPicPr>
          <p:cNvPr id="19" name="Audio 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616553" y="5473303"/>
            <a:ext cx="365522" cy="365522"/>
          </a:xfrm>
          <a:prstGeom prst="rect">
            <a:avLst/>
          </a:prstGeom>
        </p:spPr>
      </p:pic>
    </p:spTree>
    <p:extLst>
      <p:ext uri="{BB962C8B-B14F-4D97-AF65-F5344CB8AC3E}">
        <p14:creationId xmlns:p14="http://schemas.microsoft.com/office/powerpoint/2010/main" val="4285652522"/>
      </p:ext>
    </p:extLst>
  </p:cSld>
  <p:clrMapOvr>
    <a:masterClrMapping/>
  </p:clrMapOvr>
  <mc:AlternateContent xmlns:mc="http://schemas.openxmlformats.org/markup-compatibility/2006" xmlns:p14="http://schemas.microsoft.com/office/powerpoint/2010/main">
    <mc:Choice Requires="p14">
      <p:transition spd="slow" p14:dur="2000" advTm="28052"/>
    </mc:Choice>
    <mc:Fallback xmlns="">
      <p:transition spd="slow" advTm="280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72023" y="1082891"/>
            <a:ext cx="5797296" cy="891540"/>
          </a:xfrm>
        </p:spPr>
        <p:txBody>
          <a:bodyPr/>
          <a:lstStyle/>
          <a:p>
            <a:r>
              <a:rPr lang="en-GB" dirty="0" smtClean="0"/>
              <a:t>Aims of the </a:t>
            </a:r>
            <a:r>
              <a:rPr lang="en-GB" dirty="0" err="1" smtClean="0"/>
              <a:t>eewp</a:t>
            </a:r>
            <a:r>
              <a:rPr lang="en-GB" dirty="0" smtClean="0"/>
              <a:t> team</a:t>
            </a:r>
            <a:endParaRPr lang="en-GB" dirty="0"/>
          </a:p>
        </p:txBody>
      </p:sp>
      <p:sp>
        <p:nvSpPr>
          <p:cNvPr id="4" name="Content Placeholder 2"/>
          <p:cNvSpPr txBox="1">
            <a:spLocks/>
          </p:cNvSpPr>
          <p:nvPr/>
        </p:nvSpPr>
        <p:spPr>
          <a:xfrm>
            <a:off x="306806" y="2104160"/>
            <a:ext cx="8504686" cy="3740727"/>
          </a:xfrm>
          <a:prstGeom prst="rect">
            <a:avLst/>
          </a:prstGeom>
        </p:spPr>
        <p:txBody>
          <a:bodyPr vert="horz" lIns="68580" tIns="34290" rIns="68580" bIns="34290" numCol="2"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171450" indent="-171450" defTabSz="685800">
              <a:spcBef>
                <a:spcPts val="750"/>
              </a:spcBef>
              <a:buClr>
                <a:srgbClr val="9BAFB5"/>
              </a:buClr>
            </a:pPr>
            <a:r>
              <a:rPr lang="en-GB" dirty="0">
                <a:solidFill>
                  <a:srgbClr val="000000">
                    <a:lumMod val="85000"/>
                    <a:lumOff val="15000"/>
                  </a:srgbClr>
                </a:solidFill>
                <a:latin typeface="Gill Sans MT" panose="020B0502020104020203"/>
              </a:rPr>
              <a:t>The team’s focus is on the emotional wellbeing needs that have arisen to due </a:t>
            </a:r>
            <a:r>
              <a:rPr lang="en-GB" b="1" dirty="0">
                <a:solidFill>
                  <a:srgbClr val="000000">
                    <a:lumMod val="85000"/>
                    <a:lumOff val="15000"/>
                  </a:srgbClr>
                </a:solidFill>
                <a:latin typeface="Gill Sans MT" panose="020B0502020104020203"/>
              </a:rPr>
              <a:t>Covid – 19</a:t>
            </a:r>
            <a:r>
              <a:rPr lang="en-GB" dirty="0">
                <a:solidFill>
                  <a:srgbClr val="000000">
                    <a:lumMod val="85000"/>
                    <a:lumOff val="15000"/>
                  </a:srgbClr>
                </a:solidFill>
                <a:latin typeface="Gill Sans MT" panose="020B0502020104020203"/>
              </a:rPr>
              <a:t>. </a:t>
            </a:r>
          </a:p>
          <a:p>
            <a:pPr marL="171450" indent="-171450" defTabSz="685800">
              <a:spcBef>
                <a:spcPts val="750"/>
              </a:spcBef>
              <a:buClr>
                <a:srgbClr val="9BAFB5"/>
              </a:buClr>
            </a:pPr>
            <a:r>
              <a:rPr lang="en-GB" dirty="0">
                <a:solidFill>
                  <a:srgbClr val="000000">
                    <a:lumMod val="85000"/>
                    <a:lumOff val="15000"/>
                  </a:srgbClr>
                </a:solidFill>
                <a:latin typeface="Gill Sans MT" panose="020B0502020104020203"/>
              </a:rPr>
              <a:t>Identify issues with emotional wellbeing.</a:t>
            </a:r>
          </a:p>
          <a:p>
            <a:pPr marL="171450" indent="-171450" defTabSz="685800">
              <a:spcBef>
                <a:spcPts val="750"/>
              </a:spcBef>
              <a:buClr>
                <a:srgbClr val="9BAFB5"/>
              </a:buClr>
            </a:pPr>
            <a:r>
              <a:rPr lang="en-GB" dirty="0">
                <a:solidFill>
                  <a:srgbClr val="000000">
                    <a:lumMod val="85000"/>
                    <a:lumOff val="15000"/>
                  </a:srgbClr>
                </a:solidFill>
                <a:latin typeface="Gill Sans MT" panose="020B0502020104020203"/>
              </a:rPr>
              <a:t>Provide tailored support to meet the individual needs of the CYP.</a:t>
            </a:r>
          </a:p>
          <a:p>
            <a:pPr marL="171450" indent="-171450" defTabSz="685800">
              <a:spcBef>
                <a:spcPts val="750"/>
              </a:spcBef>
              <a:buClr>
                <a:srgbClr val="9BAFB5"/>
              </a:buClr>
            </a:pPr>
            <a:r>
              <a:rPr lang="en-GB" dirty="0">
                <a:solidFill>
                  <a:srgbClr val="000000">
                    <a:lumMod val="85000"/>
                    <a:lumOff val="15000"/>
                  </a:srgbClr>
                </a:solidFill>
                <a:latin typeface="Gill Sans MT" panose="020B0502020104020203"/>
              </a:rPr>
              <a:t>Collaborate with schools to promote and improve CYP wellbeing.</a:t>
            </a:r>
          </a:p>
          <a:p>
            <a:pPr marL="171450" indent="-171450" defTabSz="685800">
              <a:spcBef>
                <a:spcPts val="750"/>
              </a:spcBef>
              <a:buClr>
                <a:srgbClr val="9BAFB5"/>
              </a:buClr>
            </a:pPr>
            <a:r>
              <a:rPr lang="en-GB" dirty="0">
                <a:solidFill>
                  <a:srgbClr val="000000">
                    <a:lumMod val="85000"/>
                    <a:lumOff val="15000"/>
                  </a:srgbClr>
                </a:solidFill>
                <a:latin typeface="Gill Sans MT" panose="020B0502020104020203"/>
              </a:rPr>
              <a:t>Advise schools on how to utilise internal resources.</a:t>
            </a:r>
          </a:p>
          <a:p>
            <a:pPr marL="171450" indent="-171450" defTabSz="685800">
              <a:spcBef>
                <a:spcPts val="750"/>
              </a:spcBef>
              <a:buClr>
                <a:srgbClr val="9BAFB5"/>
              </a:buClr>
            </a:pPr>
            <a:r>
              <a:rPr lang="en-GB" dirty="0">
                <a:solidFill>
                  <a:srgbClr val="000000">
                    <a:lumMod val="85000"/>
                    <a:lumOff val="15000"/>
                  </a:srgbClr>
                </a:solidFill>
                <a:latin typeface="Gill Sans MT" panose="020B0502020104020203"/>
              </a:rPr>
              <a:t>Provide materials to school staff to support CYP’s.</a:t>
            </a:r>
          </a:p>
          <a:p>
            <a:pPr marL="171450" indent="-171450" defTabSz="685800">
              <a:spcBef>
                <a:spcPts val="750"/>
              </a:spcBef>
              <a:buClr>
                <a:srgbClr val="9BAFB5"/>
              </a:buClr>
            </a:pPr>
            <a:r>
              <a:rPr lang="en-GB" dirty="0">
                <a:solidFill>
                  <a:srgbClr val="000000">
                    <a:lumMod val="85000"/>
                    <a:lumOff val="15000"/>
                  </a:srgbClr>
                </a:solidFill>
                <a:latin typeface="Gill Sans MT" panose="020B0502020104020203"/>
              </a:rPr>
              <a:t>Provide psycho-education, support and guidance.</a:t>
            </a:r>
          </a:p>
          <a:p>
            <a:pPr marL="171450" indent="-171450" defTabSz="685800">
              <a:spcBef>
                <a:spcPts val="750"/>
              </a:spcBef>
              <a:buClr>
                <a:srgbClr val="9BAFB5"/>
              </a:buClr>
            </a:pPr>
            <a:r>
              <a:rPr lang="en-GB" dirty="0">
                <a:solidFill>
                  <a:srgbClr val="000000">
                    <a:lumMod val="85000"/>
                    <a:lumOff val="15000"/>
                  </a:srgbClr>
                </a:solidFill>
                <a:latin typeface="Gill Sans MT" panose="020B0502020104020203"/>
              </a:rPr>
              <a:t>Signpost to alternative services where appropriate </a:t>
            </a:r>
          </a:p>
          <a:p>
            <a:pPr marL="171450" indent="-171450" defTabSz="685800">
              <a:spcBef>
                <a:spcPts val="750"/>
              </a:spcBef>
              <a:buClr>
                <a:srgbClr val="9BAFB5"/>
              </a:buClr>
            </a:pPr>
            <a:r>
              <a:rPr lang="en-GB" dirty="0">
                <a:solidFill>
                  <a:srgbClr val="000000">
                    <a:lumMod val="85000"/>
                    <a:lumOff val="15000"/>
                  </a:srgbClr>
                </a:solidFill>
                <a:latin typeface="Gill Sans MT" panose="020B0502020104020203"/>
              </a:rPr>
              <a:t>Continuously monitor the impact of all support offered.</a:t>
            </a:r>
          </a:p>
          <a:p>
            <a:pPr marL="171450" indent="-171450" defTabSz="685800">
              <a:spcBef>
                <a:spcPts val="750"/>
              </a:spcBef>
              <a:buClr>
                <a:srgbClr val="9BAFB5"/>
              </a:buClr>
            </a:pPr>
            <a:r>
              <a:rPr lang="en-GB" dirty="0">
                <a:solidFill>
                  <a:srgbClr val="000000">
                    <a:lumMod val="85000"/>
                    <a:lumOff val="15000"/>
                  </a:srgbClr>
                </a:solidFill>
                <a:latin typeface="Gill Sans MT" panose="020B0502020104020203"/>
              </a:rPr>
              <a:t>Due to </a:t>
            </a:r>
            <a:r>
              <a:rPr lang="en-GB" b="1" dirty="0">
                <a:solidFill>
                  <a:srgbClr val="000000">
                    <a:lumMod val="85000"/>
                    <a:lumOff val="15000"/>
                  </a:srgbClr>
                </a:solidFill>
                <a:latin typeface="Gill Sans MT" panose="020B0502020104020203"/>
              </a:rPr>
              <a:t>COVID – 19 </a:t>
            </a:r>
            <a:r>
              <a:rPr lang="en-GB" dirty="0">
                <a:solidFill>
                  <a:srgbClr val="000000">
                    <a:lumMod val="85000"/>
                    <a:lumOff val="15000"/>
                  </a:srgbClr>
                </a:solidFill>
                <a:latin typeface="Gill Sans MT" panose="020B0502020104020203"/>
              </a:rPr>
              <a:t>restrictions, the EEWP team will initially provide one-to-one and small-group support. </a:t>
            </a:r>
          </a:p>
          <a:p>
            <a:pPr marL="171450" indent="-171450" defTabSz="685800">
              <a:spcBef>
                <a:spcPts val="750"/>
              </a:spcBef>
              <a:buClr>
                <a:srgbClr val="9BAFB5"/>
              </a:buClr>
            </a:pPr>
            <a:r>
              <a:rPr lang="en-GB" dirty="0">
                <a:solidFill>
                  <a:srgbClr val="000000">
                    <a:lumMod val="85000"/>
                    <a:lumOff val="15000"/>
                  </a:srgbClr>
                </a:solidFill>
                <a:latin typeface="Gill Sans MT" panose="020B0502020104020203"/>
              </a:rPr>
              <a:t>To prevent the onset of mental health problems and support with emerging difficulties.</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16553" y="5473303"/>
            <a:ext cx="365522" cy="365522"/>
          </a:xfrm>
          <a:prstGeom prst="rect">
            <a:avLst/>
          </a:prstGeom>
        </p:spPr>
      </p:pic>
    </p:spTree>
    <p:extLst>
      <p:ext uri="{BB962C8B-B14F-4D97-AF65-F5344CB8AC3E}">
        <p14:creationId xmlns:p14="http://schemas.microsoft.com/office/powerpoint/2010/main" val="603247786"/>
      </p:ext>
    </p:extLst>
  </p:cSld>
  <p:clrMapOvr>
    <a:masterClrMapping/>
  </p:clrMapOvr>
  <mc:AlternateContent xmlns:mc="http://schemas.openxmlformats.org/markup-compatibility/2006" xmlns:p14="http://schemas.microsoft.com/office/powerpoint/2010/main">
    <mc:Choice Requires="p14">
      <p:transition spd="slow" p14:dur="2000" advTm="84840"/>
    </mc:Choice>
    <mc:Fallback xmlns="">
      <p:transition spd="slow" advTm="848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73352" y="1048973"/>
            <a:ext cx="5797296" cy="891540"/>
          </a:xfrm>
        </p:spPr>
        <p:txBody>
          <a:bodyPr/>
          <a:lstStyle/>
          <a:p>
            <a:r>
              <a:rPr lang="en-GB" dirty="0" smtClean="0"/>
              <a:t>Why is the EEWP team needed?</a:t>
            </a:r>
            <a:endParaRPr lang="en-GB" dirty="0"/>
          </a:p>
        </p:txBody>
      </p:sp>
      <p:sp>
        <p:nvSpPr>
          <p:cNvPr id="3" name="Content Placeholder 2"/>
          <p:cNvSpPr>
            <a:spLocks noGrp="1"/>
          </p:cNvSpPr>
          <p:nvPr>
            <p:ph idx="1"/>
          </p:nvPr>
        </p:nvSpPr>
        <p:spPr>
          <a:xfrm>
            <a:off x="357940" y="2387111"/>
            <a:ext cx="8428121" cy="3501149"/>
          </a:xfrm>
        </p:spPr>
        <p:txBody>
          <a:bodyPr>
            <a:noAutofit/>
          </a:bodyPr>
          <a:lstStyle/>
          <a:p>
            <a:r>
              <a:rPr lang="en-GB" sz="1800" dirty="0"/>
              <a:t>In order to access learning, CYPs need to feel safe and happy.</a:t>
            </a:r>
          </a:p>
          <a:p>
            <a:r>
              <a:rPr lang="en-GB" sz="1800" b="1" dirty="0"/>
              <a:t>Covid – 19 </a:t>
            </a:r>
            <a:r>
              <a:rPr lang="en-GB" sz="1800" dirty="0"/>
              <a:t>is still affecting daily life for both CYP’s and adults worldwide. </a:t>
            </a:r>
            <a:endParaRPr lang="en-GB" sz="1800" b="1" dirty="0"/>
          </a:p>
          <a:p>
            <a:r>
              <a:rPr lang="en-GB" sz="1800" dirty="0"/>
              <a:t>CYP are often more resilient than we think; most CYP have managed well with the changes and uncertainty that </a:t>
            </a:r>
            <a:r>
              <a:rPr lang="en-GB" sz="1800" b="1" dirty="0"/>
              <a:t>COVID – 19</a:t>
            </a:r>
            <a:r>
              <a:rPr lang="en-GB" sz="1800" dirty="0"/>
              <a:t> has brought along. </a:t>
            </a:r>
          </a:p>
          <a:p>
            <a:r>
              <a:rPr lang="en-GB" sz="1800" dirty="0"/>
              <a:t>As a result, it is thought that the majority of CYP will not suffer from any long-term emotional difficulties as a result of the pandemic.</a:t>
            </a:r>
          </a:p>
          <a:p>
            <a:r>
              <a:rPr lang="en-GB" sz="1800" dirty="0"/>
              <a:t>However, some CYP will require additional support.</a:t>
            </a:r>
          </a:p>
          <a:p>
            <a:r>
              <a:rPr lang="en-GB" sz="1800" dirty="0"/>
              <a:t>Research has indicated that the presenting concerns are likely to include low mood, anxiety, low levels of resilience, and bereavement. However, this list is not exhaustive.</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16553" y="5473303"/>
            <a:ext cx="365522" cy="365522"/>
          </a:xfrm>
          <a:prstGeom prst="rect">
            <a:avLst/>
          </a:prstGeom>
        </p:spPr>
      </p:pic>
    </p:spTree>
    <p:extLst>
      <p:ext uri="{BB962C8B-B14F-4D97-AF65-F5344CB8AC3E}">
        <p14:creationId xmlns:p14="http://schemas.microsoft.com/office/powerpoint/2010/main" val="929216221"/>
      </p:ext>
    </p:extLst>
  </p:cSld>
  <p:clrMapOvr>
    <a:masterClrMapping/>
  </p:clrMapOvr>
  <mc:AlternateContent xmlns:mc="http://schemas.openxmlformats.org/markup-compatibility/2006" xmlns:p14="http://schemas.microsoft.com/office/powerpoint/2010/main">
    <mc:Choice Requires="p14">
      <p:transition spd="slow" p14:dur="2000" advTm="56378"/>
    </mc:Choice>
    <mc:Fallback xmlns="">
      <p:transition spd="slow" advTm="56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graphicFrame>
        <p:nvGraphicFramePr>
          <p:cNvPr id="12" name="Diagram 11"/>
          <p:cNvGraphicFramePr/>
          <p:nvPr>
            <p:extLst/>
          </p:nvPr>
        </p:nvGraphicFramePr>
        <p:xfrm>
          <a:off x="0" y="857250"/>
          <a:ext cx="5192486" cy="51435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Rectangle 8"/>
          <p:cNvSpPr/>
          <p:nvPr/>
        </p:nvSpPr>
        <p:spPr>
          <a:xfrm>
            <a:off x="3012886" y="1119728"/>
            <a:ext cx="6131114" cy="1338828"/>
          </a:xfrm>
          <a:prstGeom prst="rect">
            <a:avLst/>
          </a:prstGeom>
          <a:solidFill>
            <a:schemeClr val="accent2">
              <a:lumMod val="60000"/>
              <a:lumOff val="40000"/>
            </a:schemeClr>
          </a:solidFill>
        </p:spPr>
        <p:txBody>
          <a:bodyPr wrap="square" anchor="ctr">
            <a:spAutoFit/>
          </a:bodyPr>
          <a:lstStyle/>
          <a:p>
            <a:pPr defTabSz="685800"/>
            <a:r>
              <a:rPr lang="en-GB" sz="1350" dirty="0">
                <a:solidFill>
                  <a:srgbClr val="000000"/>
                </a:solidFill>
                <a:latin typeface="Gill Sans MT" panose="020B0502020104020203"/>
              </a:rPr>
              <a:t>It is normal for CYP’s and adults to experience mild or occasional difficulties during the </a:t>
            </a:r>
            <a:r>
              <a:rPr lang="en-GB" sz="1350" b="1" dirty="0">
                <a:solidFill>
                  <a:srgbClr val="000000"/>
                </a:solidFill>
                <a:latin typeface="Gill Sans MT" panose="020B0502020104020203"/>
              </a:rPr>
              <a:t>Covid-19</a:t>
            </a:r>
            <a:r>
              <a:rPr lang="en-GB" sz="1350" dirty="0">
                <a:solidFill>
                  <a:srgbClr val="000000"/>
                </a:solidFill>
                <a:latin typeface="Gill Sans MT" panose="020B0502020104020203"/>
              </a:rPr>
              <a:t> period. </a:t>
            </a:r>
          </a:p>
          <a:p>
            <a:pPr defTabSz="685800"/>
            <a:r>
              <a:rPr lang="en-GB" sz="1350" dirty="0">
                <a:solidFill>
                  <a:srgbClr val="000000"/>
                </a:solidFill>
                <a:latin typeface="Gill Sans MT" panose="020B0502020104020203"/>
              </a:rPr>
              <a:t>School will be providing support through structure, routine and Whole School Approach. Some CYP’s may need additional support to cope with or adjust to the challenges of living through the pandemic.  School will use their targeted Emotional Wellbeing Support within the setting. </a:t>
            </a:r>
          </a:p>
        </p:txBody>
      </p:sp>
      <p:sp>
        <p:nvSpPr>
          <p:cNvPr id="10" name="Rectangle 9"/>
          <p:cNvSpPr/>
          <p:nvPr/>
        </p:nvSpPr>
        <p:spPr>
          <a:xfrm>
            <a:off x="3012885" y="2863461"/>
            <a:ext cx="6131114" cy="1131079"/>
          </a:xfrm>
          <a:prstGeom prst="rect">
            <a:avLst/>
          </a:prstGeom>
          <a:solidFill>
            <a:srgbClr val="ABD59F"/>
          </a:solidFill>
        </p:spPr>
        <p:txBody>
          <a:bodyPr wrap="square" anchor="ctr">
            <a:spAutoFit/>
          </a:bodyPr>
          <a:lstStyle/>
          <a:p>
            <a:pPr defTabSz="685800"/>
            <a:r>
              <a:rPr lang="en-GB" sz="1350">
                <a:solidFill>
                  <a:srgbClr val="000000"/>
                </a:solidFill>
                <a:latin typeface="Gill Sans MT" panose="020B0502020104020203"/>
              </a:rPr>
              <a:t>Some CYP’s may require more specific support from an EEWP for difficulties that have not responded to the targeted support from school. These may be ongoing difficulties due to anxiety, low mood, resilience and bereavement.</a:t>
            </a:r>
          </a:p>
          <a:p>
            <a:pPr defTabSz="685800"/>
            <a:r>
              <a:rPr lang="en-GB" sz="1350">
                <a:solidFill>
                  <a:srgbClr val="000000"/>
                </a:solidFill>
                <a:latin typeface="Gill Sans MT" panose="020B0502020104020203"/>
              </a:rPr>
              <a:t>EEWP’s support through tailored interventions or supporting schools to facilitate individualised recovery. </a:t>
            </a:r>
            <a:endParaRPr lang="en-GB" sz="1350" dirty="0">
              <a:solidFill>
                <a:srgbClr val="000000"/>
              </a:solidFill>
              <a:latin typeface="Gill Sans MT" panose="020B0502020104020203"/>
            </a:endParaRPr>
          </a:p>
        </p:txBody>
      </p:sp>
      <p:sp>
        <p:nvSpPr>
          <p:cNvPr id="11" name="Rectangle 10"/>
          <p:cNvSpPr/>
          <p:nvPr/>
        </p:nvSpPr>
        <p:spPr>
          <a:xfrm>
            <a:off x="3012885" y="4899220"/>
            <a:ext cx="6131114" cy="715581"/>
          </a:xfrm>
          <a:prstGeom prst="rect">
            <a:avLst/>
          </a:prstGeom>
          <a:solidFill>
            <a:srgbClr val="E9BDA5"/>
          </a:solidFill>
          <a:ln w="76200">
            <a:noFill/>
          </a:ln>
        </p:spPr>
        <p:txBody>
          <a:bodyPr wrap="square" anchor="ctr">
            <a:spAutoFit/>
          </a:bodyPr>
          <a:lstStyle/>
          <a:p>
            <a:pPr defTabSz="685800"/>
            <a:r>
              <a:rPr lang="en-GB" sz="1350" dirty="0">
                <a:solidFill>
                  <a:srgbClr val="000000"/>
                </a:solidFill>
                <a:latin typeface="Gill Sans MT" panose="020B0502020104020203"/>
              </a:rPr>
              <a:t>Some CYP’s may have more severe difficulties that require individual specialist support from CYP Mental Health services. </a:t>
            </a:r>
          </a:p>
          <a:p>
            <a:pPr defTabSz="685800"/>
            <a:endParaRPr lang="en-GB" sz="1350" dirty="0">
              <a:solidFill>
                <a:srgbClr val="000000"/>
              </a:solidFill>
              <a:latin typeface="Gill Sans MT" panose="020B0502020104020203"/>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616553" y="5473303"/>
            <a:ext cx="365522" cy="365522"/>
          </a:xfrm>
          <a:prstGeom prst="rect">
            <a:avLst/>
          </a:prstGeom>
        </p:spPr>
      </p:pic>
    </p:spTree>
    <p:extLst>
      <p:ext uri="{BB962C8B-B14F-4D97-AF65-F5344CB8AC3E}">
        <p14:creationId xmlns:p14="http://schemas.microsoft.com/office/powerpoint/2010/main" val="3017344975"/>
      </p:ext>
    </p:extLst>
  </p:cSld>
  <p:clrMapOvr>
    <a:masterClrMapping/>
  </p:clrMapOvr>
  <mc:AlternateContent xmlns:mc="http://schemas.openxmlformats.org/markup-compatibility/2006" xmlns:p14="http://schemas.microsoft.com/office/powerpoint/2010/main">
    <mc:Choice Requires="p14">
      <p:transition spd="slow" p14:dur="2000" advTm="78952"/>
    </mc:Choice>
    <mc:Fallback xmlns="">
      <p:transition spd="slow" advTm="78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6" name="Cloud 15"/>
          <p:cNvSpPr/>
          <p:nvPr/>
        </p:nvSpPr>
        <p:spPr>
          <a:xfrm>
            <a:off x="399480" y="2500695"/>
            <a:ext cx="1807084" cy="97007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GB" sz="1350" dirty="0">
                <a:solidFill>
                  <a:srgbClr val="FFFFFF"/>
                </a:solidFill>
                <a:latin typeface="Gill Sans MT" panose="020B0502020104020203"/>
              </a:rPr>
              <a:t>Irritability or “acting out”</a:t>
            </a:r>
          </a:p>
        </p:txBody>
      </p:sp>
      <p:sp>
        <p:nvSpPr>
          <p:cNvPr id="2" name="Title 1"/>
          <p:cNvSpPr>
            <a:spLocks noGrp="1"/>
          </p:cNvSpPr>
          <p:nvPr>
            <p:ph type="title"/>
          </p:nvPr>
        </p:nvSpPr>
        <p:spPr>
          <a:xfrm>
            <a:off x="1673352" y="917829"/>
            <a:ext cx="5797296" cy="891540"/>
          </a:xfrm>
        </p:spPr>
        <p:txBody>
          <a:bodyPr/>
          <a:lstStyle/>
          <a:p>
            <a:r>
              <a:rPr lang="en-GB" dirty="0" smtClean="0"/>
              <a:t>Who do EEWP support?</a:t>
            </a:r>
            <a:endParaRPr lang="en-GB" dirty="0"/>
          </a:p>
        </p:txBody>
      </p:sp>
      <p:sp>
        <p:nvSpPr>
          <p:cNvPr id="3" name="Content Placeholder 2"/>
          <p:cNvSpPr>
            <a:spLocks noGrp="1"/>
          </p:cNvSpPr>
          <p:nvPr>
            <p:ph idx="1"/>
          </p:nvPr>
        </p:nvSpPr>
        <p:spPr>
          <a:xfrm>
            <a:off x="906397" y="3460531"/>
            <a:ext cx="7658100" cy="2146886"/>
          </a:xfrm>
        </p:spPr>
        <p:txBody>
          <a:bodyPr/>
          <a:lstStyle/>
          <a:p>
            <a:r>
              <a:rPr lang="en-GB" dirty="0" smtClean="0"/>
              <a:t>Mild to Moderate emotional wellbeing difficulties that have presented due to the </a:t>
            </a:r>
            <a:r>
              <a:rPr lang="en-GB" b="1" dirty="0" smtClean="0"/>
              <a:t>Covid – 19</a:t>
            </a:r>
            <a:r>
              <a:rPr lang="en-GB" dirty="0" smtClean="0"/>
              <a:t> pandemic. </a:t>
            </a:r>
          </a:p>
          <a:p>
            <a:pPr marL="0" indent="0">
              <a:buNone/>
            </a:pPr>
            <a:endParaRPr lang="en-GB" dirty="0"/>
          </a:p>
        </p:txBody>
      </p:sp>
      <p:graphicFrame>
        <p:nvGraphicFramePr>
          <p:cNvPr id="4" name="Diagram 3"/>
          <p:cNvGraphicFramePr/>
          <p:nvPr>
            <p:extLst/>
          </p:nvPr>
        </p:nvGraphicFramePr>
        <p:xfrm>
          <a:off x="0" y="4056178"/>
          <a:ext cx="9144000" cy="176911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itle 1"/>
          <p:cNvSpPr txBox="1">
            <a:spLocks/>
          </p:cNvSpPr>
          <p:nvPr/>
        </p:nvSpPr>
        <p:spPr bwMode="black">
          <a:xfrm>
            <a:off x="2754628" y="3759197"/>
            <a:ext cx="1313306" cy="376974"/>
          </a:xfrm>
          <a:prstGeom prst="rect">
            <a:avLst/>
          </a:prstGeom>
          <a:solidFill>
            <a:srgbClr val="FFFFFF"/>
          </a:solidFill>
          <a:ln w="31750" cap="sq">
            <a:solidFill>
              <a:srgbClr val="404040"/>
            </a:solidFill>
            <a:miter lim="800000"/>
          </a:ln>
        </p:spPr>
        <p:txBody>
          <a:bodyPr vert="horz" lIns="137160" tIns="137160" rIns="137160" bIns="137160" rtlCol="0" anchor="ctr">
            <a:no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defTabSz="685800"/>
            <a:r>
              <a:rPr lang="en-GB" sz="1050" spc="150" dirty="0">
                <a:latin typeface="Gill Sans MT" panose="020B0502020104020203"/>
              </a:rPr>
              <a:t>EEWP</a:t>
            </a:r>
          </a:p>
        </p:txBody>
      </p:sp>
      <p:sp>
        <p:nvSpPr>
          <p:cNvPr id="8" name="Title 1"/>
          <p:cNvSpPr txBox="1">
            <a:spLocks/>
          </p:cNvSpPr>
          <p:nvPr/>
        </p:nvSpPr>
        <p:spPr bwMode="black">
          <a:xfrm>
            <a:off x="4800605" y="5621069"/>
            <a:ext cx="4299876" cy="356028"/>
          </a:xfrm>
          <a:prstGeom prst="rect">
            <a:avLst/>
          </a:prstGeom>
          <a:solidFill>
            <a:srgbClr val="FFFFFF"/>
          </a:solidFill>
          <a:ln w="31750" cap="sq">
            <a:solidFill>
              <a:srgbClr val="404040"/>
            </a:solidFill>
            <a:miter lim="800000"/>
          </a:ln>
        </p:spPr>
        <p:txBody>
          <a:bodyPr vert="horz" lIns="137160" tIns="137160" rIns="137160" bIns="137160" rtlCol="0" anchor="ctr">
            <a:no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defTabSz="685800"/>
            <a:r>
              <a:rPr lang="en-GB" sz="1050" spc="150">
                <a:latin typeface="Gill Sans MT" panose="020B0502020104020203"/>
              </a:rPr>
              <a:t>Single Referral Pathway for Mental Health</a:t>
            </a:r>
            <a:endParaRPr lang="en-GB" sz="1050" spc="150" dirty="0">
              <a:latin typeface="Gill Sans MT" panose="020B0502020104020203"/>
            </a:endParaRPr>
          </a:p>
        </p:txBody>
      </p:sp>
      <p:sp>
        <p:nvSpPr>
          <p:cNvPr id="11" name="Cloud 10"/>
          <p:cNvSpPr/>
          <p:nvPr/>
        </p:nvSpPr>
        <p:spPr>
          <a:xfrm>
            <a:off x="5367453" y="2438496"/>
            <a:ext cx="1807084" cy="97007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GB" sz="1350" dirty="0">
                <a:solidFill>
                  <a:srgbClr val="FFFFFF"/>
                </a:solidFill>
                <a:latin typeface="Gill Sans MT" panose="020B0502020104020203"/>
              </a:rPr>
              <a:t>Withdrawal</a:t>
            </a:r>
          </a:p>
        </p:txBody>
      </p:sp>
      <p:sp>
        <p:nvSpPr>
          <p:cNvPr id="12" name="Cloud 11"/>
          <p:cNvSpPr/>
          <p:nvPr/>
        </p:nvSpPr>
        <p:spPr>
          <a:xfrm>
            <a:off x="109729" y="1610032"/>
            <a:ext cx="1807084" cy="97007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GB" sz="1350" dirty="0">
                <a:solidFill>
                  <a:srgbClr val="FFFFFF"/>
                </a:solidFill>
                <a:latin typeface="Gill Sans MT" panose="020B0502020104020203"/>
              </a:rPr>
              <a:t>Out of Character behaviours </a:t>
            </a:r>
          </a:p>
        </p:txBody>
      </p:sp>
      <p:sp>
        <p:nvSpPr>
          <p:cNvPr id="9" name="Cloud 8"/>
          <p:cNvSpPr/>
          <p:nvPr/>
        </p:nvSpPr>
        <p:spPr>
          <a:xfrm>
            <a:off x="1943451" y="1678164"/>
            <a:ext cx="1807084" cy="97007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GB" sz="1350" dirty="0">
                <a:solidFill>
                  <a:srgbClr val="FFFFFF"/>
                </a:solidFill>
                <a:latin typeface="Gill Sans MT" panose="020B0502020104020203"/>
              </a:rPr>
              <a:t>Change in normal presentation </a:t>
            </a:r>
          </a:p>
        </p:txBody>
      </p:sp>
      <p:sp>
        <p:nvSpPr>
          <p:cNvPr id="14" name="Cloud 13"/>
          <p:cNvSpPr/>
          <p:nvPr/>
        </p:nvSpPr>
        <p:spPr>
          <a:xfrm>
            <a:off x="7227188" y="1542565"/>
            <a:ext cx="1807084" cy="97007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GB" sz="1350" dirty="0">
                <a:solidFill>
                  <a:srgbClr val="FFFFFF"/>
                </a:solidFill>
                <a:latin typeface="Gill Sans MT" panose="020B0502020104020203"/>
              </a:rPr>
              <a:t>Worry</a:t>
            </a:r>
          </a:p>
        </p:txBody>
      </p:sp>
      <p:sp>
        <p:nvSpPr>
          <p:cNvPr id="17" name="Cloud 16"/>
          <p:cNvSpPr/>
          <p:nvPr/>
        </p:nvSpPr>
        <p:spPr>
          <a:xfrm>
            <a:off x="6971157" y="2414485"/>
            <a:ext cx="1807084" cy="97007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GB" sz="1350" dirty="0">
                <a:solidFill>
                  <a:srgbClr val="FFFFFF"/>
                </a:solidFill>
                <a:latin typeface="Gill Sans MT" panose="020B0502020104020203"/>
              </a:rPr>
              <a:t>Poor school performance</a:t>
            </a:r>
          </a:p>
        </p:txBody>
      </p:sp>
      <p:sp>
        <p:nvSpPr>
          <p:cNvPr id="5" name="Left Brace 4"/>
          <p:cNvSpPr/>
          <p:nvPr/>
        </p:nvSpPr>
        <p:spPr>
          <a:xfrm rot="5400000">
            <a:off x="3044979" y="1754150"/>
            <a:ext cx="688034" cy="5292092"/>
          </a:xfrm>
          <a:prstGeom prst="leftBrace">
            <a:avLst>
              <a:gd name="adj1" fmla="val 101363"/>
              <a:gd name="adj2" fmla="val 50000"/>
            </a:avLst>
          </a:prstGeom>
          <a:ln w="76200">
            <a:solidFill>
              <a:srgbClr val="7ABC69"/>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GB" sz="1350">
              <a:solidFill>
                <a:srgbClr val="000000"/>
              </a:solidFill>
              <a:latin typeface="Gill Sans MT" panose="020B0502020104020203"/>
            </a:endParaRPr>
          </a:p>
        </p:txBody>
      </p:sp>
      <p:sp>
        <p:nvSpPr>
          <p:cNvPr id="6" name="Left Brace 5"/>
          <p:cNvSpPr/>
          <p:nvPr/>
        </p:nvSpPr>
        <p:spPr>
          <a:xfrm rot="16200000">
            <a:off x="7410931" y="4308207"/>
            <a:ext cx="404039" cy="2330579"/>
          </a:xfrm>
          <a:prstGeom prst="leftBrace">
            <a:avLst>
              <a:gd name="adj1" fmla="val 101363"/>
              <a:gd name="adj2" fmla="val 50000"/>
            </a:avLst>
          </a:prstGeom>
          <a:ln w="76200">
            <a:solidFill>
              <a:srgbClr val="7ABC69"/>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GB" sz="1350">
              <a:solidFill>
                <a:srgbClr val="000000"/>
              </a:solidFill>
              <a:latin typeface="Gill Sans MT" panose="020B0502020104020203"/>
            </a:endParaRPr>
          </a:p>
        </p:txBody>
      </p:sp>
      <p:sp>
        <p:nvSpPr>
          <p:cNvPr id="15" name="Cloud 14"/>
          <p:cNvSpPr/>
          <p:nvPr/>
        </p:nvSpPr>
        <p:spPr>
          <a:xfrm>
            <a:off x="5663565" y="1678164"/>
            <a:ext cx="1807084" cy="97007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GB" sz="1350" dirty="0">
                <a:solidFill>
                  <a:srgbClr val="FFFFFF"/>
                </a:solidFill>
                <a:latin typeface="Gill Sans MT" panose="020B0502020104020203"/>
              </a:rPr>
              <a:t>Difficulty sleeping / eating / concentrating </a:t>
            </a:r>
          </a:p>
        </p:txBody>
      </p:sp>
      <p:sp>
        <p:nvSpPr>
          <p:cNvPr id="10" name="Cloud 9"/>
          <p:cNvSpPr/>
          <p:nvPr/>
        </p:nvSpPr>
        <p:spPr>
          <a:xfrm>
            <a:off x="2057751" y="2511429"/>
            <a:ext cx="1807084" cy="97007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GB" sz="1350" dirty="0">
                <a:solidFill>
                  <a:srgbClr val="FFFFFF"/>
                </a:solidFill>
                <a:latin typeface="Gill Sans MT" panose="020B0502020104020203"/>
              </a:rPr>
              <a:t>Difficulty / avoiding engaging in day to day tasks </a:t>
            </a:r>
          </a:p>
        </p:txBody>
      </p:sp>
      <p:sp>
        <p:nvSpPr>
          <p:cNvPr id="13" name="Cloud 12"/>
          <p:cNvSpPr/>
          <p:nvPr/>
        </p:nvSpPr>
        <p:spPr>
          <a:xfrm>
            <a:off x="3751179" y="1605232"/>
            <a:ext cx="1807084" cy="97007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GB" sz="1350" dirty="0">
                <a:solidFill>
                  <a:srgbClr val="FFFFFF"/>
                </a:solidFill>
                <a:latin typeface="Gill Sans MT" panose="020B0502020104020203"/>
              </a:rPr>
              <a:t>Physical complaints – stomach / head aches</a:t>
            </a:r>
          </a:p>
        </p:txBody>
      </p:sp>
      <p:sp>
        <p:nvSpPr>
          <p:cNvPr id="18" name="Cloud 17"/>
          <p:cNvSpPr/>
          <p:nvPr/>
        </p:nvSpPr>
        <p:spPr>
          <a:xfrm>
            <a:off x="3747987" y="2453311"/>
            <a:ext cx="1807084" cy="97007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GB" sz="1350" dirty="0">
                <a:solidFill>
                  <a:srgbClr val="FFFFFF"/>
                </a:solidFill>
                <a:latin typeface="Gill Sans MT" panose="020B0502020104020203"/>
              </a:rPr>
              <a:t>Noticeable reduction </a:t>
            </a:r>
            <a:r>
              <a:rPr lang="en-GB" sz="1350">
                <a:solidFill>
                  <a:srgbClr val="FFFFFF"/>
                </a:solidFill>
                <a:latin typeface="Gill Sans MT" panose="020B0502020104020203"/>
              </a:rPr>
              <a:t>in resilience</a:t>
            </a:r>
            <a:endParaRPr lang="en-GB" sz="1350" dirty="0">
              <a:solidFill>
                <a:srgbClr val="FFFFFF"/>
              </a:solidFill>
              <a:latin typeface="Gill Sans MT" panose="020B0502020104020203"/>
            </a:endParaRPr>
          </a:p>
        </p:txBody>
      </p:sp>
      <p:pic>
        <p:nvPicPr>
          <p:cNvPr id="19" name="Audio 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616553" y="5473303"/>
            <a:ext cx="365522" cy="365522"/>
          </a:xfrm>
          <a:prstGeom prst="rect">
            <a:avLst/>
          </a:prstGeom>
        </p:spPr>
      </p:pic>
    </p:spTree>
    <p:extLst>
      <p:ext uri="{BB962C8B-B14F-4D97-AF65-F5344CB8AC3E}">
        <p14:creationId xmlns:p14="http://schemas.microsoft.com/office/powerpoint/2010/main" val="346190842"/>
      </p:ext>
    </p:extLst>
  </p:cSld>
  <p:clrMapOvr>
    <a:masterClrMapping/>
  </p:clrMapOvr>
  <mc:AlternateContent xmlns:mc="http://schemas.openxmlformats.org/markup-compatibility/2006" xmlns:p14="http://schemas.microsoft.com/office/powerpoint/2010/main">
    <mc:Choice Requires="p14">
      <p:transition spd="slow" p14:dur="2000" advTm="70718"/>
    </mc:Choice>
    <mc:Fallback xmlns="">
      <p:transition spd="slow" advTm="707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FAQ from Autumn </a:t>
            </a:r>
            <a:r>
              <a:rPr lang="en-GB" dirty="0" err="1" smtClean="0"/>
              <a:t>Senco</a:t>
            </a:r>
            <a:r>
              <a:rPr lang="en-GB" dirty="0" smtClean="0"/>
              <a:t> Network</a:t>
            </a:r>
            <a:endParaRPr lang="en-GB" dirty="0"/>
          </a:p>
        </p:txBody>
      </p:sp>
      <p:sp>
        <p:nvSpPr>
          <p:cNvPr id="3" name="Content Placeholder 2"/>
          <p:cNvSpPr>
            <a:spLocks noGrp="1"/>
          </p:cNvSpPr>
          <p:nvPr>
            <p:ph idx="1"/>
          </p:nvPr>
        </p:nvSpPr>
        <p:spPr/>
        <p:txBody>
          <a:bodyPr>
            <a:normAutofit/>
          </a:bodyPr>
          <a:lstStyle/>
          <a:p>
            <a:r>
              <a:rPr lang="en-GB" dirty="0" smtClean="0"/>
              <a:t>There were no questions!</a:t>
            </a:r>
          </a:p>
          <a:p>
            <a:r>
              <a:rPr lang="en-GB" dirty="0" smtClean="0"/>
              <a:t>Are there any ways we can make Virtual </a:t>
            </a:r>
            <a:r>
              <a:rPr lang="en-GB" dirty="0" err="1" smtClean="0"/>
              <a:t>Senco</a:t>
            </a:r>
            <a:r>
              <a:rPr lang="en-GB" dirty="0" smtClean="0"/>
              <a:t> Network more interactive?</a:t>
            </a:r>
          </a:p>
          <a:p>
            <a:pPr marL="457200" lvl="1" indent="0">
              <a:buNone/>
            </a:pPr>
            <a:endParaRPr lang="en-GB" dirty="0" smtClean="0"/>
          </a:p>
          <a:p>
            <a:endParaRPr lang="en-GB" dirty="0" smtClean="0"/>
          </a:p>
        </p:txBody>
      </p:sp>
      <p:graphicFrame>
        <p:nvGraphicFramePr>
          <p:cNvPr id="4" name="Table 3"/>
          <p:cNvGraphicFramePr>
            <a:graphicFrameLocks noGrp="1"/>
          </p:cNvGraphicFramePr>
          <p:nvPr>
            <p:extLst>
              <p:ext uri="{D42A27DB-BD31-4B8C-83A1-F6EECF244321}">
                <p14:modId xmlns:p14="http://schemas.microsoft.com/office/powerpoint/2010/main" val="4264137140"/>
              </p:ext>
            </p:extLst>
          </p:nvPr>
        </p:nvGraphicFramePr>
        <p:xfrm>
          <a:off x="647563" y="3356992"/>
          <a:ext cx="7848873" cy="3150014"/>
        </p:xfrm>
        <a:graphic>
          <a:graphicData uri="http://schemas.openxmlformats.org/drawingml/2006/table">
            <a:tbl>
              <a:tblPr firstRow="1" bandRow="1">
                <a:tableStyleId>{5C22544A-7EE6-4342-B048-85BDC9FD1C3A}</a:tableStyleId>
              </a:tblPr>
              <a:tblGrid>
                <a:gridCol w="1656184">
                  <a:extLst>
                    <a:ext uri="{9D8B030D-6E8A-4147-A177-3AD203B41FA5}">
                      <a16:colId xmlns:a16="http://schemas.microsoft.com/office/drawing/2014/main" val="1456684560"/>
                    </a:ext>
                  </a:extLst>
                </a:gridCol>
                <a:gridCol w="2952328">
                  <a:extLst>
                    <a:ext uri="{9D8B030D-6E8A-4147-A177-3AD203B41FA5}">
                      <a16:colId xmlns:a16="http://schemas.microsoft.com/office/drawing/2014/main" val="808155622"/>
                    </a:ext>
                  </a:extLst>
                </a:gridCol>
                <a:gridCol w="3240361">
                  <a:extLst>
                    <a:ext uri="{9D8B030D-6E8A-4147-A177-3AD203B41FA5}">
                      <a16:colId xmlns:a16="http://schemas.microsoft.com/office/drawing/2014/main" val="734981071"/>
                    </a:ext>
                  </a:extLst>
                </a:gridCol>
              </a:tblGrid>
              <a:tr h="277344">
                <a:tc>
                  <a:txBody>
                    <a:bodyPr/>
                    <a:lstStyle/>
                    <a:p>
                      <a:pPr algn="ctr"/>
                      <a:r>
                        <a:rPr lang="en-GB" sz="1400" dirty="0" smtClean="0"/>
                        <a:t>How</a:t>
                      </a:r>
                      <a:endParaRPr lang="en-GB" sz="1400" dirty="0"/>
                    </a:p>
                  </a:txBody>
                  <a:tcPr/>
                </a:tc>
                <a:tc>
                  <a:txBody>
                    <a:bodyPr/>
                    <a:lstStyle/>
                    <a:p>
                      <a:pPr algn="ctr"/>
                      <a:r>
                        <a:rPr lang="en-GB" sz="1400" dirty="0" smtClean="0"/>
                        <a:t>+</a:t>
                      </a:r>
                      <a:endParaRPr lang="en-GB" sz="1400" dirty="0"/>
                    </a:p>
                  </a:txBody>
                  <a:tcPr/>
                </a:tc>
                <a:tc>
                  <a:txBody>
                    <a:bodyPr/>
                    <a:lstStyle/>
                    <a:p>
                      <a:pPr algn="ctr"/>
                      <a:r>
                        <a:rPr lang="en-GB" sz="1400" dirty="0" smtClean="0"/>
                        <a:t>-</a:t>
                      </a:r>
                      <a:endParaRPr lang="en-GB" sz="1400" dirty="0"/>
                    </a:p>
                  </a:txBody>
                  <a:tcPr/>
                </a:tc>
                <a:extLst>
                  <a:ext uri="{0D108BD9-81ED-4DB2-BD59-A6C34878D82A}">
                    <a16:rowId xmlns:a16="http://schemas.microsoft.com/office/drawing/2014/main" val="1943483989"/>
                  </a:ext>
                </a:extLst>
              </a:tr>
              <a:tr h="1053906">
                <a:tc>
                  <a:txBody>
                    <a:bodyPr/>
                    <a:lstStyle/>
                    <a:p>
                      <a:pPr lvl="0"/>
                      <a:r>
                        <a:rPr lang="en-GB" sz="1400" kern="1200" dirty="0" smtClean="0">
                          <a:solidFill>
                            <a:schemeClr val="dk1"/>
                          </a:solidFill>
                          <a:latin typeface="+mn-lt"/>
                          <a:ea typeface="+mn-ea"/>
                          <a:cs typeface="+mn-cs"/>
                        </a:rPr>
                        <a:t>Follow up </a:t>
                      </a:r>
                      <a:r>
                        <a:rPr lang="en-GB" sz="1400" kern="1200" dirty="0" err="1" smtClean="0">
                          <a:solidFill>
                            <a:schemeClr val="dk1"/>
                          </a:solidFill>
                          <a:latin typeface="+mn-lt"/>
                          <a:ea typeface="+mn-ea"/>
                          <a:cs typeface="+mn-cs"/>
                        </a:rPr>
                        <a:t>Webex</a:t>
                      </a:r>
                      <a:r>
                        <a:rPr lang="en-GB" sz="1400" kern="1200" dirty="0" smtClean="0">
                          <a:solidFill>
                            <a:schemeClr val="dk1"/>
                          </a:solidFill>
                          <a:latin typeface="+mn-lt"/>
                          <a:ea typeface="+mn-ea"/>
                          <a:cs typeface="+mn-cs"/>
                        </a:rPr>
                        <a:t> meeting with panel for anyone who has questions</a:t>
                      </a:r>
                    </a:p>
                    <a:p>
                      <a:endParaRPr lang="en-GB" sz="1400" kern="1200" dirty="0">
                        <a:solidFill>
                          <a:schemeClr val="dk1"/>
                        </a:solidFill>
                        <a:latin typeface="+mn-lt"/>
                        <a:ea typeface="+mn-ea"/>
                        <a:cs typeface="+mn-cs"/>
                      </a:endParaRPr>
                    </a:p>
                  </a:txBody>
                  <a:tcPr/>
                </a:tc>
                <a:tc>
                  <a:txBody>
                    <a:bodyPr/>
                    <a:lstStyle/>
                    <a:p>
                      <a:r>
                        <a:rPr lang="en-GB" sz="1400" dirty="0" smtClean="0"/>
                        <a:t>Interactive and pick up questions promptly</a:t>
                      </a:r>
                      <a:endParaRPr lang="en-GB" sz="1400" dirty="0"/>
                    </a:p>
                  </a:txBody>
                  <a:tcPr/>
                </a:tc>
                <a:tc>
                  <a:txBody>
                    <a:bodyPr/>
                    <a:lstStyle/>
                    <a:p>
                      <a:r>
                        <a:rPr lang="en-GB" sz="1400" dirty="0" smtClean="0"/>
                        <a:t>Only those who attend get answers; </a:t>
                      </a:r>
                    </a:p>
                    <a:p>
                      <a:r>
                        <a:rPr lang="en-GB" sz="1400" dirty="0" smtClean="0"/>
                        <a:t>If only a few attend</a:t>
                      </a:r>
                      <a:r>
                        <a:rPr lang="en-GB" sz="1400" baseline="0" dirty="0" smtClean="0"/>
                        <a:t> it is </a:t>
                      </a:r>
                      <a:r>
                        <a:rPr lang="en-GB" sz="1400" dirty="0" smtClean="0"/>
                        <a:t>inefficient use of time for presenters</a:t>
                      </a:r>
                      <a:endParaRPr lang="en-GB" sz="1400" dirty="0"/>
                    </a:p>
                  </a:txBody>
                  <a:tcPr/>
                </a:tc>
                <a:extLst>
                  <a:ext uri="{0D108BD9-81ED-4DB2-BD59-A6C34878D82A}">
                    <a16:rowId xmlns:a16="http://schemas.microsoft.com/office/drawing/2014/main" val="3223119399"/>
                  </a:ext>
                </a:extLst>
              </a:tr>
              <a:tr h="665625">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GB" sz="1400" kern="1200" dirty="0" smtClean="0">
                          <a:solidFill>
                            <a:schemeClr val="dk1"/>
                          </a:solidFill>
                          <a:latin typeface="+mn-lt"/>
                          <a:ea typeface="+mn-ea"/>
                          <a:cs typeface="+mn-cs"/>
                        </a:rPr>
                        <a:t>Continuation of FAQ response document</a:t>
                      </a:r>
                    </a:p>
                    <a:p>
                      <a:endParaRPr lang="en-GB" sz="1400" kern="1200" dirty="0">
                        <a:solidFill>
                          <a:schemeClr val="dk1"/>
                        </a:solidFill>
                        <a:latin typeface="+mn-lt"/>
                        <a:ea typeface="+mn-ea"/>
                        <a:cs typeface="+mn-cs"/>
                      </a:endParaRPr>
                    </a:p>
                  </a:txBody>
                  <a:tcPr/>
                </a:tc>
                <a:tc>
                  <a:txBody>
                    <a:bodyPr/>
                    <a:lstStyle/>
                    <a:p>
                      <a:r>
                        <a:rPr lang="en-GB" sz="1400" dirty="0" smtClean="0"/>
                        <a:t>No duplication of work</a:t>
                      </a:r>
                      <a:endParaRPr lang="en-GB" sz="1400" dirty="0"/>
                    </a:p>
                  </a:txBody>
                  <a:tcPr/>
                </a:tc>
                <a:tc>
                  <a:txBody>
                    <a:bodyPr/>
                    <a:lstStyle/>
                    <a:p>
                      <a:r>
                        <a:rPr lang="en-GB" sz="1400" dirty="0" smtClean="0"/>
                        <a:t>Delay in collating questions and replying</a:t>
                      </a:r>
                      <a:endParaRPr lang="en-GB" sz="1400" dirty="0"/>
                    </a:p>
                  </a:txBody>
                  <a:tcPr/>
                </a:tc>
                <a:extLst>
                  <a:ext uri="{0D108BD9-81ED-4DB2-BD59-A6C34878D82A}">
                    <a16:rowId xmlns:a16="http://schemas.microsoft.com/office/drawing/2014/main" val="1396685619"/>
                  </a:ext>
                </a:extLst>
              </a:tr>
              <a:tr h="955454">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GB" sz="1400" kern="1200" dirty="0" smtClean="0">
                          <a:solidFill>
                            <a:schemeClr val="dk1"/>
                          </a:solidFill>
                          <a:latin typeface="+mn-lt"/>
                          <a:ea typeface="+mn-ea"/>
                          <a:cs typeface="+mn-cs"/>
                        </a:rPr>
                        <a:t>‘Live’ online meeting recorded</a:t>
                      </a:r>
                    </a:p>
                    <a:p>
                      <a:endParaRPr lang="en-GB" sz="1400" kern="1200" dirty="0">
                        <a:solidFill>
                          <a:schemeClr val="dk1"/>
                        </a:solidFill>
                        <a:latin typeface="+mn-lt"/>
                        <a:ea typeface="+mn-ea"/>
                        <a:cs typeface="+mn-cs"/>
                      </a:endParaRPr>
                    </a:p>
                  </a:txBody>
                  <a:tcPr/>
                </a:tc>
                <a:tc>
                  <a:txBody>
                    <a:bodyPr/>
                    <a:lstStyle/>
                    <a:p>
                      <a:r>
                        <a:rPr lang="en-GB" sz="1400" dirty="0" smtClean="0"/>
                        <a:t>More interaction possible and questions answered at source</a:t>
                      </a:r>
                      <a:endParaRPr lang="en-GB" sz="1400" dirty="0"/>
                    </a:p>
                  </a:txBody>
                  <a:tcPr/>
                </a:tc>
                <a:tc>
                  <a:txBody>
                    <a:bodyPr/>
                    <a:lstStyle/>
                    <a:p>
                      <a:r>
                        <a:rPr lang="en-GB" sz="1400" dirty="0" smtClean="0"/>
                        <a:t>Recording would be very long;</a:t>
                      </a:r>
                    </a:p>
                    <a:p>
                      <a:r>
                        <a:rPr lang="en-GB" sz="1400" dirty="0" smtClean="0"/>
                        <a:t>Duplication if have to record separately;</a:t>
                      </a:r>
                    </a:p>
                    <a:p>
                      <a:r>
                        <a:rPr lang="en-GB" sz="1400" dirty="0" smtClean="0"/>
                        <a:t>Set time for meeting so loss of flexibility</a:t>
                      </a:r>
                      <a:endParaRPr lang="en-GB" sz="1400" dirty="0"/>
                    </a:p>
                  </a:txBody>
                  <a:tcPr/>
                </a:tc>
                <a:extLst>
                  <a:ext uri="{0D108BD9-81ED-4DB2-BD59-A6C34878D82A}">
                    <a16:rowId xmlns:a16="http://schemas.microsoft.com/office/drawing/2014/main" val="3083981669"/>
                  </a:ext>
                </a:extLst>
              </a:tr>
            </a:tbl>
          </a:graphicData>
        </a:graphic>
      </p:graphicFrame>
    </p:spTree>
    <p:extLst>
      <p:ext uri="{BB962C8B-B14F-4D97-AF65-F5344CB8AC3E}">
        <p14:creationId xmlns:p14="http://schemas.microsoft.com/office/powerpoint/2010/main" val="12190862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73352" y="1075624"/>
            <a:ext cx="5797296" cy="891540"/>
          </a:xfrm>
        </p:spPr>
        <p:txBody>
          <a:bodyPr/>
          <a:lstStyle/>
          <a:p>
            <a:r>
              <a:rPr lang="en-GB" dirty="0" smtClean="0"/>
              <a:t>Working with EEWP</a:t>
            </a:r>
            <a:endParaRPr lang="en-GB" dirty="0"/>
          </a:p>
        </p:txBody>
      </p:sp>
      <p:sp>
        <p:nvSpPr>
          <p:cNvPr id="4" name="Content Placeholder 2"/>
          <p:cNvSpPr txBox="1">
            <a:spLocks/>
          </p:cNvSpPr>
          <p:nvPr/>
        </p:nvSpPr>
        <p:spPr>
          <a:xfrm>
            <a:off x="367393" y="2309420"/>
            <a:ext cx="8560254" cy="3131217"/>
          </a:xfrm>
          <a:prstGeom prst="rect">
            <a:avLst/>
          </a:prstGeom>
        </p:spPr>
        <p:txBody>
          <a:bodyPr vert="horz" lIns="68580" tIns="34290" rIns="68580" bIns="3429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171450" indent="-171450" defTabSz="685800">
              <a:spcBef>
                <a:spcPts val="750"/>
              </a:spcBef>
              <a:buClr>
                <a:srgbClr val="9BAFB5"/>
              </a:buClr>
            </a:pPr>
            <a:r>
              <a:rPr lang="en-GB" dirty="0">
                <a:solidFill>
                  <a:srgbClr val="000000">
                    <a:lumMod val="85000"/>
                    <a:lumOff val="15000"/>
                  </a:srgbClr>
                </a:solidFill>
                <a:latin typeface="Gill Sans MT" panose="020B0502020104020203"/>
              </a:rPr>
              <a:t>School consider / refer CYP’s who may benefit from the additional support. </a:t>
            </a:r>
          </a:p>
          <a:p>
            <a:pPr marL="171450" indent="-171450" defTabSz="685800">
              <a:spcBef>
                <a:spcPts val="750"/>
              </a:spcBef>
              <a:buClr>
                <a:srgbClr val="9BAFB5"/>
              </a:buClr>
            </a:pPr>
            <a:r>
              <a:rPr lang="en-GB" dirty="0">
                <a:solidFill>
                  <a:srgbClr val="000000">
                    <a:lumMod val="85000"/>
                    <a:lumOff val="15000"/>
                  </a:srgbClr>
                </a:solidFill>
                <a:latin typeface="Gill Sans MT" panose="020B0502020104020203"/>
              </a:rPr>
              <a:t>School will be required to identify a key adult who will be responsible for facilitating the additional support and continue once EEWP input has ended. </a:t>
            </a:r>
          </a:p>
          <a:p>
            <a:pPr marL="171450" indent="-171450" defTabSz="685800">
              <a:spcBef>
                <a:spcPts val="750"/>
              </a:spcBef>
              <a:buClr>
                <a:srgbClr val="9BAFB5"/>
              </a:buClr>
            </a:pPr>
            <a:r>
              <a:rPr lang="en-GB" dirty="0">
                <a:solidFill>
                  <a:srgbClr val="000000">
                    <a:lumMod val="85000"/>
                    <a:lumOff val="15000"/>
                  </a:srgbClr>
                </a:solidFill>
                <a:latin typeface="Gill Sans MT" panose="020B0502020104020203"/>
              </a:rPr>
              <a:t>EEWP’s will work collaboratively with CYP’s and school. Although the EEWP’s may contact families, school will be their main contact. </a:t>
            </a:r>
          </a:p>
          <a:p>
            <a:pPr marL="171450" indent="-171450" defTabSz="685800">
              <a:spcBef>
                <a:spcPts val="750"/>
              </a:spcBef>
              <a:buClr>
                <a:srgbClr val="9BAFB5"/>
              </a:buClr>
            </a:pPr>
            <a:r>
              <a:rPr lang="en-GB" dirty="0">
                <a:solidFill>
                  <a:srgbClr val="000000">
                    <a:lumMod val="85000"/>
                    <a:lumOff val="15000"/>
                  </a:srgbClr>
                </a:solidFill>
                <a:latin typeface="Gill Sans MT" panose="020B0502020104020203"/>
              </a:rPr>
              <a:t>EEWP’s provide targeted intervention to meet the specific need of CYP. </a:t>
            </a:r>
          </a:p>
        </p:txBody>
      </p:sp>
      <p:sp>
        <p:nvSpPr>
          <p:cNvPr id="5" name="TextBox 4"/>
          <p:cNvSpPr txBox="1"/>
          <p:nvPr/>
        </p:nvSpPr>
        <p:spPr>
          <a:xfrm>
            <a:off x="1371600" y="5267512"/>
            <a:ext cx="1501903" cy="369332"/>
          </a:xfrm>
          <a:prstGeom prst="rect">
            <a:avLst/>
          </a:prstGeom>
          <a:noFill/>
        </p:spPr>
        <p:txBody>
          <a:bodyPr wrap="square" rtlCol="0">
            <a:spAutoFit/>
          </a:bodyPr>
          <a:lstStyle/>
          <a:p>
            <a:pPr defTabSz="685800"/>
            <a:r>
              <a:rPr lang="en-GB" b="1" dirty="0">
                <a:ln w="22225">
                  <a:solidFill>
                    <a:srgbClr val="9BAFB5"/>
                  </a:solidFill>
                  <a:prstDash val="solid"/>
                </a:ln>
                <a:solidFill>
                  <a:srgbClr val="9BAFB5">
                    <a:lumMod val="75000"/>
                  </a:srgbClr>
                </a:solidFill>
                <a:latin typeface="Gill Sans MT" panose="020B0502020104020203"/>
              </a:rPr>
              <a:t>CYP </a:t>
            </a:r>
          </a:p>
        </p:txBody>
      </p:sp>
      <p:sp>
        <p:nvSpPr>
          <p:cNvPr id="6" name="TextBox 5"/>
          <p:cNvSpPr txBox="1"/>
          <p:nvPr/>
        </p:nvSpPr>
        <p:spPr>
          <a:xfrm>
            <a:off x="3971925" y="5267512"/>
            <a:ext cx="1501903" cy="369332"/>
          </a:xfrm>
          <a:prstGeom prst="rect">
            <a:avLst/>
          </a:prstGeom>
          <a:noFill/>
        </p:spPr>
        <p:txBody>
          <a:bodyPr wrap="square" rtlCol="0">
            <a:spAutoFit/>
          </a:bodyPr>
          <a:lstStyle/>
          <a:p>
            <a:pPr defTabSz="685800"/>
            <a:r>
              <a:rPr lang="en-GB" b="1" dirty="0">
                <a:ln w="22225">
                  <a:solidFill>
                    <a:srgbClr val="9BAFB5"/>
                  </a:solidFill>
                  <a:prstDash val="solid"/>
                </a:ln>
                <a:solidFill>
                  <a:srgbClr val="9BAFB5">
                    <a:lumMod val="75000"/>
                  </a:srgbClr>
                </a:solidFill>
                <a:latin typeface="Gill Sans MT" panose="020B0502020104020203"/>
              </a:rPr>
              <a:t>School </a:t>
            </a:r>
          </a:p>
        </p:txBody>
      </p:sp>
      <p:sp>
        <p:nvSpPr>
          <p:cNvPr id="7" name="TextBox 6"/>
          <p:cNvSpPr txBox="1"/>
          <p:nvPr/>
        </p:nvSpPr>
        <p:spPr>
          <a:xfrm>
            <a:off x="6690962" y="5267512"/>
            <a:ext cx="1501903" cy="369332"/>
          </a:xfrm>
          <a:prstGeom prst="rect">
            <a:avLst/>
          </a:prstGeom>
          <a:noFill/>
        </p:spPr>
        <p:txBody>
          <a:bodyPr wrap="square" rtlCol="0">
            <a:spAutoFit/>
          </a:bodyPr>
          <a:lstStyle/>
          <a:p>
            <a:pPr defTabSz="685800"/>
            <a:r>
              <a:rPr lang="en-GB" b="1" dirty="0">
                <a:ln w="22225">
                  <a:solidFill>
                    <a:srgbClr val="9BAFB5"/>
                  </a:solidFill>
                  <a:prstDash val="solid"/>
                </a:ln>
                <a:solidFill>
                  <a:srgbClr val="9BAFB5">
                    <a:lumMod val="75000"/>
                  </a:srgbClr>
                </a:solidFill>
                <a:latin typeface="Gill Sans MT" panose="020B0502020104020203"/>
              </a:rPr>
              <a:t>EEWP</a:t>
            </a:r>
          </a:p>
        </p:txBody>
      </p:sp>
      <p:sp>
        <p:nvSpPr>
          <p:cNvPr id="8" name="Left-Right Arrow 7"/>
          <p:cNvSpPr/>
          <p:nvPr/>
        </p:nvSpPr>
        <p:spPr>
          <a:xfrm>
            <a:off x="2241097" y="5182687"/>
            <a:ext cx="1547132" cy="515897"/>
          </a:xfrm>
          <a:prstGeom prst="leftRightArrow">
            <a:avLst>
              <a:gd name="adj1" fmla="val 31010"/>
              <a:gd name="adj2" fmla="val 262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srgbClr val="FFFFFF"/>
              </a:solidFill>
              <a:latin typeface="Gill Sans MT" panose="020B0502020104020203"/>
            </a:endParaRPr>
          </a:p>
        </p:txBody>
      </p:sp>
      <p:sp>
        <p:nvSpPr>
          <p:cNvPr id="9" name="Left-Right Arrow 8"/>
          <p:cNvSpPr/>
          <p:nvPr/>
        </p:nvSpPr>
        <p:spPr>
          <a:xfrm>
            <a:off x="4923069" y="5182687"/>
            <a:ext cx="1547132" cy="515897"/>
          </a:xfrm>
          <a:prstGeom prst="leftRightArrow">
            <a:avLst>
              <a:gd name="adj1" fmla="val 31010"/>
              <a:gd name="adj2" fmla="val 262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srgbClr val="FFFFFF"/>
              </a:solidFill>
              <a:latin typeface="Gill Sans MT" panose="020B0502020104020203"/>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16553" y="5473303"/>
            <a:ext cx="365522" cy="365522"/>
          </a:xfrm>
          <a:prstGeom prst="rect">
            <a:avLst/>
          </a:prstGeom>
        </p:spPr>
      </p:pic>
    </p:spTree>
    <p:extLst>
      <p:ext uri="{BB962C8B-B14F-4D97-AF65-F5344CB8AC3E}">
        <p14:creationId xmlns:p14="http://schemas.microsoft.com/office/powerpoint/2010/main" val="1614023029"/>
      </p:ext>
    </p:extLst>
  </p:cSld>
  <p:clrMapOvr>
    <a:masterClrMapping/>
  </p:clrMapOvr>
  <mc:AlternateContent xmlns:mc="http://schemas.openxmlformats.org/markup-compatibility/2006" xmlns:p14="http://schemas.microsoft.com/office/powerpoint/2010/main">
    <mc:Choice Requires="p14">
      <p:transition spd="slow" p14:dur="2000" advTm="66371"/>
    </mc:Choice>
    <mc:Fallback xmlns="">
      <p:transition spd="slow" advTm="663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16522" y="944849"/>
            <a:ext cx="3537543" cy="605039"/>
          </a:xfrm>
        </p:spPr>
        <p:txBody>
          <a:bodyPr>
            <a:normAutofit fontScale="90000"/>
          </a:bodyPr>
          <a:lstStyle/>
          <a:p>
            <a:r>
              <a:rPr lang="en-GB" dirty="0" smtClean="0"/>
              <a:t>Timeline of support</a:t>
            </a:r>
            <a:endParaRPr lang="en-GB" dirty="0"/>
          </a:p>
        </p:txBody>
      </p:sp>
      <p:sp>
        <p:nvSpPr>
          <p:cNvPr id="4" name="Rectangle 3"/>
          <p:cNvSpPr/>
          <p:nvPr/>
        </p:nvSpPr>
        <p:spPr>
          <a:xfrm>
            <a:off x="312703" y="1620685"/>
            <a:ext cx="1669211" cy="892835"/>
          </a:xfrm>
          <a:prstGeom prst="rect">
            <a:avLst/>
          </a:prstGeom>
          <a:solidFill>
            <a:srgbClr val="ABD59F"/>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US" sz="1200" dirty="0">
                <a:solidFill>
                  <a:srgbClr val="000000"/>
                </a:solidFill>
                <a:latin typeface="Gill Sans MT" panose="020B0502020104020203"/>
              </a:rPr>
              <a:t>1. Concerns about a CYP’s emotional wellbeing (March 2020 onset, </a:t>
            </a:r>
            <a:r>
              <a:rPr lang="en-US" sz="1200" b="1" dirty="0">
                <a:solidFill>
                  <a:srgbClr val="000000"/>
                </a:solidFill>
                <a:latin typeface="Gill Sans MT" panose="020B0502020104020203"/>
              </a:rPr>
              <a:t>COVID-19</a:t>
            </a:r>
            <a:r>
              <a:rPr lang="en-US" sz="1200" dirty="0">
                <a:solidFill>
                  <a:srgbClr val="000000"/>
                </a:solidFill>
                <a:latin typeface="Gill Sans MT" panose="020B0502020104020203"/>
              </a:rPr>
              <a:t> related).</a:t>
            </a:r>
          </a:p>
        </p:txBody>
      </p:sp>
      <p:sp>
        <p:nvSpPr>
          <p:cNvPr id="6" name="Rectangle 5"/>
          <p:cNvSpPr/>
          <p:nvPr/>
        </p:nvSpPr>
        <p:spPr>
          <a:xfrm>
            <a:off x="2566358" y="1620685"/>
            <a:ext cx="1669211" cy="892835"/>
          </a:xfrm>
          <a:prstGeom prst="rect">
            <a:avLst/>
          </a:prstGeom>
          <a:solidFill>
            <a:srgbClr val="ABD59F"/>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US" sz="1350" dirty="0">
                <a:solidFill>
                  <a:srgbClr val="000000"/>
                </a:solidFill>
                <a:latin typeface="Gill Sans MT" panose="020B0502020104020203"/>
              </a:rPr>
              <a:t>2. Consider if a referral to the EEWP team is needed.</a:t>
            </a:r>
          </a:p>
        </p:txBody>
      </p:sp>
      <p:sp>
        <p:nvSpPr>
          <p:cNvPr id="7" name="Rectangle 6"/>
          <p:cNvSpPr/>
          <p:nvPr/>
        </p:nvSpPr>
        <p:spPr>
          <a:xfrm>
            <a:off x="4820013" y="1620685"/>
            <a:ext cx="1669211" cy="892835"/>
          </a:xfrm>
          <a:prstGeom prst="rect">
            <a:avLst/>
          </a:prstGeom>
          <a:solidFill>
            <a:srgbClr val="ABD59F"/>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US" sz="1200" dirty="0">
                <a:solidFill>
                  <a:srgbClr val="000000"/>
                </a:solidFill>
                <a:latin typeface="Gill Sans MT" panose="020B0502020104020203"/>
              </a:rPr>
              <a:t>3. Gain parental consent, speak with CYP about the referral if appropriate.</a:t>
            </a:r>
          </a:p>
        </p:txBody>
      </p:sp>
      <p:sp>
        <p:nvSpPr>
          <p:cNvPr id="11" name="Rectangle 10"/>
          <p:cNvSpPr/>
          <p:nvPr/>
        </p:nvSpPr>
        <p:spPr>
          <a:xfrm>
            <a:off x="7142679" y="1626883"/>
            <a:ext cx="1669211" cy="892835"/>
          </a:xfrm>
          <a:prstGeom prst="rect">
            <a:avLst/>
          </a:prstGeom>
          <a:solidFill>
            <a:srgbClr val="ABD59F"/>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US" sz="1200" dirty="0">
                <a:solidFill>
                  <a:srgbClr val="000000"/>
                </a:solidFill>
                <a:latin typeface="Gill Sans MT" panose="020B0502020104020203"/>
              </a:rPr>
              <a:t>4. Complete referral form and send to EdEmotionalWellbeing@Bradford.gov.uk.</a:t>
            </a:r>
          </a:p>
        </p:txBody>
      </p:sp>
      <p:sp>
        <p:nvSpPr>
          <p:cNvPr id="13" name="Rectangle 12"/>
          <p:cNvSpPr/>
          <p:nvPr/>
        </p:nvSpPr>
        <p:spPr>
          <a:xfrm>
            <a:off x="2382912" y="2877352"/>
            <a:ext cx="1626890" cy="453645"/>
          </a:xfrm>
          <a:prstGeom prst="rect">
            <a:avLst/>
          </a:prstGeom>
          <a:solidFill>
            <a:srgbClr val="ABD59F"/>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US" sz="1500" dirty="0">
                <a:solidFill>
                  <a:srgbClr val="000000"/>
                </a:solidFill>
                <a:latin typeface="Gill Sans MT" panose="020B0502020104020203"/>
              </a:rPr>
              <a:t>Role of the school</a:t>
            </a:r>
            <a:endParaRPr lang="en-US" sz="1050" dirty="0">
              <a:solidFill>
                <a:srgbClr val="000000"/>
              </a:solidFill>
              <a:latin typeface="Gill Sans MT" panose="020B0502020104020203"/>
            </a:endParaRPr>
          </a:p>
        </p:txBody>
      </p:sp>
      <p:sp>
        <p:nvSpPr>
          <p:cNvPr id="15" name="Rectangle 14"/>
          <p:cNvSpPr/>
          <p:nvPr/>
        </p:nvSpPr>
        <p:spPr>
          <a:xfrm>
            <a:off x="223879" y="3832211"/>
            <a:ext cx="2342479" cy="892835"/>
          </a:xfrm>
          <a:prstGeom prst="rect">
            <a:avLst/>
          </a:prstGeom>
          <a:solidFill>
            <a:schemeClr val="accent1">
              <a:lumMod val="60000"/>
              <a:lumOff val="40000"/>
            </a:schemeClr>
          </a:solidFill>
          <a:ln w="38100">
            <a:solidFill>
              <a:srgbClr val="ABD5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US" sz="1200" dirty="0">
                <a:solidFill>
                  <a:srgbClr val="000000"/>
                </a:solidFill>
                <a:latin typeface="Gill Sans MT" panose="020B0502020104020203"/>
              </a:rPr>
              <a:t>5. Receive and triage referral forms. If EEWP support is deemed to be inappropriate, schools will be informed.</a:t>
            </a:r>
          </a:p>
        </p:txBody>
      </p:sp>
      <p:sp>
        <p:nvSpPr>
          <p:cNvPr id="17" name="Rectangle 16"/>
          <p:cNvSpPr/>
          <p:nvPr/>
        </p:nvSpPr>
        <p:spPr>
          <a:xfrm>
            <a:off x="5112909" y="3018233"/>
            <a:ext cx="1687941" cy="457811"/>
          </a:xfrm>
          <a:prstGeom prst="rect">
            <a:avLst/>
          </a:prstGeom>
          <a:solidFill>
            <a:schemeClr val="accent1">
              <a:lumMod val="60000"/>
              <a:lumOff val="40000"/>
            </a:schemeClr>
          </a:solidFill>
          <a:ln w="38100">
            <a:solidFill>
              <a:srgbClr val="ABD5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US" sz="1500" dirty="0">
                <a:solidFill>
                  <a:srgbClr val="000000"/>
                </a:solidFill>
                <a:latin typeface="Gill Sans MT" panose="020B0502020104020203"/>
              </a:rPr>
              <a:t>Role of the EEWPs</a:t>
            </a:r>
          </a:p>
        </p:txBody>
      </p:sp>
      <p:sp>
        <p:nvSpPr>
          <p:cNvPr id="16" name="Right Brace 15"/>
          <p:cNvSpPr/>
          <p:nvPr/>
        </p:nvSpPr>
        <p:spPr>
          <a:xfrm rot="16200000">
            <a:off x="4361785" y="-165692"/>
            <a:ext cx="354992" cy="7576149"/>
          </a:xfrm>
          <a:prstGeom prst="rightBrace">
            <a:avLst>
              <a:gd name="adj1" fmla="val 90292"/>
              <a:gd name="adj2" fmla="val 68617"/>
            </a:avLst>
          </a:prstGeom>
          <a:ln w="57150">
            <a:solidFill>
              <a:srgbClr val="7ABC69"/>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GB" sz="1350">
              <a:solidFill>
                <a:srgbClr val="000000"/>
              </a:solidFill>
              <a:latin typeface="Gill Sans MT" panose="020B0502020104020203"/>
            </a:endParaRPr>
          </a:p>
        </p:txBody>
      </p:sp>
      <p:sp>
        <p:nvSpPr>
          <p:cNvPr id="18" name="Rectangle 17"/>
          <p:cNvSpPr/>
          <p:nvPr/>
        </p:nvSpPr>
        <p:spPr>
          <a:xfrm>
            <a:off x="3345974" y="3832211"/>
            <a:ext cx="2343150" cy="892835"/>
          </a:xfrm>
          <a:prstGeom prst="rect">
            <a:avLst/>
          </a:prstGeom>
          <a:solidFill>
            <a:schemeClr val="accent1">
              <a:lumMod val="60000"/>
              <a:lumOff val="40000"/>
            </a:schemeClr>
          </a:solidFill>
          <a:ln w="38100">
            <a:solidFill>
              <a:srgbClr val="ABD5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US" sz="1350" dirty="0">
                <a:solidFill>
                  <a:srgbClr val="000000"/>
                </a:solidFill>
                <a:latin typeface="Gill Sans MT" panose="020B0502020104020203"/>
              </a:rPr>
              <a:t>6. Contact school if further information is needed.</a:t>
            </a:r>
          </a:p>
        </p:txBody>
      </p:sp>
      <p:sp>
        <p:nvSpPr>
          <p:cNvPr id="19" name="Rectangle 18"/>
          <p:cNvSpPr/>
          <p:nvPr/>
        </p:nvSpPr>
        <p:spPr>
          <a:xfrm>
            <a:off x="6468740" y="3856527"/>
            <a:ext cx="2343150" cy="892835"/>
          </a:xfrm>
          <a:prstGeom prst="rect">
            <a:avLst/>
          </a:prstGeom>
          <a:solidFill>
            <a:schemeClr val="accent1">
              <a:lumMod val="60000"/>
              <a:lumOff val="40000"/>
            </a:schemeClr>
          </a:solidFill>
          <a:ln w="38100">
            <a:solidFill>
              <a:srgbClr val="ABD5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US" sz="1200" dirty="0">
                <a:solidFill>
                  <a:srgbClr val="000000"/>
                </a:solidFill>
                <a:latin typeface="Gill Sans MT" panose="020B0502020104020203"/>
              </a:rPr>
              <a:t>7. Initial visit: meet the CYP and their trusted adults. </a:t>
            </a:r>
          </a:p>
        </p:txBody>
      </p:sp>
      <p:sp>
        <p:nvSpPr>
          <p:cNvPr id="12" name="Right Brace 11"/>
          <p:cNvSpPr/>
          <p:nvPr/>
        </p:nvSpPr>
        <p:spPr>
          <a:xfrm rot="5400000">
            <a:off x="4319288" y="-1036082"/>
            <a:ext cx="354992" cy="7576149"/>
          </a:xfrm>
          <a:prstGeom prst="rightBrace">
            <a:avLst>
              <a:gd name="adj1" fmla="val 125417"/>
              <a:gd name="adj2" fmla="val 67452"/>
            </a:avLst>
          </a:prstGeom>
          <a:ln w="57150">
            <a:solidFill>
              <a:srgbClr val="7ABC69"/>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GB" sz="1350">
              <a:solidFill>
                <a:srgbClr val="000000"/>
              </a:solidFill>
              <a:latin typeface="Gill Sans MT" panose="020B0502020104020203"/>
            </a:endParaRPr>
          </a:p>
        </p:txBody>
      </p:sp>
      <p:sp>
        <p:nvSpPr>
          <p:cNvPr id="21" name="Rectangle 20"/>
          <p:cNvSpPr/>
          <p:nvPr/>
        </p:nvSpPr>
        <p:spPr>
          <a:xfrm>
            <a:off x="6468740" y="4971349"/>
            <a:ext cx="2343150" cy="892835"/>
          </a:xfrm>
          <a:prstGeom prst="rect">
            <a:avLst/>
          </a:prstGeom>
          <a:solidFill>
            <a:schemeClr val="accent1">
              <a:lumMod val="60000"/>
              <a:lumOff val="40000"/>
            </a:schemeClr>
          </a:solidFill>
          <a:ln w="38100">
            <a:solidFill>
              <a:srgbClr val="ABD5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US" sz="1200" dirty="0">
                <a:solidFill>
                  <a:srgbClr val="000000"/>
                </a:solidFill>
                <a:latin typeface="Gill Sans MT" panose="020B0502020104020203"/>
              </a:rPr>
              <a:t>8. If EEWP support is deemed to be inappropriate, schools will be informed. If referral is accepted, identify key contact from school.</a:t>
            </a:r>
          </a:p>
        </p:txBody>
      </p:sp>
      <p:sp>
        <p:nvSpPr>
          <p:cNvPr id="25" name="Rectangle 24"/>
          <p:cNvSpPr/>
          <p:nvPr/>
        </p:nvSpPr>
        <p:spPr>
          <a:xfrm>
            <a:off x="3355875" y="4971349"/>
            <a:ext cx="2333249" cy="892835"/>
          </a:xfrm>
          <a:prstGeom prst="rect">
            <a:avLst/>
          </a:prstGeom>
          <a:solidFill>
            <a:schemeClr val="accent1">
              <a:lumMod val="60000"/>
              <a:lumOff val="40000"/>
            </a:schemeClr>
          </a:solidFill>
          <a:ln w="38100">
            <a:solidFill>
              <a:srgbClr val="ABD5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US" sz="1350" dirty="0">
                <a:solidFill>
                  <a:srgbClr val="000000"/>
                </a:solidFill>
                <a:latin typeface="Gill Sans MT" panose="020B0502020104020203"/>
              </a:rPr>
              <a:t>9. Intervention based upon the CYP’s individual needs commences.</a:t>
            </a:r>
          </a:p>
        </p:txBody>
      </p:sp>
      <p:sp>
        <p:nvSpPr>
          <p:cNvPr id="26" name="Rectangle 25"/>
          <p:cNvSpPr/>
          <p:nvPr/>
        </p:nvSpPr>
        <p:spPr>
          <a:xfrm>
            <a:off x="233109" y="4971349"/>
            <a:ext cx="2343150" cy="892835"/>
          </a:xfrm>
          <a:prstGeom prst="rect">
            <a:avLst/>
          </a:prstGeom>
          <a:solidFill>
            <a:schemeClr val="accent1">
              <a:lumMod val="60000"/>
              <a:lumOff val="40000"/>
            </a:schemeClr>
          </a:solidFill>
          <a:ln w="38100">
            <a:solidFill>
              <a:srgbClr val="ABD5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US" sz="1200" dirty="0">
                <a:solidFill>
                  <a:srgbClr val="000000"/>
                </a:solidFill>
                <a:latin typeface="Gill Sans MT" panose="020B0502020104020203"/>
              </a:rPr>
              <a:t>10, The impact of the intervention will be monitored throughout and exit data will be collected to establish the impact.</a:t>
            </a:r>
          </a:p>
        </p:txBody>
      </p:sp>
      <p:sp>
        <p:nvSpPr>
          <p:cNvPr id="27" name="Right Arrow 26"/>
          <p:cNvSpPr/>
          <p:nvPr/>
        </p:nvSpPr>
        <p:spPr>
          <a:xfrm>
            <a:off x="2033944" y="1930426"/>
            <a:ext cx="480383" cy="285750"/>
          </a:xfrm>
          <a:prstGeom prst="rightArrow">
            <a:avLst/>
          </a:prstGeom>
          <a:solidFill>
            <a:srgbClr val="ABD59F"/>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srgbClr val="FFFFFF"/>
              </a:solidFill>
              <a:latin typeface="Gill Sans MT" panose="020B0502020104020203"/>
            </a:endParaRPr>
          </a:p>
        </p:txBody>
      </p:sp>
      <p:sp>
        <p:nvSpPr>
          <p:cNvPr id="28" name="Right Arrow 27"/>
          <p:cNvSpPr/>
          <p:nvPr/>
        </p:nvSpPr>
        <p:spPr>
          <a:xfrm>
            <a:off x="4322104" y="1911771"/>
            <a:ext cx="480383" cy="285750"/>
          </a:xfrm>
          <a:prstGeom prst="rightArrow">
            <a:avLst/>
          </a:prstGeom>
          <a:solidFill>
            <a:srgbClr val="ABD59F"/>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srgbClr val="FFFFFF"/>
              </a:solidFill>
              <a:latin typeface="Gill Sans MT" panose="020B0502020104020203"/>
            </a:endParaRPr>
          </a:p>
        </p:txBody>
      </p:sp>
      <p:sp>
        <p:nvSpPr>
          <p:cNvPr id="29" name="Right Arrow 28"/>
          <p:cNvSpPr/>
          <p:nvPr/>
        </p:nvSpPr>
        <p:spPr>
          <a:xfrm>
            <a:off x="6575759" y="1924228"/>
            <a:ext cx="480383" cy="285750"/>
          </a:xfrm>
          <a:prstGeom prst="rightArrow">
            <a:avLst/>
          </a:prstGeom>
          <a:solidFill>
            <a:srgbClr val="ABD59F"/>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srgbClr val="FFFFFF"/>
              </a:solidFill>
              <a:latin typeface="Gill Sans MT" panose="020B0502020104020203"/>
            </a:endParaRPr>
          </a:p>
        </p:txBody>
      </p:sp>
      <p:sp>
        <p:nvSpPr>
          <p:cNvPr id="30" name="Right Arrow 29"/>
          <p:cNvSpPr/>
          <p:nvPr/>
        </p:nvSpPr>
        <p:spPr>
          <a:xfrm>
            <a:off x="2715974" y="4160069"/>
            <a:ext cx="480383" cy="285750"/>
          </a:xfrm>
          <a:prstGeom prst="rightArrow">
            <a:avLst/>
          </a:prstGeom>
          <a:solidFill>
            <a:schemeClr val="accent1">
              <a:lumMod val="60000"/>
              <a:lumOff val="40000"/>
            </a:schemeClr>
          </a:solidFill>
          <a:ln w="38100">
            <a:solidFill>
              <a:srgbClr val="ABD5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srgbClr val="FFFFFF"/>
              </a:solidFill>
              <a:latin typeface="Gill Sans MT" panose="020B0502020104020203"/>
            </a:endParaRPr>
          </a:p>
        </p:txBody>
      </p:sp>
      <p:sp>
        <p:nvSpPr>
          <p:cNvPr id="31" name="Right Arrow 30"/>
          <p:cNvSpPr/>
          <p:nvPr/>
        </p:nvSpPr>
        <p:spPr>
          <a:xfrm rot="5400000">
            <a:off x="8760934" y="4533913"/>
            <a:ext cx="480383" cy="285750"/>
          </a:xfrm>
          <a:prstGeom prst="rightArrow">
            <a:avLst/>
          </a:prstGeom>
          <a:solidFill>
            <a:schemeClr val="accent1">
              <a:lumMod val="60000"/>
              <a:lumOff val="40000"/>
            </a:schemeClr>
          </a:solidFill>
          <a:ln w="38100">
            <a:solidFill>
              <a:srgbClr val="ABD5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srgbClr val="FFFFFF"/>
              </a:solidFill>
              <a:latin typeface="Gill Sans MT" panose="020B0502020104020203"/>
            </a:endParaRPr>
          </a:p>
        </p:txBody>
      </p:sp>
      <p:sp>
        <p:nvSpPr>
          <p:cNvPr id="32" name="Right Arrow 31"/>
          <p:cNvSpPr/>
          <p:nvPr/>
        </p:nvSpPr>
        <p:spPr>
          <a:xfrm>
            <a:off x="5838740" y="4150847"/>
            <a:ext cx="480383" cy="285750"/>
          </a:xfrm>
          <a:prstGeom prst="rightArrow">
            <a:avLst/>
          </a:prstGeom>
          <a:solidFill>
            <a:schemeClr val="accent1">
              <a:lumMod val="60000"/>
              <a:lumOff val="40000"/>
            </a:schemeClr>
          </a:solidFill>
          <a:ln w="38100">
            <a:solidFill>
              <a:srgbClr val="ABD5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srgbClr val="FFFFFF"/>
              </a:solidFill>
              <a:latin typeface="Gill Sans MT" panose="020B0502020104020203"/>
            </a:endParaRPr>
          </a:p>
        </p:txBody>
      </p:sp>
      <p:sp>
        <p:nvSpPr>
          <p:cNvPr id="33" name="Right Arrow 32"/>
          <p:cNvSpPr/>
          <p:nvPr/>
        </p:nvSpPr>
        <p:spPr>
          <a:xfrm rot="10800000">
            <a:off x="2715974" y="5274892"/>
            <a:ext cx="480383" cy="285750"/>
          </a:xfrm>
          <a:prstGeom prst="rightArrow">
            <a:avLst/>
          </a:prstGeom>
          <a:solidFill>
            <a:schemeClr val="accent1">
              <a:lumMod val="60000"/>
              <a:lumOff val="40000"/>
            </a:schemeClr>
          </a:solidFill>
          <a:ln w="38100">
            <a:solidFill>
              <a:srgbClr val="ABD5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srgbClr val="FFFFFF"/>
              </a:solidFill>
              <a:latin typeface="Gill Sans MT" panose="020B0502020104020203"/>
            </a:endParaRPr>
          </a:p>
        </p:txBody>
      </p:sp>
      <p:sp>
        <p:nvSpPr>
          <p:cNvPr id="34" name="Right Arrow 33"/>
          <p:cNvSpPr/>
          <p:nvPr/>
        </p:nvSpPr>
        <p:spPr>
          <a:xfrm rot="10800000">
            <a:off x="5838740" y="5274891"/>
            <a:ext cx="480383" cy="285750"/>
          </a:xfrm>
          <a:prstGeom prst="rightArrow">
            <a:avLst/>
          </a:prstGeom>
          <a:solidFill>
            <a:schemeClr val="accent1">
              <a:lumMod val="60000"/>
              <a:lumOff val="40000"/>
            </a:schemeClr>
          </a:solidFill>
          <a:ln w="38100">
            <a:solidFill>
              <a:srgbClr val="ABD5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srgbClr val="FFFFFF"/>
              </a:solidFill>
              <a:latin typeface="Gill Sans MT" panose="020B0502020104020203"/>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16553" y="5473303"/>
            <a:ext cx="365522" cy="365522"/>
          </a:xfrm>
          <a:prstGeom prst="rect">
            <a:avLst/>
          </a:prstGeom>
        </p:spPr>
      </p:pic>
    </p:spTree>
    <p:extLst>
      <p:ext uri="{BB962C8B-B14F-4D97-AF65-F5344CB8AC3E}">
        <p14:creationId xmlns:p14="http://schemas.microsoft.com/office/powerpoint/2010/main" val="69652652"/>
      </p:ext>
    </p:extLst>
  </p:cSld>
  <p:clrMapOvr>
    <a:masterClrMapping/>
  </p:clrMapOvr>
  <mc:AlternateContent xmlns:mc="http://schemas.openxmlformats.org/markup-compatibility/2006" xmlns:p14="http://schemas.microsoft.com/office/powerpoint/2010/main">
    <mc:Choice Requires="p14">
      <p:transition spd="slow" p14:dur="2000" advTm="120580"/>
    </mc:Choice>
    <mc:Fallback xmlns="">
      <p:transition spd="slow" advTm="120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59065" y="1052703"/>
            <a:ext cx="5797296" cy="891540"/>
          </a:xfrm>
        </p:spPr>
        <p:txBody>
          <a:bodyPr/>
          <a:lstStyle/>
          <a:p>
            <a:r>
              <a:rPr lang="en-GB" dirty="0" smtClean="0"/>
              <a:t>Referral to EEWP</a:t>
            </a:r>
            <a:endParaRPr lang="en-GB" dirty="0"/>
          </a:p>
        </p:txBody>
      </p:sp>
      <p:pic>
        <p:nvPicPr>
          <p:cNvPr id="4" name="Picture 3"/>
          <p:cNvPicPr>
            <a:picLocks noChangeAspect="1"/>
          </p:cNvPicPr>
          <p:nvPr/>
        </p:nvPicPr>
        <p:blipFill>
          <a:blip r:embed="rId5"/>
          <a:stretch>
            <a:fillRect/>
          </a:stretch>
        </p:blipFill>
        <p:spPr>
          <a:xfrm>
            <a:off x="5803929" y="2191230"/>
            <a:ext cx="3340072" cy="3651259"/>
          </a:xfrm>
          <a:prstGeom prst="rect">
            <a:avLst/>
          </a:prstGeom>
        </p:spPr>
      </p:pic>
      <p:sp>
        <p:nvSpPr>
          <p:cNvPr id="5" name="Rectangle 4"/>
          <p:cNvSpPr/>
          <p:nvPr/>
        </p:nvSpPr>
        <p:spPr>
          <a:xfrm>
            <a:off x="60959" y="1082583"/>
            <a:ext cx="1524002" cy="892835"/>
          </a:xfrm>
          <a:prstGeom prst="rect">
            <a:avLst/>
          </a:prstGeom>
          <a:solidFill>
            <a:srgbClr val="ABD59F"/>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US" sz="1200" dirty="0">
                <a:solidFill>
                  <a:srgbClr val="000000"/>
                </a:solidFill>
                <a:latin typeface="Gill Sans MT" panose="020B0502020104020203"/>
              </a:rPr>
              <a:t>4. Complete referral form and send to EdEmotionalWellbeing@Bradford.gov.uk.</a:t>
            </a:r>
          </a:p>
        </p:txBody>
      </p:sp>
      <p:sp>
        <p:nvSpPr>
          <p:cNvPr id="7" name="Rectangle 6"/>
          <p:cNvSpPr/>
          <p:nvPr/>
        </p:nvSpPr>
        <p:spPr>
          <a:xfrm>
            <a:off x="281353" y="2105037"/>
            <a:ext cx="5328139" cy="3624069"/>
          </a:xfrm>
          <a:prstGeom prst="rect">
            <a:avLst/>
          </a:prstGeom>
        </p:spPr>
        <p:txBody>
          <a:bodyPr wrap="square">
            <a:spAutoFit/>
          </a:bodyPr>
          <a:lstStyle/>
          <a:p>
            <a:pPr defTabSz="685800"/>
            <a:r>
              <a:rPr lang="en-GB" sz="1350" dirty="0">
                <a:solidFill>
                  <a:srgbClr val="000000"/>
                </a:solidFill>
                <a:latin typeface="Gill Sans MT" panose="020B0502020104020203"/>
              </a:rPr>
              <a:t>When to refer: </a:t>
            </a:r>
          </a:p>
          <a:p>
            <a:pPr defTabSz="685800"/>
            <a:r>
              <a:rPr lang="en-GB" sz="1350" dirty="0">
                <a:solidFill>
                  <a:srgbClr val="000000"/>
                </a:solidFill>
                <a:latin typeface="Gill Sans MT" panose="020B0502020104020203"/>
              </a:rPr>
              <a:t>emotional difficulties have appeared due to the </a:t>
            </a:r>
            <a:r>
              <a:rPr lang="en-GB" sz="1350" dirty="0" err="1">
                <a:solidFill>
                  <a:srgbClr val="000000"/>
                </a:solidFill>
                <a:latin typeface="Gill Sans MT" panose="020B0502020104020203"/>
              </a:rPr>
              <a:t>covid</a:t>
            </a:r>
            <a:r>
              <a:rPr lang="en-GB" sz="1350" dirty="0">
                <a:solidFill>
                  <a:srgbClr val="000000"/>
                </a:solidFill>
                <a:latin typeface="Gill Sans MT" panose="020B0502020104020203"/>
              </a:rPr>
              <a:t> – 19 pandemic </a:t>
            </a:r>
          </a:p>
          <a:p>
            <a:pPr defTabSz="685800"/>
            <a:r>
              <a:rPr lang="en-GB" sz="1350" dirty="0">
                <a:solidFill>
                  <a:srgbClr val="000000"/>
                </a:solidFill>
                <a:latin typeface="Gill Sans MT" panose="020B0502020104020203"/>
              </a:rPr>
              <a:t>Emotional difficulties are mild to moderate</a:t>
            </a:r>
          </a:p>
          <a:p>
            <a:pPr defTabSz="685800"/>
            <a:r>
              <a:rPr lang="en-GB" sz="1350" dirty="0">
                <a:solidFill>
                  <a:srgbClr val="000000"/>
                </a:solidFill>
                <a:latin typeface="Gill Sans MT" panose="020B0502020104020203"/>
              </a:rPr>
              <a:t>School have used internal resources to support – through the graduated approach and plan do review process. </a:t>
            </a:r>
          </a:p>
          <a:p>
            <a:pPr defTabSz="685800"/>
            <a:endParaRPr lang="en-GB" sz="1350" dirty="0">
              <a:solidFill>
                <a:srgbClr val="000000"/>
              </a:solidFill>
              <a:latin typeface="Gill Sans MT" panose="020B0502020104020203"/>
            </a:endParaRPr>
          </a:p>
          <a:p>
            <a:pPr defTabSz="685800"/>
            <a:r>
              <a:rPr lang="en-GB" sz="1350" dirty="0">
                <a:solidFill>
                  <a:srgbClr val="000000"/>
                </a:solidFill>
                <a:latin typeface="Gill Sans MT" panose="020B0502020104020203"/>
              </a:rPr>
              <a:t>When not to refer: </a:t>
            </a:r>
          </a:p>
          <a:p>
            <a:pPr defTabSz="685800"/>
            <a:r>
              <a:rPr lang="en-GB" sz="1350" dirty="0">
                <a:solidFill>
                  <a:srgbClr val="000000"/>
                </a:solidFill>
                <a:latin typeface="Gill Sans MT" panose="020B0502020104020203"/>
              </a:rPr>
              <a:t>If the CYP has been referred to or is working with another service for similar difficulties</a:t>
            </a:r>
          </a:p>
          <a:p>
            <a:pPr defTabSz="685800"/>
            <a:r>
              <a:rPr lang="en-GB" sz="1350" dirty="0">
                <a:solidFill>
                  <a:srgbClr val="000000"/>
                </a:solidFill>
                <a:latin typeface="Gill Sans MT" panose="020B0502020104020203"/>
              </a:rPr>
              <a:t>Emotional difficulties have a severe impact on day to day functioning</a:t>
            </a:r>
          </a:p>
          <a:p>
            <a:pPr defTabSz="685800"/>
            <a:r>
              <a:rPr lang="en-GB" sz="1350" dirty="0">
                <a:solidFill>
                  <a:srgbClr val="000000"/>
                </a:solidFill>
                <a:latin typeface="Gill Sans MT" panose="020B0502020104020203"/>
              </a:rPr>
              <a:t>If emotional difficulties are enduring and emerged prior to the Covid – 19 pandemic. </a:t>
            </a:r>
          </a:p>
          <a:p>
            <a:pPr defTabSz="685800"/>
            <a:endParaRPr lang="en-GB" sz="1350" dirty="0">
              <a:solidFill>
                <a:srgbClr val="000000"/>
              </a:solidFill>
              <a:latin typeface="Gill Sans MT" panose="020B0502020104020203"/>
            </a:endParaRPr>
          </a:p>
          <a:p>
            <a:pPr defTabSz="685800"/>
            <a:r>
              <a:rPr lang="en-GB" sz="1350" dirty="0">
                <a:solidFill>
                  <a:srgbClr val="000000"/>
                </a:solidFill>
                <a:latin typeface="Gill Sans MT" panose="020B0502020104020203"/>
              </a:rPr>
              <a:t>A signed referral form is necessary – we will not be able to process the referral without this. </a:t>
            </a:r>
          </a:p>
          <a:p>
            <a:pPr defTabSz="685800"/>
            <a:endParaRPr lang="en-GB" sz="1350" dirty="0">
              <a:solidFill>
                <a:srgbClr val="000000"/>
              </a:solidFill>
              <a:latin typeface="Gill Sans MT" panose="020B0502020104020203"/>
            </a:endParaRPr>
          </a:p>
          <a:p>
            <a:pPr defTabSz="685800"/>
            <a:r>
              <a:rPr lang="en-GB" sz="1350" dirty="0">
                <a:solidFill>
                  <a:srgbClr val="000000"/>
                </a:solidFill>
                <a:latin typeface="Gill Sans MT" panose="020B0502020104020203"/>
              </a:rPr>
              <a:t>The team is a finite resource and can take a maximum of 60 cases a term.</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553" y="5473303"/>
            <a:ext cx="365522" cy="365522"/>
          </a:xfrm>
          <a:prstGeom prst="rect">
            <a:avLst/>
          </a:prstGeom>
        </p:spPr>
      </p:pic>
    </p:spTree>
    <p:extLst>
      <p:ext uri="{BB962C8B-B14F-4D97-AF65-F5344CB8AC3E}">
        <p14:creationId xmlns:p14="http://schemas.microsoft.com/office/powerpoint/2010/main" val="2746416290"/>
      </p:ext>
    </p:extLst>
  </p:cSld>
  <p:clrMapOvr>
    <a:masterClrMapping/>
  </p:clrMapOvr>
  <mc:AlternateContent xmlns:mc="http://schemas.openxmlformats.org/markup-compatibility/2006" xmlns:p14="http://schemas.microsoft.com/office/powerpoint/2010/main">
    <mc:Choice Requires="p14">
      <p:transition spd="slow" p14:dur="2000" advTm="83910"/>
    </mc:Choice>
    <mc:Fallback xmlns="">
      <p:transition spd="slow" advTm="83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1673352" y="917829"/>
            <a:ext cx="5797296" cy="891540"/>
          </a:xfrm>
        </p:spPr>
        <p:txBody>
          <a:bodyPr/>
          <a:lstStyle/>
          <a:p>
            <a:r>
              <a:rPr lang="en-GB" dirty="0" smtClean="0"/>
              <a:t>Interventions</a:t>
            </a:r>
            <a:endParaRPr lang="en-GB" dirty="0"/>
          </a:p>
        </p:txBody>
      </p:sp>
      <p:sp>
        <p:nvSpPr>
          <p:cNvPr id="7" name="Content Placeholder 2"/>
          <p:cNvSpPr>
            <a:spLocks noGrp="1"/>
          </p:cNvSpPr>
          <p:nvPr>
            <p:ph idx="1"/>
          </p:nvPr>
        </p:nvSpPr>
        <p:spPr>
          <a:xfrm>
            <a:off x="342900" y="2012823"/>
            <a:ext cx="8366760" cy="3850767"/>
          </a:xfrm>
        </p:spPr>
        <p:txBody>
          <a:bodyPr>
            <a:normAutofit/>
          </a:bodyPr>
          <a:lstStyle/>
          <a:p>
            <a:r>
              <a:rPr lang="en-GB" sz="1800" dirty="0"/>
              <a:t>Consultations with CYP’s (where age appropriate), parents and school will be completed prior to interventions taking place. </a:t>
            </a:r>
          </a:p>
          <a:p>
            <a:r>
              <a:rPr lang="en-GB" sz="1800" dirty="0"/>
              <a:t>Short term interventions – last up to six sessions, up to one hour per session. </a:t>
            </a:r>
          </a:p>
          <a:p>
            <a:r>
              <a:rPr lang="en-GB" sz="1800" dirty="0"/>
              <a:t>We will work with the school to arrange appropriate times to complete these sessions within the school day. </a:t>
            </a:r>
          </a:p>
          <a:p>
            <a:r>
              <a:rPr lang="en-GB" sz="1800" dirty="0"/>
              <a:t>Delivered to CYP’s alongside a consistent member of staff who will be able support the CYP during and after the input from EEWP.</a:t>
            </a:r>
          </a:p>
          <a:p>
            <a:r>
              <a:rPr lang="en-GB" sz="1800" dirty="0"/>
              <a:t>It may be more beneficial that some interventions are started with the EEWP but continued with the staff in school.</a:t>
            </a:r>
          </a:p>
          <a:p>
            <a:r>
              <a:rPr lang="en-GB" sz="1800" dirty="0"/>
              <a:t>Part of the purpose for this team is to be able to provide support for CYP’s and upskill staff within school so they can use the skills .</a:t>
            </a:r>
          </a:p>
        </p:txBody>
      </p:sp>
      <p:sp>
        <p:nvSpPr>
          <p:cNvPr id="4" name="Rectangle 3"/>
          <p:cNvSpPr/>
          <p:nvPr/>
        </p:nvSpPr>
        <p:spPr>
          <a:xfrm>
            <a:off x="7566660" y="917829"/>
            <a:ext cx="1551405" cy="892835"/>
          </a:xfrm>
          <a:prstGeom prst="rect">
            <a:avLst/>
          </a:prstGeom>
          <a:solidFill>
            <a:schemeClr val="accent1">
              <a:lumMod val="60000"/>
              <a:lumOff val="40000"/>
            </a:schemeClr>
          </a:solidFill>
          <a:ln w="38100">
            <a:solidFill>
              <a:srgbClr val="ABD5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US" sz="1350" dirty="0">
                <a:solidFill>
                  <a:srgbClr val="000000"/>
                </a:solidFill>
                <a:latin typeface="Gill Sans MT" panose="020B0502020104020203"/>
              </a:rPr>
              <a:t>9. Intervention based upon the CYP’s individual needs commences.</a:t>
            </a:r>
          </a:p>
        </p:txBody>
      </p:sp>
      <p:sp>
        <p:nvSpPr>
          <p:cNvPr id="5" name="Rectangle 4"/>
          <p:cNvSpPr/>
          <p:nvPr/>
        </p:nvSpPr>
        <p:spPr>
          <a:xfrm>
            <a:off x="174619" y="917829"/>
            <a:ext cx="1379861" cy="892835"/>
          </a:xfrm>
          <a:prstGeom prst="rect">
            <a:avLst/>
          </a:prstGeom>
          <a:solidFill>
            <a:schemeClr val="accent1">
              <a:lumMod val="60000"/>
              <a:lumOff val="40000"/>
            </a:schemeClr>
          </a:solidFill>
          <a:ln w="38100">
            <a:solidFill>
              <a:srgbClr val="ABD5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US" sz="1200" dirty="0">
                <a:solidFill>
                  <a:srgbClr val="000000"/>
                </a:solidFill>
                <a:latin typeface="Gill Sans MT" panose="020B0502020104020203"/>
              </a:rPr>
              <a:t>7. Initial visit: meet the CYP and their trusted adults.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16553" y="5473303"/>
            <a:ext cx="365522" cy="365522"/>
          </a:xfrm>
          <a:prstGeom prst="rect">
            <a:avLst/>
          </a:prstGeom>
        </p:spPr>
      </p:pic>
    </p:spTree>
    <p:extLst>
      <p:ext uri="{BB962C8B-B14F-4D97-AF65-F5344CB8AC3E}">
        <p14:creationId xmlns:p14="http://schemas.microsoft.com/office/powerpoint/2010/main" val="868471370"/>
      </p:ext>
    </p:extLst>
  </p:cSld>
  <p:clrMapOvr>
    <a:masterClrMapping/>
  </p:clrMapOvr>
  <mc:AlternateContent xmlns:mc="http://schemas.openxmlformats.org/markup-compatibility/2006" xmlns:p14="http://schemas.microsoft.com/office/powerpoint/2010/main">
    <mc:Choice Requires="p14">
      <p:transition spd="slow" p14:dur="2000" advTm="17193"/>
    </mc:Choice>
    <mc:Fallback xmlns="">
      <p:transition spd="slow" advTm="171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59065" y="1052703"/>
            <a:ext cx="5797296" cy="891540"/>
          </a:xfrm>
        </p:spPr>
        <p:txBody>
          <a:bodyPr/>
          <a:lstStyle/>
          <a:p>
            <a:r>
              <a:rPr lang="en-GB" dirty="0" smtClean="0"/>
              <a:t>Managing Covid Risk</a:t>
            </a:r>
            <a:endParaRPr lang="en-GB" dirty="0"/>
          </a:p>
        </p:txBody>
      </p:sp>
      <p:sp>
        <p:nvSpPr>
          <p:cNvPr id="3" name="Content Placeholder 2"/>
          <p:cNvSpPr>
            <a:spLocks noGrp="1"/>
          </p:cNvSpPr>
          <p:nvPr>
            <p:ph idx="1"/>
          </p:nvPr>
        </p:nvSpPr>
        <p:spPr>
          <a:xfrm>
            <a:off x="521780" y="2358581"/>
            <a:ext cx="8316468" cy="3284982"/>
          </a:xfrm>
        </p:spPr>
        <p:txBody>
          <a:bodyPr>
            <a:normAutofit/>
          </a:bodyPr>
          <a:lstStyle/>
          <a:p>
            <a:r>
              <a:rPr lang="en-GB" sz="1800" dirty="0"/>
              <a:t>Prior to any in-person meeting, schools are required to provide the EEWP with their up-to-date COVID-19 risk assessment.</a:t>
            </a:r>
          </a:p>
          <a:p>
            <a:r>
              <a:rPr lang="en-GB" sz="1800" dirty="0"/>
              <a:t>Schools are required to book rooms for use by the EEWP and CYP.  They should be sanitised and adequately ventilated prior to EEWP’s arrival. </a:t>
            </a:r>
          </a:p>
          <a:p>
            <a:r>
              <a:rPr lang="en-GB" sz="1800" dirty="0"/>
              <a:t>For the EEWP to conduct an in-person session, the CYP’s bubble must not have any positive COVID-19 cases in the past 14-days.</a:t>
            </a:r>
          </a:p>
          <a:p>
            <a:r>
              <a:rPr lang="en-GB" sz="1800" dirty="0"/>
              <a:t>Schools are required to contact the EEWP if there have been any CYP or adults in the “bubble” that have shown any symptoms within the past 14 days. </a:t>
            </a:r>
          </a:p>
          <a:p>
            <a:r>
              <a:rPr lang="en-GB" sz="1800" dirty="0"/>
              <a:t>EEWPs will follow their personal risk assessment guidance at all times, including social distancing and wearing face coverings.</a:t>
            </a:r>
          </a:p>
          <a:p>
            <a:endParaRPr lang="en-GB" sz="1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16553" y="5473303"/>
            <a:ext cx="365522" cy="365522"/>
          </a:xfrm>
          <a:prstGeom prst="rect">
            <a:avLst/>
          </a:prstGeom>
        </p:spPr>
      </p:pic>
    </p:spTree>
    <p:extLst>
      <p:ext uri="{BB962C8B-B14F-4D97-AF65-F5344CB8AC3E}">
        <p14:creationId xmlns:p14="http://schemas.microsoft.com/office/powerpoint/2010/main" val="3825182062"/>
      </p:ext>
    </p:extLst>
  </p:cSld>
  <p:clrMapOvr>
    <a:masterClrMapping/>
  </p:clrMapOvr>
  <mc:AlternateContent xmlns:mc="http://schemas.openxmlformats.org/markup-compatibility/2006" xmlns:p14="http://schemas.microsoft.com/office/powerpoint/2010/main">
    <mc:Choice Requires="p14">
      <p:transition spd="slow" p14:dur="2000" advTm="79820"/>
    </mc:Choice>
    <mc:Fallback xmlns="">
      <p:transition spd="slow" advTm="798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59065" y="1052703"/>
            <a:ext cx="5797296" cy="891540"/>
          </a:xfrm>
        </p:spPr>
        <p:txBody>
          <a:bodyPr>
            <a:normAutofit fontScale="90000"/>
          </a:bodyPr>
          <a:lstStyle/>
          <a:p>
            <a:r>
              <a:rPr lang="en-GB" dirty="0" smtClean="0"/>
              <a:t>Work During Lockdown from January 2021</a:t>
            </a:r>
            <a:endParaRPr lang="en-GB" dirty="0"/>
          </a:p>
        </p:txBody>
      </p:sp>
      <p:sp>
        <p:nvSpPr>
          <p:cNvPr id="3" name="Content Placeholder 2"/>
          <p:cNvSpPr>
            <a:spLocks noGrp="1"/>
          </p:cNvSpPr>
          <p:nvPr>
            <p:ph idx="1"/>
          </p:nvPr>
        </p:nvSpPr>
        <p:spPr>
          <a:xfrm>
            <a:off x="521780" y="2358581"/>
            <a:ext cx="8316468" cy="3284982"/>
          </a:xfrm>
        </p:spPr>
        <p:txBody>
          <a:bodyPr>
            <a:normAutofit/>
          </a:bodyPr>
          <a:lstStyle/>
          <a:p>
            <a:r>
              <a:rPr lang="en-GB" sz="1800" dirty="0"/>
              <a:t>Your link Education Emotional Wellbeing Practitioner will be in touch with you by the end of January to discuss this further.</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16553" y="5473303"/>
            <a:ext cx="365522" cy="365522"/>
          </a:xfrm>
          <a:prstGeom prst="rect">
            <a:avLst/>
          </a:prstGeom>
        </p:spPr>
      </p:pic>
    </p:spTree>
    <p:extLst>
      <p:ext uri="{BB962C8B-B14F-4D97-AF65-F5344CB8AC3E}">
        <p14:creationId xmlns:p14="http://schemas.microsoft.com/office/powerpoint/2010/main" val="181467391"/>
      </p:ext>
    </p:extLst>
  </p:cSld>
  <p:clrMapOvr>
    <a:masterClrMapping/>
  </p:clrMapOvr>
  <mc:AlternateContent xmlns:mc="http://schemas.openxmlformats.org/markup-compatibility/2006" xmlns:p14="http://schemas.microsoft.com/office/powerpoint/2010/main">
    <mc:Choice Requires="p14">
      <p:transition spd="slow" p14:dur="2000" advTm="48421"/>
    </mc:Choice>
    <mc:Fallback xmlns="">
      <p:transition spd="slow" advTm="48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59065" y="1052703"/>
            <a:ext cx="5797296" cy="891540"/>
          </a:xfrm>
        </p:spPr>
        <p:txBody>
          <a:bodyPr/>
          <a:lstStyle/>
          <a:p>
            <a:r>
              <a:rPr lang="en-GB" dirty="0" smtClean="0"/>
              <a:t>Thank you</a:t>
            </a:r>
            <a:endParaRPr lang="en-GB" dirty="0"/>
          </a:p>
        </p:txBody>
      </p:sp>
      <p:sp>
        <p:nvSpPr>
          <p:cNvPr id="3" name="Content Placeholder 2"/>
          <p:cNvSpPr>
            <a:spLocks noGrp="1"/>
          </p:cNvSpPr>
          <p:nvPr>
            <p:ph idx="1"/>
          </p:nvPr>
        </p:nvSpPr>
        <p:spPr>
          <a:xfrm>
            <a:off x="521780" y="2358581"/>
            <a:ext cx="8316468" cy="3284982"/>
          </a:xfrm>
        </p:spPr>
        <p:txBody>
          <a:bodyPr>
            <a:normAutofit/>
          </a:bodyPr>
          <a:lstStyle/>
          <a:p>
            <a:r>
              <a:rPr lang="en-GB" sz="1800" dirty="0"/>
              <a:t>This is a new project being developed in challenging times, our aim is to support CYP’s and we endeavour to do this in a safe way.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16553" y="5473303"/>
            <a:ext cx="365522" cy="365522"/>
          </a:xfrm>
          <a:prstGeom prst="rect">
            <a:avLst/>
          </a:prstGeom>
        </p:spPr>
      </p:pic>
    </p:spTree>
    <p:extLst>
      <p:ext uri="{BB962C8B-B14F-4D97-AF65-F5344CB8AC3E}">
        <p14:creationId xmlns:p14="http://schemas.microsoft.com/office/powerpoint/2010/main" val="3273455665"/>
      </p:ext>
    </p:extLst>
  </p:cSld>
  <p:clrMapOvr>
    <a:masterClrMapping/>
  </p:clrMapOvr>
  <mc:AlternateContent xmlns:mc="http://schemas.openxmlformats.org/markup-compatibility/2006" xmlns:p14="http://schemas.microsoft.com/office/powerpoint/2010/main">
    <mc:Choice Requires="p14">
      <p:transition spd="slow" p14:dur="2000" advTm="38545"/>
    </mc:Choice>
    <mc:Fallback xmlns="">
      <p:transition spd="slow" advTm="38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ctr">
            <a:normAutofit/>
          </a:bodyPr>
          <a:lstStyle/>
          <a:p>
            <a:r>
              <a:rPr lang="en-GB" dirty="0" smtClean="0"/>
              <a:t>Supporting Staff Wellbeing during Covid-19</a:t>
            </a:r>
            <a:endParaRPr lang="en-GB" dirty="0"/>
          </a:p>
        </p:txBody>
      </p:sp>
      <p:sp>
        <p:nvSpPr>
          <p:cNvPr id="3" name="Subtitle 2"/>
          <p:cNvSpPr>
            <a:spLocks noGrp="1"/>
          </p:cNvSpPr>
          <p:nvPr>
            <p:ph type="subTitle" idx="1"/>
          </p:nvPr>
        </p:nvSpPr>
        <p:spPr/>
        <p:txBody>
          <a:bodyPr/>
          <a:lstStyle/>
          <a:p>
            <a:r>
              <a:rPr lang="en-GB" dirty="0" smtClean="0"/>
              <a:t>Dr Ruth Dennis</a:t>
            </a:r>
          </a:p>
          <a:p>
            <a:r>
              <a:rPr lang="en-GB" dirty="0" smtClean="0"/>
              <a:t>Principal Educational Psychologist</a:t>
            </a:r>
          </a:p>
          <a:p>
            <a:r>
              <a:rPr lang="en-GB" dirty="0" smtClean="0"/>
              <a:t>January 2021</a:t>
            </a:r>
            <a:endParaRPr lang="en-GB" dirty="0"/>
          </a:p>
        </p:txBody>
      </p:sp>
    </p:spTree>
    <p:extLst>
      <p:ext uri="{BB962C8B-B14F-4D97-AF65-F5344CB8AC3E}">
        <p14:creationId xmlns:p14="http://schemas.microsoft.com/office/powerpoint/2010/main" val="19035812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Why does staff wellbeing matter?</a:t>
            </a:r>
            <a:endParaRPr lang="en-GB" dirty="0"/>
          </a:p>
        </p:txBody>
      </p:sp>
      <p:sp>
        <p:nvSpPr>
          <p:cNvPr id="3" name="Content Placeholder 2"/>
          <p:cNvSpPr>
            <a:spLocks noGrp="1"/>
          </p:cNvSpPr>
          <p:nvPr>
            <p:ph idx="1"/>
          </p:nvPr>
        </p:nvSpPr>
        <p:spPr/>
        <p:txBody>
          <a:bodyPr>
            <a:normAutofit fontScale="77500" lnSpcReduction="20000"/>
          </a:bodyPr>
          <a:lstStyle/>
          <a:p>
            <a:r>
              <a:rPr lang="en-GB" dirty="0"/>
              <a:t>How teachers feel on a daily basis is likely to affect their performance and, in turn, the performance of the pupils they teach </a:t>
            </a:r>
            <a:endParaRPr lang="en-GB" dirty="0" smtClean="0"/>
          </a:p>
          <a:p>
            <a:endParaRPr lang="en-GB" sz="1700" dirty="0"/>
          </a:p>
          <a:p>
            <a:r>
              <a:rPr lang="en-GB" dirty="0"/>
              <a:t>Happier, motivated teachers may make pupils feel happier, motivated and more confident </a:t>
            </a:r>
            <a:endParaRPr lang="en-GB" dirty="0" smtClean="0"/>
          </a:p>
          <a:p>
            <a:endParaRPr lang="en-GB" sz="1600" dirty="0"/>
          </a:p>
          <a:p>
            <a:r>
              <a:rPr lang="en-GB" dirty="0"/>
              <a:t>Happier teachers may also be able to concentrate better on the job of teaching and experience more motivation to help pupils in need of special attention </a:t>
            </a:r>
            <a:endParaRPr lang="en-GB" dirty="0" smtClean="0"/>
          </a:p>
          <a:p>
            <a:endParaRPr lang="en-GB" sz="1500" dirty="0"/>
          </a:p>
          <a:p>
            <a:r>
              <a:rPr lang="en-GB" dirty="0" smtClean="0"/>
              <a:t>Less sickness absence</a:t>
            </a:r>
          </a:p>
          <a:p>
            <a:endParaRPr lang="en-GB" sz="1500" dirty="0" smtClean="0"/>
          </a:p>
          <a:p>
            <a:r>
              <a:rPr lang="en-GB" dirty="0" smtClean="0"/>
              <a:t>Enhanced staff retention</a:t>
            </a:r>
          </a:p>
        </p:txBody>
      </p:sp>
    </p:spTree>
    <p:extLst>
      <p:ext uri="{BB962C8B-B14F-4D97-AF65-F5344CB8AC3E}">
        <p14:creationId xmlns:p14="http://schemas.microsoft.com/office/powerpoint/2010/main" val="36205000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2B93E31-E179-4088-A154-B752D4333CF2}"/>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bwMode="auto">
          <a:xfrm>
            <a:off x="219074" y="987425"/>
            <a:ext cx="8666565" cy="437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extLst>
      <p:ext uri="{BB962C8B-B14F-4D97-AF65-F5344CB8AC3E}">
        <p14:creationId xmlns:p14="http://schemas.microsoft.com/office/powerpoint/2010/main" val="23293496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Key Points</a:t>
            </a:r>
            <a:r>
              <a:rPr lang="en-GB" dirty="0" smtClean="0"/>
              <a:t>:</a:t>
            </a:r>
            <a:endParaRPr lang="en-GB" dirty="0"/>
          </a:p>
        </p:txBody>
      </p:sp>
      <p:sp>
        <p:nvSpPr>
          <p:cNvPr id="3" name="Content Placeholder 2"/>
          <p:cNvSpPr>
            <a:spLocks noGrp="1"/>
          </p:cNvSpPr>
          <p:nvPr>
            <p:ph idx="1"/>
          </p:nvPr>
        </p:nvSpPr>
        <p:spPr/>
        <p:txBody>
          <a:bodyPr/>
          <a:lstStyle/>
          <a:p>
            <a:endParaRPr lang="en-GB" dirty="0" smtClean="0"/>
          </a:p>
          <a:p>
            <a:r>
              <a:rPr lang="en-GB" dirty="0" smtClean="0"/>
              <a:t>SEN </a:t>
            </a:r>
            <a:r>
              <a:rPr lang="en-GB" dirty="0"/>
              <a:t>documents are always updated on BSOL:</a:t>
            </a:r>
          </a:p>
          <a:p>
            <a:pPr marL="457200" lvl="1" indent="0">
              <a:buNone/>
            </a:pPr>
            <a:r>
              <a:rPr lang="en-GB" dirty="0">
                <a:hlinkClick r:id="rId2"/>
              </a:rPr>
              <a:t>SEND / SEN Graduated Approach / Documents</a:t>
            </a:r>
            <a:endParaRPr lang="en-GB" dirty="0"/>
          </a:p>
          <a:p>
            <a:pPr marL="457200" lvl="1" indent="0">
              <a:buNone/>
            </a:pPr>
            <a:endParaRPr lang="en-GB" dirty="0"/>
          </a:p>
          <a:p>
            <a:r>
              <a:rPr lang="en-GB" dirty="0"/>
              <a:t>Presentations / other documents from </a:t>
            </a:r>
            <a:r>
              <a:rPr lang="en-GB" dirty="0" err="1"/>
              <a:t>Senco</a:t>
            </a:r>
            <a:r>
              <a:rPr lang="en-GB" dirty="0"/>
              <a:t> Network are always posted on BSOL:</a:t>
            </a:r>
          </a:p>
          <a:p>
            <a:pPr lvl="1"/>
            <a:r>
              <a:rPr lang="en-GB" dirty="0">
                <a:hlinkClick r:id="rId3"/>
              </a:rPr>
              <a:t>SEND / </a:t>
            </a:r>
            <a:r>
              <a:rPr lang="en-GB" dirty="0" err="1">
                <a:hlinkClick r:id="rId3"/>
              </a:rPr>
              <a:t>Senco</a:t>
            </a:r>
            <a:r>
              <a:rPr lang="en-GB" dirty="0">
                <a:hlinkClick r:id="rId3"/>
              </a:rPr>
              <a:t> Support / </a:t>
            </a:r>
            <a:r>
              <a:rPr lang="en-GB" dirty="0" err="1">
                <a:hlinkClick r:id="rId3"/>
              </a:rPr>
              <a:t>Senco</a:t>
            </a:r>
            <a:r>
              <a:rPr lang="en-GB" dirty="0">
                <a:hlinkClick r:id="rId3"/>
              </a:rPr>
              <a:t> Network</a:t>
            </a:r>
            <a:endParaRPr lang="en-GB" dirty="0"/>
          </a:p>
          <a:p>
            <a:endParaRPr lang="en-GB" dirty="0"/>
          </a:p>
        </p:txBody>
      </p:sp>
    </p:spTree>
    <p:extLst>
      <p:ext uri="{BB962C8B-B14F-4D97-AF65-F5344CB8AC3E}">
        <p14:creationId xmlns:p14="http://schemas.microsoft.com/office/powerpoint/2010/main" val="16676330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dirty="0"/>
              <a:t>How schools can support </a:t>
            </a:r>
            <a:r>
              <a:rPr lang="en-GB" dirty="0" smtClean="0"/>
              <a:t/>
            </a:r>
            <a:br>
              <a:rPr lang="en-GB" dirty="0" smtClean="0"/>
            </a:br>
            <a:r>
              <a:rPr lang="en-GB" dirty="0" smtClean="0"/>
              <a:t>staff wellbeing</a:t>
            </a:r>
            <a:endParaRPr lang="en-GB" dirty="0"/>
          </a:p>
        </p:txBody>
      </p:sp>
      <p:graphicFrame>
        <p:nvGraphicFramePr>
          <p:cNvPr id="6" name="Content Placeholder 5"/>
          <p:cNvGraphicFramePr>
            <a:graphicFrameLocks noGrp="1"/>
          </p:cNvGraphicFramePr>
          <p:nvPr>
            <p:ph idx="1"/>
            <p:extLst/>
          </p:nvPr>
        </p:nvGraphicFramePr>
        <p:xfrm>
          <a:off x="-952500" y="1920876"/>
          <a:ext cx="10515600" cy="43513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1090646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27152" y="445295"/>
            <a:ext cx="6235698" cy="6235698"/>
          </a:xfrm>
        </p:spPr>
      </p:pic>
    </p:spTree>
    <p:extLst>
      <p:ext uri="{BB962C8B-B14F-4D97-AF65-F5344CB8AC3E}">
        <p14:creationId xmlns:p14="http://schemas.microsoft.com/office/powerpoint/2010/main" val="1793080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How Covid-19 is impacting on staff wellbeing</a:t>
            </a:r>
            <a:endParaRPr lang="en-GB" dirty="0"/>
          </a:p>
        </p:txBody>
      </p:sp>
      <p:graphicFrame>
        <p:nvGraphicFramePr>
          <p:cNvPr id="4" name="Table 3"/>
          <p:cNvGraphicFramePr>
            <a:graphicFrameLocks noGrp="1"/>
          </p:cNvGraphicFramePr>
          <p:nvPr>
            <p:extLst>
              <p:ext uri="{D42A27DB-BD31-4B8C-83A1-F6EECF244321}">
                <p14:modId xmlns:p14="http://schemas.microsoft.com/office/powerpoint/2010/main" val="902754410"/>
              </p:ext>
            </p:extLst>
          </p:nvPr>
        </p:nvGraphicFramePr>
        <p:xfrm>
          <a:off x="628650" y="1806575"/>
          <a:ext cx="7791451" cy="4208316"/>
        </p:xfrm>
        <a:graphic>
          <a:graphicData uri="http://schemas.openxmlformats.org/drawingml/2006/table">
            <a:tbl>
              <a:tblPr firstRow="1" bandRow="1">
                <a:tableStyleId>{5C22544A-7EE6-4342-B048-85BDC9FD1C3A}</a:tableStyleId>
              </a:tblPr>
              <a:tblGrid>
                <a:gridCol w="1428750">
                  <a:extLst>
                    <a:ext uri="{9D8B030D-6E8A-4147-A177-3AD203B41FA5}">
                      <a16:colId xmlns:a16="http://schemas.microsoft.com/office/drawing/2014/main" val="3240184470"/>
                    </a:ext>
                  </a:extLst>
                </a:gridCol>
                <a:gridCol w="3200400">
                  <a:extLst>
                    <a:ext uri="{9D8B030D-6E8A-4147-A177-3AD203B41FA5}">
                      <a16:colId xmlns:a16="http://schemas.microsoft.com/office/drawing/2014/main" val="658796402"/>
                    </a:ext>
                  </a:extLst>
                </a:gridCol>
                <a:gridCol w="3162301">
                  <a:extLst>
                    <a:ext uri="{9D8B030D-6E8A-4147-A177-3AD203B41FA5}">
                      <a16:colId xmlns:a16="http://schemas.microsoft.com/office/drawing/2014/main" val="1528355681"/>
                    </a:ext>
                  </a:extLst>
                </a:gridCol>
              </a:tblGrid>
              <a:tr h="383454">
                <a:tc>
                  <a:txBody>
                    <a:bodyPr/>
                    <a:lstStyle/>
                    <a:p>
                      <a:endParaRPr lang="en-GB" dirty="0"/>
                    </a:p>
                  </a:txBody>
                  <a:tcPr/>
                </a:tc>
                <a:tc>
                  <a:txBody>
                    <a:bodyPr/>
                    <a:lstStyle/>
                    <a:p>
                      <a:r>
                        <a:rPr lang="en-GB" dirty="0" smtClean="0"/>
                        <a:t>Home life</a:t>
                      </a:r>
                      <a:endParaRPr lang="en-GB" dirty="0"/>
                    </a:p>
                  </a:txBody>
                  <a:tcPr/>
                </a:tc>
                <a:tc>
                  <a:txBody>
                    <a:bodyPr/>
                    <a:lstStyle/>
                    <a:p>
                      <a:r>
                        <a:rPr lang="en-GB" dirty="0" smtClean="0"/>
                        <a:t>Work life</a:t>
                      </a:r>
                      <a:endParaRPr lang="en-GB" dirty="0"/>
                    </a:p>
                  </a:txBody>
                  <a:tcPr/>
                </a:tc>
                <a:extLst>
                  <a:ext uri="{0D108BD9-81ED-4DB2-BD59-A6C34878D82A}">
                    <a16:rowId xmlns:a16="http://schemas.microsoft.com/office/drawing/2014/main" val="2348370632"/>
                  </a:ext>
                </a:extLst>
              </a:tr>
              <a:tr h="38345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Physiological</a:t>
                      </a:r>
                    </a:p>
                  </a:txBody>
                  <a:tcPr/>
                </a:tc>
                <a:tc>
                  <a:txBody>
                    <a:bodyPr/>
                    <a:lstStyle/>
                    <a:p>
                      <a:r>
                        <a:rPr lang="en-GB" dirty="0" smtClean="0"/>
                        <a:t>Food availability</a:t>
                      </a:r>
                    </a:p>
                    <a:p>
                      <a:r>
                        <a:rPr lang="en-GB" dirty="0" smtClean="0"/>
                        <a:t>Limits on physical activity</a:t>
                      </a:r>
                    </a:p>
                    <a:p>
                      <a:r>
                        <a:rPr lang="en-GB" dirty="0" smtClean="0"/>
                        <a:t>Disturbed sleep</a:t>
                      </a:r>
                      <a:endParaRPr lang="en-GB" dirty="0"/>
                    </a:p>
                  </a:txBody>
                  <a:tcPr/>
                </a:tc>
                <a:tc>
                  <a:txBody>
                    <a:bodyPr/>
                    <a:lstStyle/>
                    <a:p>
                      <a:r>
                        <a:rPr lang="en-GB" dirty="0" smtClean="0"/>
                        <a:t>No rest / holidays</a:t>
                      </a:r>
                      <a:endParaRPr lang="en-GB" dirty="0"/>
                    </a:p>
                  </a:txBody>
                  <a:tcPr/>
                </a:tc>
                <a:extLst>
                  <a:ext uri="{0D108BD9-81ED-4DB2-BD59-A6C34878D82A}">
                    <a16:rowId xmlns:a16="http://schemas.microsoft.com/office/drawing/2014/main" val="541512339"/>
                  </a:ext>
                </a:extLst>
              </a:tr>
              <a:tr h="1229154">
                <a:tc>
                  <a:txBody>
                    <a:bodyPr/>
                    <a:lstStyle/>
                    <a:p>
                      <a:r>
                        <a:rPr lang="en-GB" dirty="0" smtClean="0"/>
                        <a:t>Safety</a:t>
                      </a:r>
                      <a:endParaRPr lang="en-GB" dirty="0"/>
                    </a:p>
                  </a:txBody>
                  <a:tcPr/>
                </a:tc>
                <a:tc>
                  <a:txBody>
                    <a:bodyPr/>
                    <a:lstStyle/>
                    <a:p>
                      <a:r>
                        <a:rPr lang="en-GB" dirty="0" smtClean="0"/>
                        <a:t>Risk of catching </a:t>
                      </a:r>
                      <a:r>
                        <a:rPr lang="en-GB" dirty="0" err="1" smtClean="0"/>
                        <a:t>covid</a:t>
                      </a:r>
                      <a:endParaRPr lang="en-GB" dirty="0" smtClean="0"/>
                    </a:p>
                    <a:p>
                      <a:r>
                        <a:rPr lang="en-GB" dirty="0" smtClean="0"/>
                        <a:t>Being unwell</a:t>
                      </a:r>
                    </a:p>
                    <a:p>
                      <a:r>
                        <a:rPr lang="en-GB" dirty="0" smtClean="0"/>
                        <a:t>Managing wellbeing of family members</a:t>
                      </a:r>
                      <a:endParaRPr lang="en-GB" dirty="0"/>
                    </a:p>
                  </a:txBody>
                  <a:tcPr/>
                </a:tc>
                <a:tc>
                  <a:txBody>
                    <a:bodyPr/>
                    <a:lstStyle/>
                    <a:p>
                      <a:r>
                        <a:rPr lang="en-GB" dirty="0" smtClean="0"/>
                        <a:t>Loss of structure and routine</a:t>
                      </a:r>
                      <a:endParaRPr lang="en-GB" dirty="0"/>
                    </a:p>
                  </a:txBody>
                  <a:tcPr/>
                </a:tc>
                <a:extLst>
                  <a:ext uri="{0D108BD9-81ED-4DB2-BD59-A6C34878D82A}">
                    <a16:rowId xmlns:a16="http://schemas.microsoft.com/office/drawing/2014/main" val="3494440210"/>
                  </a:ext>
                </a:extLst>
              </a:tr>
              <a:tr h="383454">
                <a:tc>
                  <a:txBody>
                    <a:bodyPr/>
                    <a:lstStyle/>
                    <a:p>
                      <a:r>
                        <a:rPr lang="en-GB" dirty="0" smtClean="0"/>
                        <a:t>Love and Belonging</a:t>
                      </a:r>
                      <a:endParaRPr lang="en-GB" dirty="0"/>
                    </a:p>
                  </a:txBody>
                  <a:tcPr/>
                </a:tc>
                <a:tc>
                  <a:txBody>
                    <a:bodyPr/>
                    <a:lstStyle/>
                    <a:p>
                      <a:r>
                        <a:rPr lang="en-GB" dirty="0" smtClean="0"/>
                        <a:t>Illness and loss of</a:t>
                      </a:r>
                      <a:r>
                        <a:rPr lang="en-GB" baseline="0" dirty="0" smtClean="0"/>
                        <a:t> loved ones</a:t>
                      </a:r>
                    </a:p>
                    <a:p>
                      <a:r>
                        <a:rPr lang="en-GB" baseline="0" dirty="0" smtClean="0"/>
                        <a:t>Loss of social contact</a:t>
                      </a:r>
                      <a:endParaRPr lang="en-GB" dirty="0"/>
                    </a:p>
                  </a:txBody>
                  <a:tcPr/>
                </a:tc>
                <a:tc>
                  <a:txBody>
                    <a:bodyPr/>
                    <a:lstStyle/>
                    <a:p>
                      <a:r>
                        <a:rPr lang="en-GB" dirty="0" smtClean="0"/>
                        <a:t>Illness and loss</a:t>
                      </a:r>
                      <a:r>
                        <a:rPr lang="en-GB" baseline="0" dirty="0" smtClean="0"/>
                        <a:t> of colleagues / members of school community</a:t>
                      </a:r>
                    </a:p>
                    <a:p>
                      <a:r>
                        <a:rPr lang="en-GB" baseline="0" dirty="0" smtClean="0"/>
                        <a:t>Loss of colleague support</a:t>
                      </a:r>
                      <a:endParaRPr lang="en-GB" dirty="0"/>
                    </a:p>
                  </a:txBody>
                  <a:tcPr/>
                </a:tc>
                <a:extLst>
                  <a:ext uri="{0D108BD9-81ED-4DB2-BD59-A6C34878D82A}">
                    <a16:rowId xmlns:a16="http://schemas.microsoft.com/office/drawing/2014/main" val="312873214"/>
                  </a:ext>
                </a:extLst>
              </a:tr>
              <a:tr h="383454">
                <a:tc>
                  <a:txBody>
                    <a:bodyPr/>
                    <a:lstStyle/>
                    <a:p>
                      <a:r>
                        <a:rPr lang="en-GB" dirty="0" smtClean="0"/>
                        <a:t>Esteem</a:t>
                      </a:r>
                      <a:endParaRPr lang="en-GB" dirty="0"/>
                    </a:p>
                  </a:txBody>
                  <a:tcPr/>
                </a:tc>
                <a:tc>
                  <a:txBody>
                    <a:bodyPr/>
                    <a:lstStyle/>
                    <a:p>
                      <a:endParaRPr lang="en-GB" dirty="0"/>
                    </a:p>
                  </a:txBody>
                  <a:tcPr/>
                </a:tc>
                <a:tc>
                  <a:txBody>
                    <a:bodyPr/>
                    <a:lstStyle/>
                    <a:p>
                      <a:r>
                        <a:rPr lang="en-GB" dirty="0" smtClean="0"/>
                        <a:t>Loss of feeling of competence</a:t>
                      </a:r>
                      <a:endParaRPr lang="en-GB" dirty="0"/>
                    </a:p>
                  </a:txBody>
                  <a:tcPr/>
                </a:tc>
                <a:extLst>
                  <a:ext uri="{0D108BD9-81ED-4DB2-BD59-A6C34878D82A}">
                    <a16:rowId xmlns:a16="http://schemas.microsoft.com/office/drawing/2014/main" val="1429954600"/>
                  </a:ext>
                </a:extLst>
              </a:tr>
              <a:tr h="383454">
                <a:tc>
                  <a:txBody>
                    <a:bodyPr/>
                    <a:lstStyle/>
                    <a:p>
                      <a:r>
                        <a:rPr lang="en-GB" dirty="0" smtClean="0"/>
                        <a:t>Actualisation</a:t>
                      </a:r>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634163006"/>
                  </a:ext>
                </a:extLst>
              </a:tr>
            </a:tbl>
          </a:graphicData>
        </a:graphic>
      </p:graphicFrame>
    </p:spTree>
    <p:extLst>
      <p:ext uri="{BB962C8B-B14F-4D97-AF65-F5344CB8AC3E}">
        <p14:creationId xmlns:p14="http://schemas.microsoft.com/office/powerpoint/2010/main" val="252095033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dirty="0"/>
              <a:t>Evolution </a:t>
            </a:r>
            <a:r>
              <a:rPr lang="en-GB" dirty="0" smtClean="0"/>
              <a:t>and Covid-19</a:t>
            </a:r>
            <a:endParaRPr lang="en-GB" dirty="0"/>
          </a:p>
        </p:txBody>
      </p:sp>
      <p:sp>
        <p:nvSpPr>
          <p:cNvPr id="3" name="Content Placeholder 2"/>
          <p:cNvSpPr>
            <a:spLocks noGrp="1"/>
          </p:cNvSpPr>
          <p:nvPr>
            <p:ph idx="1"/>
          </p:nvPr>
        </p:nvSpPr>
        <p:spPr/>
        <p:txBody>
          <a:bodyPr>
            <a:noAutofit/>
          </a:bodyPr>
          <a:lstStyle/>
          <a:p>
            <a:r>
              <a:rPr lang="en-GB" sz="1800" dirty="0"/>
              <a:t>Evolution did not prepare us for the stress of </a:t>
            </a:r>
            <a:r>
              <a:rPr lang="en-GB" sz="1800" dirty="0" smtClean="0"/>
              <a:t>Covid-19</a:t>
            </a:r>
          </a:p>
          <a:p>
            <a:endParaRPr lang="en-GB" sz="800" dirty="0" smtClean="0"/>
          </a:p>
          <a:p>
            <a:r>
              <a:rPr lang="en-GB" sz="1800" dirty="0" smtClean="0"/>
              <a:t>Traditionally, </a:t>
            </a:r>
            <a:r>
              <a:rPr lang="en-GB" sz="1800" dirty="0"/>
              <a:t>threatened by a predator, we would fill up with adrenaline and cortisol, then our ‘fight or flight’ impulse would kick in. As a result, we’d either kill or be killed. If we survived, our hormone levels would return to normal and we’d feel better. </a:t>
            </a:r>
            <a:endParaRPr lang="en-GB" sz="1800" dirty="0" smtClean="0"/>
          </a:p>
          <a:p>
            <a:endParaRPr lang="en-GB" sz="400" dirty="0"/>
          </a:p>
          <a:p>
            <a:r>
              <a:rPr lang="en-GB" sz="1800" dirty="0"/>
              <a:t>Nowadays those hormones are still released </a:t>
            </a:r>
            <a:r>
              <a:rPr lang="en-GB" sz="1800" dirty="0" smtClean="0"/>
              <a:t>regularly in relation to stress, </a:t>
            </a:r>
            <a:r>
              <a:rPr lang="en-GB" sz="1800" dirty="0"/>
              <a:t>but </a:t>
            </a:r>
            <a:r>
              <a:rPr lang="en-GB" sz="1800" dirty="0" smtClean="0"/>
              <a:t>they </a:t>
            </a:r>
            <a:r>
              <a:rPr lang="en-GB" sz="1800" dirty="0"/>
              <a:t>stay in our body and we’re in a constant state of alarm. What once made us safe, now threatens our mental health</a:t>
            </a:r>
            <a:r>
              <a:rPr lang="en-GB" sz="1800" dirty="0" smtClean="0"/>
              <a:t>.</a:t>
            </a:r>
          </a:p>
          <a:p>
            <a:endParaRPr lang="en-GB" sz="800" dirty="0"/>
          </a:p>
          <a:p>
            <a:r>
              <a:rPr lang="en-GB" sz="1800" dirty="0" smtClean="0"/>
              <a:t>In supporting wellbeing, </a:t>
            </a:r>
            <a:r>
              <a:rPr lang="en-GB" sz="1800" dirty="0"/>
              <a:t>we need to </a:t>
            </a:r>
            <a:r>
              <a:rPr lang="en-GB" sz="1800" dirty="0" smtClean="0"/>
              <a:t>offer </a:t>
            </a:r>
            <a:r>
              <a:rPr lang="en-GB" sz="1800" dirty="0"/>
              <a:t>coping strategies for modern life. </a:t>
            </a:r>
            <a:endParaRPr lang="en-GB" sz="1800" dirty="0" smtClean="0"/>
          </a:p>
          <a:p>
            <a:endParaRPr lang="en-GB" sz="900" dirty="0" smtClean="0"/>
          </a:p>
          <a:p>
            <a:r>
              <a:rPr lang="en-GB" sz="1800" dirty="0" smtClean="0"/>
              <a:t>To do this, </a:t>
            </a:r>
            <a:r>
              <a:rPr lang="en-GB" sz="1800" dirty="0"/>
              <a:t>we need to understand how our brains work, rewire our thinking and find calm in our frantic modern day world.</a:t>
            </a:r>
          </a:p>
        </p:txBody>
      </p:sp>
    </p:spTree>
    <p:extLst>
      <p:ext uri="{BB962C8B-B14F-4D97-AF65-F5344CB8AC3E}">
        <p14:creationId xmlns:p14="http://schemas.microsoft.com/office/powerpoint/2010/main" val="27340857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Happiness v Wellbeing</a:t>
            </a:r>
            <a:endParaRPr lang="en-GB" dirty="0"/>
          </a:p>
        </p:txBody>
      </p:sp>
      <p:sp>
        <p:nvSpPr>
          <p:cNvPr id="3" name="Content Placeholder 2"/>
          <p:cNvSpPr>
            <a:spLocks noGrp="1"/>
          </p:cNvSpPr>
          <p:nvPr>
            <p:ph idx="1"/>
          </p:nvPr>
        </p:nvSpPr>
        <p:spPr/>
        <p:txBody>
          <a:bodyPr>
            <a:normAutofit fontScale="92500" lnSpcReduction="10000"/>
          </a:bodyPr>
          <a:lstStyle/>
          <a:p>
            <a:r>
              <a:rPr lang="en-GB" dirty="0" smtClean="0"/>
              <a:t>Happiness is defined as ‘the </a:t>
            </a:r>
            <a:r>
              <a:rPr lang="en-GB" dirty="0"/>
              <a:t>state of being </a:t>
            </a:r>
            <a:r>
              <a:rPr lang="en-GB" dirty="0" smtClean="0"/>
              <a:t>happy’. </a:t>
            </a:r>
            <a:r>
              <a:rPr lang="en-GB" dirty="0"/>
              <a:t>It is like getting complete </a:t>
            </a:r>
            <a:r>
              <a:rPr lang="en-GB" dirty="0" smtClean="0"/>
              <a:t>fulfilment. </a:t>
            </a:r>
          </a:p>
          <a:p>
            <a:endParaRPr lang="en-GB" sz="1800" dirty="0"/>
          </a:p>
          <a:p>
            <a:r>
              <a:rPr lang="en-GB" dirty="0" smtClean="0"/>
              <a:t>Well-being </a:t>
            </a:r>
            <a:r>
              <a:rPr lang="en-GB" dirty="0"/>
              <a:t>is defined as </a:t>
            </a:r>
            <a:r>
              <a:rPr lang="en-GB" dirty="0" smtClean="0"/>
              <a:t>‘a </a:t>
            </a:r>
            <a:r>
              <a:rPr lang="en-GB" b="1" dirty="0"/>
              <a:t>satisfactory condition of </a:t>
            </a:r>
            <a:r>
              <a:rPr lang="en-GB" b="1" dirty="0" smtClean="0"/>
              <a:t>existence’. </a:t>
            </a:r>
            <a:r>
              <a:rPr lang="en-GB" b="1" dirty="0"/>
              <a:t>It is characterized by good health, happiness, and prosperity</a:t>
            </a:r>
            <a:r>
              <a:rPr lang="en-GB" dirty="0" smtClean="0"/>
              <a:t>.</a:t>
            </a:r>
          </a:p>
          <a:p>
            <a:endParaRPr lang="en-GB" sz="1700" dirty="0" smtClean="0"/>
          </a:p>
          <a:p>
            <a:r>
              <a:rPr lang="en-GB" dirty="0"/>
              <a:t>H</a:t>
            </a:r>
            <a:r>
              <a:rPr lang="en-GB" dirty="0" smtClean="0"/>
              <a:t>appiness in a time of pandemic is unrealistic, but supporting the development of wellbeing is achievable</a:t>
            </a:r>
            <a:endParaRPr lang="en-GB" dirty="0"/>
          </a:p>
        </p:txBody>
      </p:sp>
    </p:spTree>
    <p:extLst>
      <p:ext uri="{BB962C8B-B14F-4D97-AF65-F5344CB8AC3E}">
        <p14:creationId xmlns:p14="http://schemas.microsoft.com/office/powerpoint/2010/main" val="12635304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dirty="0"/>
              <a:t>The </a:t>
            </a:r>
            <a:r>
              <a:rPr lang="en-GB" dirty="0" smtClean="0"/>
              <a:t>science </a:t>
            </a:r>
            <a:r>
              <a:rPr lang="en-GB" dirty="0"/>
              <a:t>of </a:t>
            </a:r>
            <a:r>
              <a:rPr lang="en-GB" dirty="0" smtClean="0"/>
              <a:t>happiness</a:t>
            </a:r>
            <a:endParaRPr lang="en-GB" dirty="0"/>
          </a:p>
        </p:txBody>
      </p:sp>
      <p:sp>
        <p:nvSpPr>
          <p:cNvPr id="3" name="Content Placeholder 2"/>
          <p:cNvSpPr>
            <a:spLocks noGrp="1"/>
          </p:cNvSpPr>
          <p:nvPr>
            <p:ph idx="1"/>
          </p:nvPr>
        </p:nvSpPr>
        <p:spPr/>
        <p:txBody>
          <a:bodyPr>
            <a:normAutofit fontScale="55000" lnSpcReduction="20000"/>
          </a:bodyPr>
          <a:lstStyle/>
          <a:p>
            <a:r>
              <a:rPr lang="en-GB" dirty="0" smtClean="0"/>
              <a:t>We </a:t>
            </a:r>
            <a:r>
              <a:rPr lang="en-GB" dirty="0"/>
              <a:t>have within us the capacity to manufacture the </a:t>
            </a:r>
            <a:r>
              <a:rPr lang="en-GB" dirty="0" smtClean="0"/>
              <a:t>happiness we </a:t>
            </a:r>
            <a:r>
              <a:rPr lang="en-GB" dirty="0"/>
              <a:t>are constantly chasing</a:t>
            </a:r>
            <a:r>
              <a:rPr lang="en-GB" dirty="0" smtClean="0"/>
              <a:t>.</a:t>
            </a:r>
          </a:p>
          <a:p>
            <a:endParaRPr lang="en-GB" sz="800" dirty="0"/>
          </a:p>
          <a:p>
            <a:r>
              <a:rPr lang="en-GB" dirty="0" smtClean="0"/>
              <a:t>Dan </a:t>
            </a:r>
            <a:r>
              <a:rPr lang="en-GB" dirty="0"/>
              <a:t>Gilbert, </a:t>
            </a:r>
            <a:r>
              <a:rPr lang="en-GB" dirty="0" smtClean="0"/>
              <a:t>(psychologist </a:t>
            </a:r>
            <a:r>
              <a:rPr lang="en-GB" dirty="0"/>
              <a:t>and happiness </a:t>
            </a:r>
            <a:r>
              <a:rPr lang="en-GB" dirty="0" smtClean="0"/>
              <a:t>expert) teaches </a:t>
            </a:r>
            <a:r>
              <a:rPr lang="en-GB" dirty="0"/>
              <a:t>about the human ‘</a:t>
            </a:r>
            <a:r>
              <a:rPr lang="en-GB" dirty="0" smtClean="0"/>
              <a:t>psychological immune </a:t>
            </a:r>
            <a:r>
              <a:rPr lang="en-GB" dirty="0"/>
              <a:t>system’. This is a system of cognitive processes, largely non-conscious, which </a:t>
            </a:r>
            <a:r>
              <a:rPr lang="en-GB" dirty="0" smtClean="0"/>
              <a:t>help us </a:t>
            </a:r>
            <a:r>
              <a:rPr lang="en-GB" dirty="0"/>
              <a:t>change our views of the world so we can feel better about the situations in which </a:t>
            </a:r>
            <a:r>
              <a:rPr lang="en-GB" dirty="0" smtClean="0"/>
              <a:t>we find </a:t>
            </a:r>
            <a:r>
              <a:rPr lang="en-GB" dirty="0"/>
              <a:t>ourselves</a:t>
            </a:r>
            <a:r>
              <a:rPr lang="en-GB" dirty="0" smtClean="0"/>
              <a:t>.</a:t>
            </a:r>
          </a:p>
          <a:p>
            <a:endParaRPr lang="en-GB" sz="800" dirty="0"/>
          </a:p>
          <a:p>
            <a:r>
              <a:rPr lang="en-GB" dirty="0"/>
              <a:t>A year after losing the use of their legs and a year after winning 314 million dollars in the </a:t>
            </a:r>
            <a:r>
              <a:rPr lang="en-GB" dirty="0" smtClean="0"/>
              <a:t>lotto, lottery </a:t>
            </a:r>
            <a:r>
              <a:rPr lang="en-GB" dirty="0"/>
              <a:t>winners and paraplegics were found to be equally happy with their lives. According </a:t>
            </a:r>
            <a:r>
              <a:rPr lang="en-GB" dirty="0" smtClean="0"/>
              <a:t>to Gilbert, </a:t>
            </a:r>
            <a:r>
              <a:rPr lang="en-GB" dirty="0"/>
              <a:t>this is because happiness can be synthesized</a:t>
            </a:r>
            <a:r>
              <a:rPr lang="en-GB" dirty="0" smtClean="0"/>
              <a:t>.</a:t>
            </a:r>
          </a:p>
          <a:p>
            <a:endParaRPr lang="en-GB" sz="800" dirty="0"/>
          </a:p>
          <a:p>
            <a:r>
              <a:rPr lang="en-GB" dirty="0"/>
              <a:t>The 2 types of happiness:</a:t>
            </a:r>
          </a:p>
          <a:p>
            <a:pPr lvl="1"/>
            <a:r>
              <a:rPr lang="en-GB" dirty="0"/>
              <a:t>1. Natural happiness – what we get when we get what we wanted</a:t>
            </a:r>
          </a:p>
          <a:p>
            <a:pPr lvl="1"/>
            <a:r>
              <a:rPr lang="en-GB" dirty="0"/>
              <a:t>2. Synthetic happiness – what we make when we don’t get what we </a:t>
            </a:r>
            <a:r>
              <a:rPr lang="en-GB" dirty="0" smtClean="0"/>
              <a:t>wanted</a:t>
            </a:r>
          </a:p>
          <a:p>
            <a:pPr lvl="1"/>
            <a:endParaRPr lang="en-GB" sz="1600" dirty="0"/>
          </a:p>
          <a:p>
            <a:r>
              <a:rPr lang="en-GB" dirty="0" smtClean="0"/>
              <a:t>We are wrong </a:t>
            </a:r>
            <a:r>
              <a:rPr lang="en-GB" dirty="0"/>
              <a:t>to think of </a:t>
            </a:r>
            <a:r>
              <a:rPr lang="en-GB" dirty="0" smtClean="0"/>
              <a:t>synthetic happiness </a:t>
            </a:r>
            <a:r>
              <a:rPr lang="en-GB" dirty="0"/>
              <a:t>as inferior </a:t>
            </a:r>
            <a:r>
              <a:rPr lang="en-GB" dirty="0" smtClean="0"/>
              <a:t>- it’s </a:t>
            </a:r>
            <a:r>
              <a:rPr lang="en-GB" dirty="0"/>
              <a:t>every bit as real and enduring as when we get </a:t>
            </a:r>
            <a:r>
              <a:rPr lang="en-GB" dirty="0" smtClean="0"/>
              <a:t>exactly what </a:t>
            </a:r>
            <a:r>
              <a:rPr lang="en-GB" dirty="0"/>
              <a:t>we were aiming for</a:t>
            </a:r>
            <a:r>
              <a:rPr lang="en-GB" dirty="0" smtClean="0"/>
              <a:t>.</a:t>
            </a:r>
          </a:p>
          <a:p>
            <a:endParaRPr lang="en-GB" sz="1800" dirty="0"/>
          </a:p>
          <a:p>
            <a:r>
              <a:rPr lang="en-GB" dirty="0"/>
              <a:t>In fact, we are actually happier when we don’t have a choice and accept our situation</a:t>
            </a:r>
            <a:r>
              <a:rPr lang="en-GB" dirty="0" smtClean="0"/>
              <a:t>.</a:t>
            </a:r>
            <a:endParaRPr lang="en-GB" dirty="0"/>
          </a:p>
        </p:txBody>
      </p:sp>
    </p:spTree>
    <p:extLst>
      <p:ext uri="{BB962C8B-B14F-4D97-AF65-F5344CB8AC3E}">
        <p14:creationId xmlns:p14="http://schemas.microsoft.com/office/powerpoint/2010/main" val="37798401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Seligman’s PERMA </a:t>
            </a:r>
            <a:r>
              <a:rPr lang="en-GB" dirty="0" smtClean="0"/>
              <a:t>Model</a:t>
            </a:r>
            <a:endParaRPr lang="en-GB" dirty="0"/>
          </a:p>
        </p:txBody>
      </p:sp>
      <p:pic>
        <p:nvPicPr>
          <p:cNvPr id="4" name="Content Placeholder 3" descr="A scientific theory to happiness - perma model"/>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186363" y="2848769"/>
            <a:ext cx="3810000" cy="2514600"/>
          </a:xfrm>
          <a:prstGeom prst="rect">
            <a:avLst/>
          </a:prstGeom>
          <a:noFill/>
          <a:ln>
            <a:noFill/>
          </a:ln>
        </p:spPr>
      </p:pic>
      <p:sp>
        <p:nvSpPr>
          <p:cNvPr id="5" name="Rectangle 4"/>
          <p:cNvSpPr/>
          <p:nvPr/>
        </p:nvSpPr>
        <p:spPr>
          <a:xfrm>
            <a:off x="156937" y="1700808"/>
            <a:ext cx="5006851" cy="4628831"/>
          </a:xfrm>
          <a:prstGeom prst="rect">
            <a:avLst/>
          </a:prstGeom>
        </p:spPr>
        <p:txBody>
          <a:bodyPr wrap="square">
            <a:spAutoFit/>
          </a:bodyPr>
          <a:lstStyle/>
          <a:p>
            <a:pPr marL="342900" indent="-342900">
              <a:lnSpc>
                <a:spcPct val="107000"/>
              </a:lnSpc>
              <a:spcAft>
                <a:spcPts val="800"/>
              </a:spcAft>
              <a:buFont typeface="Arial" panose="020B0604020202020204" pitchFamily="34" charset="0"/>
              <a:buChar char="•"/>
            </a:pPr>
            <a:r>
              <a:rPr lang="en-GB" sz="2200" b="1" dirty="0">
                <a:solidFill>
                  <a:srgbClr val="464A61"/>
                </a:solidFill>
                <a:latin typeface="Calibri" panose="020F0502020204030204" pitchFamily="34" charset="0"/>
                <a:ea typeface="Times New Roman" panose="02020603050405020304" pitchFamily="18" charset="0"/>
                <a:cs typeface="Times New Roman" panose="02020603050405020304" pitchFamily="18" charset="0"/>
                <a:hlinkClick r:id="rId3"/>
              </a:rPr>
              <a:t>Martin Seligman</a:t>
            </a:r>
            <a:r>
              <a:rPr lang="en-GB" sz="2200" dirty="0">
                <a:solidFill>
                  <a:srgbClr val="2A2A2A"/>
                </a:solidFill>
                <a:latin typeface="Calibri" panose="020F0502020204030204" pitchFamily="34" charset="0"/>
                <a:ea typeface="Times New Roman" panose="02020603050405020304" pitchFamily="18" charset="0"/>
                <a:cs typeface="Times New Roman" panose="02020603050405020304" pitchFamily="18" charset="0"/>
              </a:rPr>
              <a:t>, one of the founders of </a:t>
            </a:r>
            <a:r>
              <a:rPr lang="en-GB" sz="2200" b="1" dirty="0">
                <a:solidFill>
                  <a:srgbClr val="464A61"/>
                </a:solidFill>
                <a:latin typeface="Calibri" panose="020F0502020204030204" pitchFamily="34" charset="0"/>
                <a:ea typeface="Times New Roman" panose="02020603050405020304" pitchFamily="18" charset="0"/>
                <a:cs typeface="Times New Roman" panose="02020603050405020304" pitchFamily="18" charset="0"/>
                <a:hlinkClick r:id="rId4"/>
              </a:rPr>
              <a:t>positive psychology</a:t>
            </a:r>
            <a:r>
              <a:rPr lang="en-GB" sz="2200" dirty="0">
                <a:solidFill>
                  <a:srgbClr val="2A2A2A"/>
                </a:solidFill>
                <a:latin typeface="Calibri" panose="020F0502020204030204" pitchFamily="34" charset="0"/>
                <a:ea typeface="Times New Roman" panose="02020603050405020304" pitchFamily="18" charset="0"/>
                <a:cs typeface="Times New Roman" panose="02020603050405020304" pitchFamily="18" charset="0"/>
              </a:rPr>
              <a:t>, developed a five core element of psychological well-being and happiness. </a:t>
            </a:r>
            <a:endParaRPr lang="en-GB" sz="2200" dirty="0" smtClean="0">
              <a:solidFill>
                <a:srgbClr val="2A2A2A"/>
              </a:solidFill>
              <a:latin typeface="Calibri" panose="020F0502020204030204" pitchFamily="34" charset="0"/>
              <a:ea typeface="Times New Roman" panose="02020603050405020304" pitchFamily="18"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en-GB" sz="2200" dirty="0" smtClean="0">
                <a:solidFill>
                  <a:srgbClr val="2A2A2A"/>
                </a:solidFill>
                <a:latin typeface="Calibri" panose="020F0502020204030204" pitchFamily="34" charset="0"/>
                <a:ea typeface="Times New Roman" panose="02020603050405020304" pitchFamily="18" charset="0"/>
                <a:cs typeface="Times New Roman" panose="02020603050405020304" pitchFamily="18" charset="0"/>
              </a:rPr>
              <a:t>Seligman </a:t>
            </a:r>
            <a:r>
              <a:rPr lang="en-GB" sz="2200" dirty="0">
                <a:solidFill>
                  <a:srgbClr val="2A2A2A"/>
                </a:solidFill>
                <a:latin typeface="Calibri" panose="020F0502020204030204" pitchFamily="34" charset="0"/>
                <a:ea typeface="Times New Roman" panose="02020603050405020304" pitchFamily="18" charset="0"/>
                <a:cs typeface="Times New Roman" panose="02020603050405020304" pitchFamily="18" charset="0"/>
              </a:rPr>
              <a:t>believes that these five elements can help people work towards a life of fulfilment, happiness, and </a:t>
            </a:r>
            <a:r>
              <a:rPr lang="en-GB" sz="2200" dirty="0" smtClean="0">
                <a:solidFill>
                  <a:srgbClr val="2A2A2A"/>
                </a:solidFill>
                <a:latin typeface="Calibri" panose="020F0502020204030204" pitchFamily="34" charset="0"/>
                <a:ea typeface="Times New Roman" panose="02020603050405020304" pitchFamily="18" charset="0"/>
                <a:cs typeface="Times New Roman" panose="02020603050405020304" pitchFamily="18" charset="0"/>
              </a:rPr>
              <a:t>meaning.</a:t>
            </a:r>
          </a:p>
          <a:p>
            <a:pPr marL="342900" indent="-342900">
              <a:lnSpc>
                <a:spcPct val="107000"/>
              </a:lnSpc>
              <a:spcAft>
                <a:spcPts val="800"/>
              </a:spcAft>
              <a:buFont typeface="Arial" panose="020B0604020202020204" pitchFamily="34" charset="0"/>
              <a:buChar char="•"/>
            </a:pPr>
            <a:r>
              <a:rPr lang="en-GB" sz="2200" dirty="0">
                <a:solidFill>
                  <a:srgbClr val="2A2A2A"/>
                </a:solidFill>
                <a:latin typeface="Calibri" panose="020F0502020204030204" pitchFamily="34" charset="0"/>
                <a:ea typeface="Times New Roman" panose="02020603050405020304" pitchFamily="18" charset="0"/>
                <a:cs typeface="Times New Roman" panose="02020603050405020304" pitchFamily="18" charset="0"/>
              </a:rPr>
              <a:t>Schools </a:t>
            </a:r>
            <a:r>
              <a:rPr lang="en-GB" sz="2200" dirty="0" smtClean="0">
                <a:solidFill>
                  <a:srgbClr val="2A2A2A"/>
                </a:solidFill>
                <a:latin typeface="Calibri" panose="020F0502020204030204" pitchFamily="34" charset="0"/>
                <a:ea typeface="Times New Roman" panose="02020603050405020304" pitchFamily="18" charset="0"/>
                <a:cs typeface="Times New Roman" panose="02020603050405020304" pitchFamily="18" charset="0"/>
              </a:rPr>
              <a:t>can </a:t>
            </a:r>
            <a:r>
              <a:rPr lang="en-GB" sz="2200" dirty="0">
                <a:solidFill>
                  <a:srgbClr val="2A2A2A"/>
                </a:solidFill>
                <a:latin typeface="Calibri" panose="020F0502020204030204" pitchFamily="34" charset="0"/>
                <a:ea typeface="Times New Roman" panose="02020603050405020304" pitchFamily="18" charset="0"/>
                <a:cs typeface="Times New Roman" panose="02020603050405020304" pitchFamily="18" charset="0"/>
              </a:rPr>
              <a:t>also use this model to develop </a:t>
            </a:r>
            <a:r>
              <a:rPr lang="en-GB" sz="2200" dirty="0" smtClean="0">
                <a:solidFill>
                  <a:srgbClr val="2A2A2A"/>
                </a:solidFill>
                <a:latin typeface="Calibri" panose="020F0502020204030204" pitchFamily="34" charset="0"/>
                <a:ea typeface="Times New Roman" panose="02020603050405020304" pitchFamily="18" charset="0"/>
                <a:cs typeface="Times New Roman" panose="02020603050405020304" pitchFamily="18" charset="0"/>
              </a:rPr>
              <a:t>programmes </a:t>
            </a:r>
            <a:r>
              <a:rPr lang="en-GB" sz="2200" dirty="0">
                <a:solidFill>
                  <a:srgbClr val="2A2A2A"/>
                </a:solidFill>
                <a:latin typeface="Calibri" panose="020F0502020204030204" pitchFamily="34" charset="0"/>
                <a:ea typeface="Times New Roman" panose="02020603050405020304" pitchFamily="18" charset="0"/>
                <a:cs typeface="Times New Roman" panose="02020603050405020304" pitchFamily="18" charset="0"/>
              </a:rPr>
              <a:t>that help people discover and use new cognitive and emotional tools.</a:t>
            </a:r>
            <a:endParaRPr lang="en-GB" sz="2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2490398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nfographic perma model "/>
          <p:cNvPicPr/>
          <p:nvPr/>
        </p:nvPicPr>
        <p:blipFill rotWithShape="1">
          <a:blip r:embed="rId2" cstate="print">
            <a:extLst>
              <a:ext uri="{28A0092B-C50C-407E-A947-70E740481C1C}">
                <a14:useLocalDpi xmlns:a14="http://schemas.microsoft.com/office/drawing/2010/main" val="0"/>
              </a:ext>
            </a:extLst>
          </a:blip>
          <a:srcRect b="54353"/>
          <a:stretch/>
        </p:blipFill>
        <p:spPr bwMode="auto">
          <a:xfrm>
            <a:off x="571500" y="514350"/>
            <a:ext cx="7924800" cy="5829299"/>
          </a:xfrm>
          <a:prstGeom prst="rect">
            <a:avLst/>
          </a:prstGeom>
          <a:noFill/>
          <a:ln>
            <a:noFill/>
          </a:ln>
        </p:spPr>
      </p:pic>
    </p:spTree>
    <p:extLst>
      <p:ext uri="{BB962C8B-B14F-4D97-AF65-F5344CB8AC3E}">
        <p14:creationId xmlns:p14="http://schemas.microsoft.com/office/powerpoint/2010/main" val="410136984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nfographic perma model "/>
          <p:cNvPicPr/>
          <p:nvPr/>
        </p:nvPicPr>
        <p:blipFill rotWithShape="1">
          <a:blip r:embed="rId2" cstate="print">
            <a:extLst>
              <a:ext uri="{28A0092B-C50C-407E-A947-70E740481C1C}">
                <a14:useLocalDpi xmlns:a14="http://schemas.microsoft.com/office/drawing/2010/main" val="0"/>
              </a:ext>
            </a:extLst>
          </a:blip>
          <a:srcRect t="30458" b="6176"/>
          <a:stretch/>
        </p:blipFill>
        <p:spPr bwMode="auto">
          <a:xfrm>
            <a:off x="771526" y="342901"/>
            <a:ext cx="6943724" cy="6210300"/>
          </a:xfrm>
          <a:prstGeom prst="rect">
            <a:avLst/>
          </a:prstGeom>
          <a:noFill/>
          <a:ln>
            <a:noFill/>
          </a:ln>
        </p:spPr>
      </p:pic>
    </p:spTree>
    <p:extLst>
      <p:ext uri="{BB962C8B-B14F-4D97-AF65-F5344CB8AC3E}">
        <p14:creationId xmlns:p14="http://schemas.microsoft.com/office/powerpoint/2010/main" val="65747021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r>
              <a:rPr lang="en-GB" dirty="0" smtClean="0"/>
              <a:t>Introducing PERMA </a:t>
            </a:r>
            <a:br>
              <a:rPr lang="en-GB" dirty="0" smtClean="0"/>
            </a:br>
            <a:r>
              <a:rPr lang="en-GB" dirty="0" smtClean="0"/>
              <a:t>during Covid-19</a:t>
            </a:r>
            <a:endParaRPr lang="en-GB" dirty="0"/>
          </a:p>
        </p:txBody>
      </p:sp>
      <p:sp>
        <p:nvSpPr>
          <p:cNvPr id="4" name="Content Placeholder 3"/>
          <p:cNvSpPr>
            <a:spLocks noGrp="1"/>
          </p:cNvSpPr>
          <p:nvPr>
            <p:ph idx="1"/>
          </p:nvPr>
        </p:nvSpPr>
        <p:spPr/>
        <p:txBody>
          <a:bodyPr/>
          <a:lstStyle/>
          <a:p>
            <a:r>
              <a:rPr lang="en-GB" dirty="0" smtClean="0"/>
              <a:t>Staff are tired</a:t>
            </a:r>
          </a:p>
          <a:p>
            <a:r>
              <a:rPr lang="en-GB" dirty="0" smtClean="0"/>
              <a:t>Emotional resources are low</a:t>
            </a:r>
          </a:p>
          <a:p>
            <a:r>
              <a:rPr lang="en-GB" dirty="0" smtClean="0"/>
              <a:t>Resilience is stretched.</a:t>
            </a:r>
          </a:p>
          <a:p>
            <a:endParaRPr lang="en-GB" dirty="0" smtClean="0"/>
          </a:p>
          <a:p>
            <a:r>
              <a:rPr lang="en-GB" dirty="0" smtClean="0"/>
              <a:t>The model needs to be applied with kindness and implemented through whatever means people can manage</a:t>
            </a:r>
            <a:endParaRPr lang="en-GB" dirty="0"/>
          </a:p>
        </p:txBody>
      </p:sp>
    </p:spTree>
    <p:extLst>
      <p:ext uri="{BB962C8B-B14F-4D97-AF65-F5344CB8AC3E}">
        <p14:creationId xmlns:p14="http://schemas.microsoft.com/office/powerpoint/2010/main" val="11199282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Notices</a:t>
            </a:r>
            <a:endParaRPr lang="en-GB" dirty="0"/>
          </a:p>
        </p:txBody>
      </p:sp>
      <p:sp>
        <p:nvSpPr>
          <p:cNvPr id="3" name="Content Placeholder 2"/>
          <p:cNvSpPr>
            <a:spLocks noGrp="1"/>
          </p:cNvSpPr>
          <p:nvPr>
            <p:ph idx="1"/>
          </p:nvPr>
        </p:nvSpPr>
        <p:spPr/>
        <p:txBody>
          <a:bodyPr/>
          <a:lstStyle/>
          <a:p>
            <a:pPr marL="0" indent="0">
              <a:buNone/>
            </a:pPr>
            <a:r>
              <a:rPr lang="en-GB" u="sng" dirty="0" smtClean="0"/>
              <a:t>Bradford Matrix of Need</a:t>
            </a:r>
            <a:r>
              <a:rPr lang="en-GB" dirty="0" smtClean="0"/>
              <a:t>:</a:t>
            </a:r>
          </a:p>
          <a:p>
            <a:r>
              <a:rPr lang="en-GB" dirty="0" smtClean="0"/>
              <a:t>Please ensure you are using the most up to date version and you have the up to date version on your website.</a:t>
            </a:r>
          </a:p>
          <a:p>
            <a:r>
              <a:rPr lang="en-GB" dirty="0" smtClean="0"/>
              <a:t>Newest Version 2.1 is </a:t>
            </a:r>
            <a:r>
              <a:rPr lang="en-GB" dirty="0" smtClean="0">
                <a:hlinkClick r:id="rId2"/>
              </a:rPr>
              <a:t>here</a:t>
            </a:r>
            <a:endParaRPr lang="en-GB" dirty="0" smtClean="0"/>
          </a:p>
          <a:p>
            <a:pPr marL="0" indent="0">
              <a:buNone/>
            </a:pPr>
            <a:r>
              <a:rPr lang="en-GB" dirty="0" smtClean="0"/>
              <a:t>Update form Neurodevelopmental Pathway:</a:t>
            </a:r>
          </a:p>
          <a:p>
            <a:r>
              <a:rPr lang="en-GB" dirty="0" smtClean="0"/>
              <a:t>Letter sent to families re delay.</a:t>
            </a:r>
          </a:p>
          <a:p>
            <a:endParaRPr lang="en-GB" dirty="0"/>
          </a:p>
        </p:txBody>
      </p:sp>
    </p:spTree>
    <p:extLst>
      <p:ext uri="{BB962C8B-B14F-4D97-AF65-F5344CB8AC3E}">
        <p14:creationId xmlns:p14="http://schemas.microsoft.com/office/powerpoint/2010/main" val="258221792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dirty="0" smtClean="0"/>
              <a:t>Staff Wellbeing Support </a:t>
            </a:r>
            <a:br>
              <a:rPr lang="en-GB" dirty="0" smtClean="0"/>
            </a:br>
            <a:r>
              <a:rPr lang="en-GB" dirty="0" smtClean="0"/>
              <a:t>from the EPT</a:t>
            </a:r>
            <a:endParaRPr lang="en-GB" dirty="0"/>
          </a:p>
        </p:txBody>
      </p:sp>
      <p:sp>
        <p:nvSpPr>
          <p:cNvPr id="3" name="Content Placeholder 2"/>
          <p:cNvSpPr>
            <a:spLocks noGrp="1"/>
          </p:cNvSpPr>
          <p:nvPr>
            <p:ph idx="1"/>
          </p:nvPr>
        </p:nvSpPr>
        <p:spPr/>
        <p:txBody>
          <a:bodyPr>
            <a:normAutofit fontScale="92500"/>
          </a:bodyPr>
          <a:lstStyle/>
          <a:p>
            <a:r>
              <a:rPr lang="en-GB" dirty="0" smtClean="0"/>
              <a:t>Introductory video training for senior leaders on Staff Wellbeing during Covid-19</a:t>
            </a:r>
          </a:p>
          <a:p>
            <a:r>
              <a:rPr lang="en-GB" dirty="0" smtClean="0"/>
              <a:t>5 x Mini PERMA videos for staff</a:t>
            </a:r>
          </a:p>
          <a:p>
            <a:r>
              <a:rPr lang="en-GB" dirty="0" smtClean="0"/>
              <a:t>Individual PERMA Audit and Plan for school staff</a:t>
            </a:r>
          </a:p>
          <a:p>
            <a:r>
              <a:rPr lang="en-GB" dirty="0"/>
              <a:t>PERMA Audit and </a:t>
            </a:r>
            <a:r>
              <a:rPr lang="en-GB" dirty="0" smtClean="0"/>
              <a:t>Action Plan </a:t>
            </a:r>
            <a:r>
              <a:rPr lang="en-GB" dirty="0"/>
              <a:t>for </a:t>
            </a:r>
            <a:r>
              <a:rPr lang="en-GB" dirty="0" smtClean="0"/>
              <a:t>whole school</a:t>
            </a:r>
          </a:p>
          <a:p>
            <a:r>
              <a:rPr lang="en-GB" dirty="0" smtClean="0"/>
              <a:t>PERMA Action Plan Support for Senior Managers– bookable consultation sessions to plan and support implementation in schools</a:t>
            </a:r>
          </a:p>
          <a:p>
            <a:endParaRPr lang="en-GB" dirty="0"/>
          </a:p>
        </p:txBody>
      </p:sp>
    </p:spTree>
    <p:extLst>
      <p:ext uri="{BB962C8B-B14F-4D97-AF65-F5344CB8AC3E}">
        <p14:creationId xmlns:p14="http://schemas.microsoft.com/office/powerpoint/2010/main" val="206029188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Further Information</a:t>
            </a:r>
            <a:endParaRPr lang="en-GB" dirty="0"/>
          </a:p>
        </p:txBody>
      </p:sp>
      <p:sp>
        <p:nvSpPr>
          <p:cNvPr id="3" name="Content Placeholder 2"/>
          <p:cNvSpPr>
            <a:spLocks noGrp="1"/>
          </p:cNvSpPr>
          <p:nvPr>
            <p:ph idx="1"/>
          </p:nvPr>
        </p:nvSpPr>
        <p:spPr/>
        <p:txBody>
          <a:bodyPr>
            <a:normAutofit fontScale="77500" lnSpcReduction="20000"/>
          </a:bodyPr>
          <a:lstStyle/>
          <a:p>
            <a:pPr marL="0" indent="0">
              <a:buNone/>
            </a:pPr>
            <a:r>
              <a:rPr lang="en-GB" dirty="0" smtClean="0"/>
              <a:t>Ruth Dennis - Principal </a:t>
            </a:r>
            <a:r>
              <a:rPr lang="en-GB" dirty="0"/>
              <a:t>Educational Psychologist</a:t>
            </a:r>
          </a:p>
          <a:p>
            <a:pPr marL="0" indent="0">
              <a:buNone/>
            </a:pPr>
            <a:endParaRPr lang="en-GB" dirty="0" smtClean="0"/>
          </a:p>
          <a:p>
            <a:pPr marL="0" indent="0">
              <a:buNone/>
            </a:pPr>
            <a:r>
              <a:rPr lang="en-GB" dirty="0" smtClean="0"/>
              <a:t>City </a:t>
            </a:r>
            <a:r>
              <a:rPr lang="en-GB" dirty="0"/>
              <a:t>Of Bradford Metropolitan District </a:t>
            </a:r>
            <a:r>
              <a:rPr lang="en-GB" dirty="0" smtClean="0"/>
              <a:t>Council</a:t>
            </a:r>
          </a:p>
          <a:p>
            <a:pPr marL="0" indent="0">
              <a:buNone/>
            </a:pPr>
            <a:r>
              <a:rPr lang="en-GB" dirty="0" smtClean="0"/>
              <a:t>Margaret </a:t>
            </a:r>
            <a:r>
              <a:rPr lang="en-GB" dirty="0"/>
              <a:t>McMillan Tower</a:t>
            </a:r>
            <a:br>
              <a:rPr lang="en-GB" dirty="0"/>
            </a:br>
            <a:r>
              <a:rPr lang="en-GB" dirty="0"/>
              <a:t>Princes Way</a:t>
            </a:r>
            <a:br>
              <a:rPr lang="en-GB" dirty="0"/>
            </a:br>
            <a:r>
              <a:rPr lang="en-GB" dirty="0"/>
              <a:t>BRADFORD</a:t>
            </a:r>
            <a:br>
              <a:rPr lang="en-GB" dirty="0"/>
            </a:br>
            <a:r>
              <a:rPr lang="en-GB" dirty="0"/>
              <a:t>BD1 1NN</a:t>
            </a:r>
          </a:p>
          <a:p>
            <a:pPr marL="0" indent="0">
              <a:buNone/>
            </a:pPr>
            <a:endParaRPr lang="en-GB" dirty="0"/>
          </a:p>
          <a:p>
            <a:pPr marL="0" indent="0">
              <a:buNone/>
            </a:pPr>
            <a:r>
              <a:rPr lang="en-GB" dirty="0" smtClean="0">
                <a:hlinkClick r:id="rId2"/>
              </a:rPr>
              <a:t>ruth.dennis@bradford.gov.uk</a:t>
            </a:r>
            <a:endParaRPr lang="en-GB" dirty="0"/>
          </a:p>
          <a:p>
            <a:pPr marL="0" indent="0">
              <a:buNone/>
            </a:pPr>
            <a:r>
              <a:rPr lang="en-GB" dirty="0"/>
              <a:t>07582 109129 </a:t>
            </a:r>
          </a:p>
          <a:p>
            <a:pPr marL="0" indent="0">
              <a:buNone/>
            </a:pPr>
            <a:r>
              <a:rPr lang="en-GB" dirty="0"/>
              <a:t>01274 439417 </a:t>
            </a:r>
          </a:p>
          <a:p>
            <a:pPr marL="0" indent="0">
              <a:buNone/>
            </a:pPr>
            <a:r>
              <a:rPr lang="en-GB" dirty="0"/>
              <a:t> </a:t>
            </a:r>
          </a:p>
          <a:p>
            <a:endParaRPr lang="en-GB" dirty="0"/>
          </a:p>
        </p:txBody>
      </p:sp>
    </p:spTree>
    <p:extLst>
      <p:ext uri="{BB962C8B-B14F-4D97-AF65-F5344CB8AC3E}">
        <p14:creationId xmlns:p14="http://schemas.microsoft.com/office/powerpoint/2010/main" val="297949773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Questions</a:t>
            </a:r>
            <a:endParaRPr lang="en-GB"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7705" y="1556794"/>
            <a:ext cx="5311079" cy="4525963"/>
          </a:xfrm>
        </p:spPr>
      </p:pic>
    </p:spTree>
    <p:extLst>
      <p:ext uri="{BB962C8B-B14F-4D97-AF65-F5344CB8AC3E}">
        <p14:creationId xmlns:p14="http://schemas.microsoft.com/office/powerpoint/2010/main" val="33416301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GB" dirty="0"/>
              <a:t>EP Traded Services </a:t>
            </a:r>
            <a:r>
              <a:rPr lang="en-GB" dirty="0" smtClean="0"/>
              <a:t>2021-22</a:t>
            </a:r>
            <a:endParaRPr lang="en-GB" dirty="0"/>
          </a:p>
        </p:txBody>
      </p:sp>
      <p:sp>
        <p:nvSpPr>
          <p:cNvPr id="2" name="TextBox 1"/>
          <p:cNvSpPr txBox="1"/>
          <p:nvPr/>
        </p:nvSpPr>
        <p:spPr>
          <a:xfrm>
            <a:off x="3707904" y="4797152"/>
            <a:ext cx="4536504" cy="707886"/>
          </a:xfrm>
          <a:prstGeom prst="rect">
            <a:avLst/>
          </a:prstGeom>
          <a:noFill/>
        </p:spPr>
        <p:txBody>
          <a:bodyPr wrap="square" rtlCol="0">
            <a:spAutoFit/>
          </a:bodyPr>
          <a:lstStyle/>
          <a:p>
            <a:r>
              <a:rPr lang="en-GB" sz="2000" dirty="0" smtClean="0"/>
              <a:t>Book via:</a:t>
            </a:r>
          </a:p>
          <a:p>
            <a:r>
              <a:rPr lang="en-GB" sz="2000" dirty="0" smtClean="0">
                <a:hlinkClick r:id="rId2"/>
              </a:rPr>
              <a:t>www.skills4bradford.co.uk</a:t>
            </a:r>
            <a:endParaRPr lang="en-GB" sz="2000" dirty="0"/>
          </a:p>
        </p:txBody>
      </p:sp>
      <p:pic>
        <p:nvPicPr>
          <p:cNvPr id="4" name="Picture 3"/>
          <p:cNvPicPr>
            <a:picLocks noChangeAspect="1"/>
          </p:cNvPicPr>
          <p:nvPr/>
        </p:nvPicPr>
        <p:blipFill rotWithShape="1">
          <a:blip r:embed="rId3"/>
          <a:srcRect l="28738" t="11610" r="30509" b="15302"/>
          <a:stretch/>
        </p:blipFill>
        <p:spPr>
          <a:xfrm>
            <a:off x="278772" y="1628800"/>
            <a:ext cx="3312368" cy="4752528"/>
          </a:xfrm>
          <a:prstGeom prst="rect">
            <a:avLst/>
          </a:prstGeom>
        </p:spPr>
      </p:pic>
      <p:pic>
        <p:nvPicPr>
          <p:cNvPr id="5" name="Picture 4"/>
          <p:cNvPicPr>
            <a:picLocks noChangeAspect="1"/>
          </p:cNvPicPr>
          <p:nvPr/>
        </p:nvPicPr>
        <p:blipFill rotWithShape="1">
          <a:blip r:embed="rId4"/>
          <a:srcRect l="52952" t="72887" r="12791" b="14563"/>
          <a:stretch/>
        </p:blipFill>
        <p:spPr>
          <a:xfrm>
            <a:off x="3616328" y="2420888"/>
            <a:ext cx="5527672" cy="2016224"/>
          </a:xfrm>
          <a:prstGeom prst="rect">
            <a:avLst/>
          </a:prstGeom>
        </p:spPr>
      </p:pic>
    </p:spTree>
    <p:extLst>
      <p:ext uri="{BB962C8B-B14F-4D97-AF65-F5344CB8AC3E}">
        <p14:creationId xmlns:p14="http://schemas.microsoft.com/office/powerpoint/2010/main" val="3418650975"/>
      </p:ext>
    </p:extLst>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3.jpeg"/></Relationships>
</file>

<file path=ppt/theme/_rels/theme5.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3.xml><?xml version="1.0" encoding="utf-8"?>
<a:theme xmlns:a="http://schemas.openxmlformats.org/drawingml/2006/main" name="1_Office Theme">
  <a:themeElements>
    <a:clrScheme name="Template colour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5.xml><?xml version="1.0" encoding="utf-8"?>
<a:theme xmlns:a="http://schemas.openxmlformats.org/drawingml/2006/main" name="Parallax">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6346</TotalTime>
  <Words>5079</Words>
  <Application>Microsoft Office PowerPoint</Application>
  <PresentationFormat>On-screen Show (4:3)</PresentationFormat>
  <Paragraphs>669</Paragraphs>
  <Slides>82</Slides>
  <Notes>15</Notes>
  <HiddenSlides>3</HiddenSlides>
  <MMClips>14</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82</vt:i4>
      </vt:variant>
    </vt:vector>
  </HeadingPairs>
  <TitlesOfParts>
    <vt:vector size="95" baseType="lpstr">
      <vt:lpstr>ＭＳ Ｐゴシック</vt:lpstr>
      <vt:lpstr>Arial</vt:lpstr>
      <vt:lpstr>Calibri</vt:lpstr>
      <vt:lpstr>Corbel</vt:lpstr>
      <vt:lpstr>Gill Sans MT</vt:lpstr>
      <vt:lpstr>Symbol</vt:lpstr>
      <vt:lpstr>Times New Roman</vt:lpstr>
      <vt:lpstr>Wingdings</vt:lpstr>
      <vt:lpstr>Office Theme</vt:lpstr>
      <vt:lpstr>Parcel</vt:lpstr>
      <vt:lpstr>1_Office Theme</vt:lpstr>
      <vt:lpstr>Adjacency</vt:lpstr>
      <vt:lpstr>Parallax</vt:lpstr>
      <vt:lpstr>Senco Network</vt:lpstr>
      <vt:lpstr>Welcome</vt:lpstr>
      <vt:lpstr>Online Senco Network</vt:lpstr>
      <vt:lpstr>Online Senco Network </vt:lpstr>
      <vt:lpstr>Online Senco Network </vt:lpstr>
      <vt:lpstr>FAQ from Autumn Senco Network</vt:lpstr>
      <vt:lpstr>Key Points:</vt:lpstr>
      <vt:lpstr>Notices</vt:lpstr>
      <vt:lpstr>EP Traded Services 2021-22</vt:lpstr>
      <vt:lpstr>Senco Network Online Forum</vt:lpstr>
      <vt:lpstr>Update on SEN Assessment Team and statutory systems</vt:lpstr>
      <vt:lpstr>SCIL Team Update</vt:lpstr>
      <vt:lpstr> SCIL Team Update Social, Communication, Interaction &amp; Learning Team.  </vt:lpstr>
      <vt:lpstr>Our Leadership Team Each key area has a Lead Specialist Teacher.  We also have a Lead Specialist Officer and a Business Support Manager.</vt:lpstr>
      <vt:lpstr>PowerPoint Presentation</vt:lpstr>
      <vt:lpstr>What can we do to help?</vt:lpstr>
      <vt:lpstr>How to access the SCIL team</vt:lpstr>
      <vt:lpstr>How we measure our impact</vt:lpstr>
      <vt:lpstr>Low Incidence Team Update</vt:lpstr>
      <vt:lpstr>PowerPoint Presentation</vt:lpstr>
      <vt:lpstr>PowerPoint Presentation</vt:lpstr>
      <vt:lpstr>Outreach Teams</vt:lpstr>
      <vt:lpstr>PowerPoint Presentation</vt:lpstr>
      <vt:lpstr>Matrix of Need  - Vision Impairment (page 28)</vt:lpstr>
      <vt:lpstr>PowerPoint Presentation</vt:lpstr>
      <vt:lpstr>Local Authority led Resourced Provisions</vt:lpstr>
      <vt:lpstr>Resourced Provisions</vt:lpstr>
      <vt:lpstr>Resourced Provisions</vt:lpstr>
      <vt:lpstr>Referrals and Information</vt:lpstr>
      <vt:lpstr>Education Health and Care plan Developments: Section A / Person Centred Planning </vt:lpstr>
      <vt:lpstr>Integrated Assessment Team  Pupil voice </vt:lpstr>
      <vt:lpstr>Goals</vt:lpstr>
      <vt:lpstr>Holistic co-production</vt:lpstr>
      <vt:lpstr>Children and young peoples views</vt:lpstr>
      <vt:lpstr>When does it all start?</vt:lpstr>
      <vt:lpstr>Capturing pupil voice</vt:lpstr>
      <vt:lpstr>Ideas</vt:lpstr>
      <vt:lpstr>Be creative</vt:lpstr>
      <vt:lpstr>PowerPoint Presentation</vt:lpstr>
      <vt:lpstr>Aspirations</vt:lpstr>
      <vt:lpstr>Section B: Special Educational needs</vt:lpstr>
      <vt:lpstr>Section B: Special Educational needs</vt:lpstr>
      <vt:lpstr>Preparation for adulthood</vt:lpstr>
      <vt:lpstr>Remember to…</vt:lpstr>
      <vt:lpstr>What resources are available?</vt:lpstr>
      <vt:lpstr>What resources are available?</vt:lpstr>
      <vt:lpstr>Useful websites</vt:lpstr>
      <vt:lpstr>Transitions reviews?</vt:lpstr>
      <vt:lpstr>Transition reviews Sept 2022</vt:lpstr>
      <vt:lpstr>Transition reviews</vt:lpstr>
      <vt:lpstr>Thank you</vt:lpstr>
      <vt:lpstr>Introducing the  Educational Emotional Wellbeing Practitioner team</vt:lpstr>
      <vt:lpstr>The Education Emotional Wellbeing Practitioners (EEWP)</vt:lpstr>
      <vt:lpstr>Introduction</vt:lpstr>
      <vt:lpstr>our team</vt:lpstr>
      <vt:lpstr>Aims of the eewp team</vt:lpstr>
      <vt:lpstr>Why is the EEWP team needed?</vt:lpstr>
      <vt:lpstr>PowerPoint Presentation</vt:lpstr>
      <vt:lpstr>Who do EEWP support?</vt:lpstr>
      <vt:lpstr>Working with EEWP</vt:lpstr>
      <vt:lpstr>Timeline of support</vt:lpstr>
      <vt:lpstr>Referral to EEWP</vt:lpstr>
      <vt:lpstr>Interventions</vt:lpstr>
      <vt:lpstr>Managing Covid Risk</vt:lpstr>
      <vt:lpstr>Work During Lockdown from January 2021</vt:lpstr>
      <vt:lpstr>Thank you</vt:lpstr>
      <vt:lpstr>Supporting Staff Wellbeing during Covid-19</vt:lpstr>
      <vt:lpstr>Why does staff wellbeing matter?</vt:lpstr>
      <vt:lpstr>PowerPoint Presentation</vt:lpstr>
      <vt:lpstr>How schools can support  staff wellbeing</vt:lpstr>
      <vt:lpstr>PowerPoint Presentation</vt:lpstr>
      <vt:lpstr>How Covid-19 is impacting on staff wellbeing</vt:lpstr>
      <vt:lpstr>Evolution and Covid-19</vt:lpstr>
      <vt:lpstr>Happiness v Wellbeing</vt:lpstr>
      <vt:lpstr>The science of happiness</vt:lpstr>
      <vt:lpstr>Seligman’s PERMA Model</vt:lpstr>
      <vt:lpstr>PowerPoint Presentation</vt:lpstr>
      <vt:lpstr>PowerPoint Presentation</vt:lpstr>
      <vt:lpstr>Introducing PERMA  during Covid-19</vt:lpstr>
      <vt:lpstr>Staff Wellbeing Support  from the EPT</vt:lpstr>
      <vt:lpstr>Further Information</vt:lpstr>
      <vt:lpstr>Questions</vt:lpstr>
    </vt:vector>
  </TitlesOfParts>
  <Company>CBMDC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 Support Plan</dc:title>
  <dc:creator>Ruth Dennis</dc:creator>
  <cp:lastModifiedBy>Ruth Dennis</cp:lastModifiedBy>
  <cp:revision>269</cp:revision>
  <cp:lastPrinted>2019-09-09T16:04:41Z</cp:lastPrinted>
  <dcterms:created xsi:type="dcterms:W3CDTF">2017-01-23T10:10:23Z</dcterms:created>
  <dcterms:modified xsi:type="dcterms:W3CDTF">2021-02-08T12:50:26Z</dcterms:modified>
</cp:coreProperties>
</file>