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5" r:id="rId3"/>
    <p:sldId id="575" r:id="rId4"/>
    <p:sldId id="656" r:id="rId5"/>
    <p:sldId id="523" r:id="rId6"/>
    <p:sldId id="577" r:id="rId7"/>
    <p:sldId id="658" r:id="rId8"/>
    <p:sldId id="432" r:id="rId9"/>
    <p:sldId id="576" r:id="rId10"/>
    <p:sldId id="676" r:id="rId11"/>
    <p:sldId id="574" r:id="rId12"/>
    <p:sldId id="578" r:id="rId13"/>
    <p:sldId id="677" r:id="rId14"/>
    <p:sldId id="657" r:id="rId15"/>
    <p:sldId id="660" r:id="rId16"/>
    <p:sldId id="661" r:id="rId17"/>
    <p:sldId id="662" r:id="rId18"/>
    <p:sldId id="663" r:id="rId19"/>
    <p:sldId id="664" r:id="rId20"/>
    <p:sldId id="665" r:id="rId21"/>
    <p:sldId id="666" r:id="rId22"/>
    <p:sldId id="581" r:id="rId23"/>
    <p:sldId id="580" r:id="rId24"/>
    <p:sldId id="667" r:id="rId25"/>
    <p:sldId id="668" r:id="rId26"/>
    <p:sldId id="669" r:id="rId27"/>
    <p:sldId id="670" r:id="rId28"/>
    <p:sldId id="671" r:id="rId29"/>
    <p:sldId id="672" r:id="rId30"/>
    <p:sldId id="673" r:id="rId31"/>
    <p:sldId id="674" r:id="rId32"/>
    <p:sldId id="675" r:id="rId33"/>
    <p:sldId id="633" r:id="rId34"/>
    <p:sldId id="528" r:id="rId35"/>
    <p:sldId id="383"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384" autoAdjust="0"/>
  </p:normalViewPr>
  <p:slideViewPr>
    <p:cSldViewPr>
      <p:cViewPr>
        <p:scale>
          <a:sx n="100" d="100"/>
          <a:sy n="100" d="100"/>
        </p:scale>
        <p:origin x="-516" y="1014"/>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05/02/2020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05/02/2020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9333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32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05/02/2020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SENDT&amp;C@bradford.gov.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ane.hall@bradford.gov.uk"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ane.hall@bradford.gov.uk"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ane.hall@bradford.gov.uk" TargetMode="Externa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ane.hall@bradford.gov.u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Jane.hall@bradford.gov.uk"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NDT&amp;C@bradford.gov.u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Lynne.Clegg@killinghall.bradford.sch.uk"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pfba.org.uk"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tel:01274%20397396"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kills4bradford.co.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kills4bradford.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Spring Term 2020</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640960" cy="1470025"/>
          </a:xfrm>
        </p:spPr>
        <p:txBody>
          <a:bodyPr>
            <a:normAutofit/>
          </a:bodyPr>
          <a:lstStyle/>
          <a:p>
            <a:r>
              <a:rPr lang="en-GB" sz="4000" dirty="0" smtClean="0"/>
              <a:t>Annual Reviews - Person Centred Planning</a:t>
            </a:r>
            <a:endParaRPr lang="en-GB" sz="4000" dirty="0"/>
          </a:p>
        </p:txBody>
      </p:sp>
      <p:sp>
        <p:nvSpPr>
          <p:cNvPr id="3" name="Subtitle 2"/>
          <p:cNvSpPr>
            <a:spLocks noGrp="1"/>
          </p:cNvSpPr>
          <p:nvPr>
            <p:ph type="subTitle" idx="1"/>
          </p:nvPr>
        </p:nvSpPr>
        <p:spPr>
          <a:xfrm>
            <a:off x="395536" y="1412776"/>
            <a:ext cx="8280920" cy="5040560"/>
          </a:xfrm>
        </p:spPr>
        <p:txBody>
          <a:bodyPr>
            <a:normAutofit fontScale="92500" lnSpcReduction="10000"/>
          </a:bodyPr>
          <a:lstStyle/>
          <a:p>
            <a:pPr marL="457200" indent="-457200" algn="l">
              <a:buFont typeface="Arial" pitchFamily="34" charset="0"/>
              <a:buChar char="•"/>
            </a:pPr>
            <a:r>
              <a:rPr lang="en-GB" dirty="0" smtClean="0">
                <a:solidFill>
                  <a:schemeClr val="accent5">
                    <a:lumMod val="50000"/>
                  </a:schemeClr>
                </a:solidFill>
              </a:rPr>
              <a:t>What?</a:t>
            </a:r>
          </a:p>
          <a:p>
            <a:pPr algn="l"/>
            <a:r>
              <a:rPr lang="en-GB" dirty="0" smtClean="0">
                <a:solidFill>
                  <a:srgbClr val="002060"/>
                </a:solidFill>
              </a:rPr>
              <a:t>To create resources and look at the ways in which we can make annual reviews more person centred</a:t>
            </a:r>
          </a:p>
          <a:p>
            <a:pPr marL="457200" indent="-457200" algn="l">
              <a:buFont typeface="Arial" pitchFamily="34" charset="0"/>
              <a:buChar char="•"/>
            </a:pPr>
            <a:r>
              <a:rPr lang="en-GB" dirty="0" smtClean="0">
                <a:solidFill>
                  <a:schemeClr val="accent5">
                    <a:lumMod val="50000"/>
                  </a:schemeClr>
                </a:solidFill>
              </a:rPr>
              <a:t>Why?</a:t>
            </a:r>
          </a:p>
          <a:p>
            <a:pPr algn="l"/>
            <a:r>
              <a:rPr lang="en-GB" dirty="0" smtClean="0">
                <a:solidFill>
                  <a:srgbClr val="002060"/>
                </a:solidFill>
              </a:rPr>
              <a:t>We would like children and young people to engage more with their EHCP reviews and target setting</a:t>
            </a:r>
          </a:p>
          <a:p>
            <a:pPr marL="457200" indent="-457200" algn="l">
              <a:buFont typeface="Arial" pitchFamily="34" charset="0"/>
              <a:buChar char="•"/>
            </a:pPr>
            <a:r>
              <a:rPr lang="en-GB" dirty="0" smtClean="0">
                <a:solidFill>
                  <a:schemeClr val="accent5">
                    <a:lumMod val="50000"/>
                  </a:schemeClr>
                </a:solidFill>
              </a:rPr>
              <a:t>When?</a:t>
            </a:r>
          </a:p>
          <a:p>
            <a:pPr algn="l"/>
            <a:r>
              <a:rPr lang="en-GB" dirty="0" smtClean="0">
                <a:solidFill>
                  <a:srgbClr val="002060"/>
                </a:solidFill>
              </a:rPr>
              <a:t>Spring 2 – we will be enlisting educational provisions across all ages to trial the resources and gather feedback</a:t>
            </a:r>
          </a:p>
          <a:p>
            <a:pPr marL="457200" indent="-457200" algn="l">
              <a:buFont typeface="Arial" pitchFamily="34" charset="0"/>
              <a:buChar char="•"/>
            </a:pPr>
            <a:endParaRPr lang="en-GB" dirty="0" smtClean="0">
              <a:solidFill>
                <a:srgbClr val="002060"/>
              </a:solidFill>
            </a:endParaRPr>
          </a:p>
          <a:p>
            <a:pPr algn="l"/>
            <a:endParaRPr lang="en-GB" dirty="0"/>
          </a:p>
        </p:txBody>
      </p:sp>
    </p:spTree>
    <p:extLst>
      <p:ext uri="{BB962C8B-B14F-4D97-AF65-F5344CB8AC3E}">
        <p14:creationId xmlns:p14="http://schemas.microsoft.com/office/powerpoint/2010/main" val="3490578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t>Update on SEN Assessment Team and statutory </a:t>
            </a:r>
            <a:r>
              <a:rPr lang="en-GB" dirty="0" smtClean="0"/>
              <a:t>systems</a:t>
            </a:r>
            <a:endParaRPr lang="en-GB" dirty="0"/>
          </a:p>
        </p:txBody>
      </p:sp>
      <p:sp>
        <p:nvSpPr>
          <p:cNvPr id="7" name="Subtitle 6"/>
          <p:cNvSpPr>
            <a:spLocks noGrp="1"/>
          </p:cNvSpPr>
          <p:nvPr>
            <p:ph type="subTitle" idx="1"/>
          </p:nvPr>
        </p:nvSpPr>
        <p:spPr>
          <a:xfrm>
            <a:off x="1371600" y="3886200"/>
            <a:ext cx="6400800" cy="766936"/>
          </a:xfrm>
        </p:spPr>
        <p:txBody>
          <a:bodyPr>
            <a:normAutofit fontScale="85000" lnSpcReduction="20000"/>
          </a:bodyPr>
          <a:lstStyle/>
          <a:p>
            <a:r>
              <a:rPr lang="en-GB" dirty="0"/>
              <a:t>Niall Devlin  - Strategic Manager, Integrated Assessment, Children's Services</a:t>
            </a:r>
          </a:p>
        </p:txBody>
      </p:sp>
    </p:spTree>
    <p:extLst>
      <p:ext uri="{BB962C8B-B14F-4D97-AF65-F5344CB8AC3E}">
        <p14:creationId xmlns:p14="http://schemas.microsoft.com/office/powerpoint/2010/main" val="1409673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SEN Funding and High Needs Block consultation</a:t>
            </a:r>
          </a:p>
        </p:txBody>
      </p:sp>
      <p:sp>
        <p:nvSpPr>
          <p:cNvPr id="5" name="Subtitle 4"/>
          <p:cNvSpPr>
            <a:spLocks noGrp="1"/>
          </p:cNvSpPr>
          <p:nvPr>
            <p:ph type="subTitle" idx="1"/>
          </p:nvPr>
        </p:nvSpPr>
        <p:spPr>
          <a:xfrm>
            <a:off x="1371600" y="3886200"/>
            <a:ext cx="6400800" cy="766936"/>
          </a:xfrm>
        </p:spPr>
        <p:txBody>
          <a:bodyPr>
            <a:normAutofit fontScale="85000" lnSpcReduction="20000"/>
          </a:bodyPr>
          <a:lstStyle/>
          <a:p>
            <a:r>
              <a:rPr lang="en-GB" dirty="0"/>
              <a:t>Andrew Redding - Business Advisor, Corporate Resources</a:t>
            </a:r>
          </a:p>
        </p:txBody>
      </p:sp>
    </p:spTree>
    <p:extLst>
      <p:ext uri="{BB962C8B-B14F-4D97-AF65-F5344CB8AC3E}">
        <p14:creationId xmlns:p14="http://schemas.microsoft.com/office/powerpoint/2010/main" val="320379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and Responses </a:t>
            </a:r>
            <a:endParaRPr lang="en-GB" dirty="0"/>
          </a:p>
        </p:txBody>
      </p:sp>
      <p:sp>
        <p:nvSpPr>
          <p:cNvPr id="3" name="Content Placeholder 2"/>
          <p:cNvSpPr>
            <a:spLocks noGrp="1"/>
          </p:cNvSpPr>
          <p:nvPr>
            <p:ph sz="half" idx="1"/>
          </p:nvPr>
        </p:nvSpPr>
        <p:spPr/>
        <p:txBody>
          <a:bodyPr>
            <a:normAutofit fontScale="55000" lnSpcReduction="20000"/>
          </a:bodyPr>
          <a:lstStyle/>
          <a:p>
            <a:r>
              <a:rPr lang="en-GB" sz="3600" dirty="0" smtClean="0"/>
              <a:t>Compliance</a:t>
            </a:r>
          </a:p>
          <a:p>
            <a:pPr marL="0" indent="0">
              <a:buNone/>
            </a:pPr>
            <a:endParaRPr lang="en-GB" sz="3600" dirty="0" smtClean="0"/>
          </a:p>
          <a:p>
            <a:r>
              <a:rPr lang="en-GB" sz="3600" dirty="0" smtClean="0"/>
              <a:t>Quality of EHC plan</a:t>
            </a:r>
          </a:p>
          <a:p>
            <a:endParaRPr lang="en-GB" sz="3600" dirty="0" smtClean="0"/>
          </a:p>
          <a:p>
            <a:r>
              <a:rPr lang="en-GB" sz="3600" dirty="0" smtClean="0"/>
              <a:t>Annual Review </a:t>
            </a:r>
          </a:p>
          <a:p>
            <a:endParaRPr lang="en-GB" sz="3600" dirty="0" smtClean="0"/>
          </a:p>
          <a:p>
            <a:r>
              <a:rPr lang="en-GB" sz="3600" dirty="0" smtClean="0"/>
              <a:t>Communication </a:t>
            </a:r>
          </a:p>
          <a:p>
            <a:endParaRPr lang="en-GB" sz="3600" dirty="0" smtClean="0"/>
          </a:p>
          <a:p>
            <a:r>
              <a:rPr lang="en-GB" sz="3600" dirty="0" smtClean="0"/>
              <a:t>Staff Competency </a:t>
            </a:r>
          </a:p>
          <a:p>
            <a:endParaRPr lang="en-GB" sz="3600" dirty="0" smtClean="0"/>
          </a:p>
          <a:p>
            <a:r>
              <a:rPr lang="en-GB" sz="3600" dirty="0" smtClean="0"/>
              <a:t>School Payments</a:t>
            </a:r>
          </a:p>
          <a:p>
            <a:endParaRPr lang="en-GB" dirty="0" smtClean="0"/>
          </a:p>
          <a:p>
            <a:pPr marL="0" indent="0">
              <a:buNone/>
            </a:pPr>
            <a:endParaRPr lang="en-GB" dirty="0"/>
          </a:p>
        </p:txBody>
      </p:sp>
      <p:sp>
        <p:nvSpPr>
          <p:cNvPr id="4" name="Content Placeholder 3"/>
          <p:cNvSpPr>
            <a:spLocks noGrp="1"/>
          </p:cNvSpPr>
          <p:nvPr>
            <p:ph sz="half" idx="2"/>
          </p:nvPr>
        </p:nvSpPr>
        <p:spPr>
          <a:xfrm>
            <a:off x="2843808" y="1600200"/>
            <a:ext cx="5842992" cy="4525963"/>
          </a:xfrm>
        </p:spPr>
        <p:txBody>
          <a:bodyPr>
            <a:normAutofit fontScale="55000" lnSpcReduction="20000"/>
          </a:bodyPr>
          <a:lstStyle/>
          <a:p>
            <a:r>
              <a:rPr lang="en-GB" dirty="0" smtClean="0"/>
              <a:t>Restructure , changing Team roles, new posts of Assistant Manager (ensuring </a:t>
            </a:r>
            <a:r>
              <a:rPr lang="en-GB" b="1" dirty="0" smtClean="0"/>
              <a:t>compliance</a:t>
            </a:r>
            <a:r>
              <a:rPr lang="en-GB" dirty="0" smtClean="0"/>
              <a:t>) and Panel Coordinator.. Additional capacity to write EHC plans to work through legacy issues. </a:t>
            </a:r>
          </a:p>
          <a:p>
            <a:r>
              <a:rPr lang="en-GB" b="1" dirty="0" smtClean="0"/>
              <a:t>Quality</a:t>
            </a:r>
            <a:r>
              <a:rPr lang="en-GB" dirty="0" smtClean="0"/>
              <a:t> assurance now part of Assistant manager Role, Working with North Yorkshire to Audit Plans, Quality Assurance matrix, Training to all plan writers on quality plans. Monitoring quality of Plans. Works Streams on EHC assessment and Preparation for Adulthood</a:t>
            </a:r>
          </a:p>
          <a:p>
            <a:r>
              <a:rPr lang="en-GB" dirty="0" smtClean="0"/>
              <a:t>Retraining staff on </a:t>
            </a:r>
            <a:r>
              <a:rPr lang="en-GB" b="1" dirty="0" smtClean="0"/>
              <a:t>Annual Review </a:t>
            </a:r>
            <a:r>
              <a:rPr lang="en-GB" dirty="0" smtClean="0"/>
              <a:t>process, Issue new guidance on amends. Employing staff to specifically to review plans. Work stream objective focused on Annual reviews, developing new guidance, Annual review check list, EP pilot project on CYP chairing Annual reviews, Developing guidance on Person Centred Reviews.  </a:t>
            </a:r>
          </a:p>
          <a:p>
            <a:r>
              <a:rPr lang="en-GB" dirty="0" smtClean="0"/>
              <a:t>Bradford SEND Updates as direct </a:t>
            </a:r>
            <a:r>
              <a:rPr lang="en-GB" b="1" dirty="0" smtClean="0"/>
              <a:t>communication</a:t>
            </a:r>
            <a:r>
              <a:rPr lang="en-GB" dirty="0" smtClean="0"/>
              <a:t>, new protocols on staff the phone lines. Develop guidance on responses to emails. Reviewing the use of SEND inboxes, updating Bradford Local Offer, parental Engagement events.</a:t>
            </a:r>
          </a:p>
          <a:p>
            <a:r>
              <a:rPr lang="en-GB" dirty="0" smtClean="0"/>
              <a:t>All Staff have been/are on re</a:t>
            </a:r>
            <a:r>
              <a:rPr lang="en-GB" b="1" dirty="0" smtClean="0"/>
              <a:t>training</a:t>
            </a:r>
            <a:r>
              <a:rPr lang="en-GB" dirty="0" smtClean="0"/>
              <a:t> related to Code of Practice and use of IT systems. Practice Handbook on new procedures. Building in supervision and 1:1s</a:t>
            </a:r>
          </a:p>
          <a:p>
            <a:r>
              <a:rPr lang="en-GB" dirty="0"/>
              <a:t>Expanding the </a:t>
            </a:r>
            <a:r>
              <a:rPr lang="en-GB" b="1" dirty="0"/>
              <a:t>Finance and Payments </a:t>
            </a:r>
            <a:r>
              <a:rPr lang="en-GB" dirty="0"/>
              <a:t>team to increase capacity</a:t>
            </a:r>
            <a:r>
              <a:rPr lang="en-GB" dirty="0" smtClean="0"/>
              <a:t>. New SLA for School lead resource Provisions (DSP)</a:t>
            </a:r>
            <a:endParaRPr lang="en-GB" dirty="0"/>
          </a:p>
          <a:p>
            <a:pPr marL="0" indent="0">
              <a:buNone/>
            </a:pPr>
            <a:endParaRPr lang="en-GB" dirty="0"/>
          </a:p>
        </p:txBody>
      </p:sp>
    </p:spTree>
    <p:extLst>
      <p:ext uri="{BB962C8B-B14F-4D97-AF65-F5344CB8AC3E}">
        <p14:creationId xmlns:p14="http://schemas.microsoft.com/office/powerpoint/2010/main" val="160634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err="1"/>
              <a:t>Senco</a:t>
            </a:r>
            <a:r>
              <a:rPr lang="en-GB" dirty="0"/>
              <a:t> CPD Requirements</a:t>
            </a:r>
          </a:p>
        </p:txBody>
      </p:sp>
      <p:sp>
        <p:nvSpPr>
          <p:cNvPr id="5" name="Subtitle 4"/>
          <p:cNvSpPr>
            <a:spLocks noGrp="1"/>
          </p:cNvSpPr>
          <p:nvPr>
            <p:ph type="subTitle" idx="1"/>
          </p:nvPr>
        </p:nvSpPr>
        <p:spPr>
          <a:xfrm>
            <a:off x="1371600" y="3886200"/>
            <a:ext cx="6512768" cy="1775048"/>
          </a:xfrm>
        </p:spPr>
        <p:txBody>
          <a:bodyPr>
            <a:normAutofit fontScale="70000" lnSpcReduction="20000"/>
          </a:bodyPr>
          <a:lstStyle/>
          <a:p>
            <a:pPr>
              <a:spcBef>
                <a:spcPts val="0"/>
              </a:spcBef>
              <a:defRPr/>
            </a:pPr>
            <a:r>
              <a:rPr lang="en-GB" dirty="0"/>
              <a:t>Michael Purches - Interim SEND Transformation and Compliance </a:t>
            </a:r>
            <a:r>
              <a:rPr lang="en-GB" dirty="0" smtClean="0"/>
              <a:t>Coordinator</a:t>
            </a:r>
          </a:p>
          <a:p>
            <a:r>
              <a:rPr lang="en-GB" b="1" dirty="0">
                <a:solidFill>
                  <a:schemeClr val="tx1"/>
                </a:solidFill>
                <a:latin typeface="Arial" panose="020B0604020202020204" pitchFamily="34" charset="0"/>
                <a:cs typeface="Arial" panose="020B0604020202020204" pitchFamily="34" charset="0"/>
              </a:rPr>
              <a:t>SEND Transformation &amp; Compliance Team</a:t>
            </a:r>
          </a:p>
          <a:p>
            <a:r>
              <a:rPr lang="en-GB" dirty="0">
                <a:solidFill>
                  <a:schemeClr val="tx1"/>
                </a:solidFill>
                <a:latin typeface="Arial" panose="020B0604020202020204" pitchFamily="34" charset="0"/>
                <a:cs typeface="Arial" panose="020B0604020202020204" pitchFamily="34" charset="0"/>
                <a:hlinkClick r:id="rId2"/>
              </a:rPr>
              <a:t>SENDT&amp;C@bradford.gov.uk</a:t>
            </a: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01274 435300</a:t>
            </a:r>
          </a:p>
          <a:p>
            <a:pPr>
              <a:spcBef>
                <a:spcPts val="0"/>
              </a:spcBef>
              <a:defRPr/>
            </a:pPr>
            <a:endParaRPr lang="en-GB" dirty="0"/>
          </a:p>
        </p:txBody>
      </p:sp>
    </p:spTree>
    <p:extLst>
      <p:ext uri="{BB962C8B-B14F-4D97-AF65-F5344CB8AC3E}">
        <p14:creationId xmlns:p14="http://schemas.microsoft.com/office/powerpoint/2010/main" val="2814574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lstStyle/>
          <a:p>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838200"/>
            <a:ext cx="8458200" cy="5942556"/>
          </a:xfrm>
        </p:spPr>
        <p:txBody>
          <a:bodyPr/>
          <a:lstStyle/>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787577098"/>
              </p:ext>
            </p:extLst>
          </p:nvPr>
        </p:nvGraphicFramePr>
        <p:xfrm>
          <a:off x="808038" y="838200"/>
          <a:ext cx="7529460" cy="5376515"/>
        </p:xfrm>
        <a:graphic>
          <a:graphicData uri="http://schemas.openxmlformats.org/drawingml/2006/table">
            <a:tbl>
              <a:tblPr firstRow="1" firstCol="1" bandRow="1"/>
              <a:tblGrid>
                <a:gridCol w="1111836"/>
                <a:gridCol w="1731765"/>
                <a:gridCol w="1581431"/>
                <a:gridCol w="1598430"/>
                <a:gridCol w="1505998"/>
              </a:tblGrid>
              <a:tr h="154236">
                <a:tc gridSpan="5">
                  <a:txBody>
                    <a:bodyPr/>
                    <a:lstStyle/>
                    <a:p>
                      <a:pPr algn="ctr">
                        <a:spcAft>
                          <a:spcPts val="0"/>
                        </a:spcAft>
                      </a:pPr>
                      <a:r>
                        <a:rPr lang="en-GB" sz="900" b="1" dirty="0">
                          <a:effectLst/>
                          <a:latin typeface="Arial"/>
                          <a:ea typeface="Calibri"/>
                          <a:cs typeface="Times New Roman"/>
                        </a:rPr>
                        <a:t>Bradford District’s Revised SEND Strategy 2018-2022: Summary January-March 2020</a:t>
                      </a:r>
                      <a:endParaRPr lang="en-GB" sz="900" dirty="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6729">
                <a:tc>
                  <a:txBody>
                    <a:bodyPr/>
                    <a:lstStyle/>
                    <a:p>
                      <a:pPr algn="ctr">
                        <a:spcAft>
                          <a:spcPts val="0"/>
                        </a:spcAft>
                      </a:pPr>
                      <a:r>
                        <a:rPr lang="en-GB" sz="800" b="1">
                          <a:effectLst/>
                          <a:latin typeface="Arial"/>
                          <a:ea typeface="Calibri"/>
                          <a:cs typeface="Times New Roman"/>
                        </a:rPr>
                        <a:t>Key </a:t>
                      </a:r>
                      <a:r>
                        <a:rPr lang="en-GB" sz="800" b="1" smtClean="0">
                          <a:effectLst/>
                          <a:latin typeface="Arial"/>
                          <a:ea typeface="Calibri"/>
                          <a:cs typeface="Times New Roman"/>
                        </a:rPr>
                        <a:t>Priority</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GB" sz="800" b="1">
                          <a:effectLst/>
                          <a:latin typeface="Arial"/>
                          <a:ea typeface="Calibri"/>
                          <a:cs typeface="Times New Roman"/>
                        </a:rPr>
                        <a:t>What we will do</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GB" sz="800" b="1">
                          <a:effectLst/>
                          <a:latin typeface="Arial"/>
                          <a:ea typeface="Calibri"/>
                          <a:cs typeface="Times New Roman"/>
                        </a:rPr>
                        <a:t>How we will do it</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GB" sz="800" b="1">
                          <a:effectLst/>
                          <a:latin typeface="Arial"/>
                          <a:ea typeface="Calibri"/>
                          <a:cs typeface="Times New Roman"/>
                        </a:rPr>
                        <a:t>How we will know when we have done it</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spcAft>
                          <a:spcPts val="0"/>
                        </a:spcAft>
                      </a:pPr>
                      <a:r>
                        <a:rPr lang="en-GB" sz="800" b="1">
                          <a:effectLst/>
                          <a:latin typeface="Arial"/>
                          <a:ea typeface="Calibri"/>
                          <a:cs typeface="Times New Roman"/>
                        </a:rPr>
                        <a:t>How will we know we have improved</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1096789">
                <a:tc>
                  <a:txBody>
                    <a:bodyPr/>
                    <a:lstStyle/>
                    <a:p>
                      <a:pPr>
                        <a:spcAft>
                          <a:spcPts val="0"/>
                        </a:spcAft>
                      </a:pPr>
                      <a:r>
                        <a:rPr lang="en-GB" sz="800">
                          <a:effectLst/>
                          <a:latin typeface="Arial"/>
                          <a:ea typeface="Calibri"/>
                          <a:cs typeface="Times New Roman"/>
                        </a:rPr>
                        <a:t>To improve the way we communicate with children &amp; young people and their families and share information about provision and services.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800">
                          <a:effectLst/>
                          <a:latin typeface="Arial"/>
                          <a:ea typeface="Calibri"/>
                          <a:cs typeface="Times New Roman"/>
                        </a:rPr>
                        <a:t>Raise the profile of the Local Offer (LO) as a source of information about SEND help and support.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Increase the accessibility of the LO website.</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Engage more with children and young people and their families to shape the website.</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800">
                          <a:effectLst/>
                          <a:latin typeface="Arial"/>
                          <a:ea typeface="Calibri"/>
                          <a:cs typeface="Times New Roman"/>
                        </a:rPr>
                        <a:t>Encourage schools and organisations to encourage ‘sign up’ to the LO website.</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Review our LO website.</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Empower our young SEND Ambassadors.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Hold monthly engagement events with families.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800">
                          <a:effectLst/>
                          <a:latin typeface="Arial"/>
                          <a:ea typeface="Calibri"/>
                          <a:cs typeface="Times New Roman"/>
                        </a:rPr>
                        <a:t>Children &amp; young people, families and professionals will be able to use the LO website effectively to access information about services and provisions available.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Our SEND Ambassadors have a high profile in the area.</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4">
                  <a:txBody>
                    <a:bodyPr/>
                    <a:lstStyle/>
                    <a:p>
                      <a:pPr>
                        <a:spcAft>
                          <a:spcPts val="0"/>
                        </a:spcAft>
                      </a:pPr>
                      <a:r>
                        <a:rPr lang="en-GB" sz="800" b="1">
                          <a:effectLst/>
                          <a:latin typeface="Arial"/>
                          <a:ea typeface="Calibri"/>
                          <a:cs typeface="Times New Roman"/>
                        </a:rPr>
                        <a:t>Better outcomes for children &amp; young people with SEND</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Improved progress and attainment for children and young people with SEND.</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Increased attendance rates and a reduction in persistent absence.</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Reduction in fixed term and permanent exclusions.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On leaving school, more will be in education, employment or training and independent living..</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Children and young people will have timely access to good-quality schools, colleges and services.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Increased percentage of children will have their needs met in a mainstream school.</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Trends in demand for special school placements remain stable.</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Reduction in the average distance travelled to access appropriate provision.</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Out of district placements reduced.</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Children, young people and families will tell us they feel more supported by education, health and social care services.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370986">
                <a:tc>
                  <a:txBody>
                    <a:bodyPr/>
                    <a:lstStyle/>
                    <a:p>
                      <a:pPr>
                        <a:spcAft>
                          <a:spcPts val="0"/>
                        </a:spcAft>
                      </a:pPr>
                      <a:r>
                        <a:rPr lang="en-GB" sz="800">
                          <a:effectLst/>
                          <a:latin typeface="Arial"/>
                          <a:ea typeface="Calibri"/>
                          <a:cs typeface="Times New Roman"/>
                        </a:rPr>
                        <a:t>To better support children &amp; young people with SEND along their journey, putting them at the centre of plans and decision-making.</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en-GB" sz="800">
                          <a:effectLst/>
                          <a:latin typeface="Arial"/>
                          <a:ea typeface="Calibri"/>
                          <a:cs typeface="Times New Roman"/>
                        </a:rPr>
                        <a:t>Improve ‘person-centred’ planning in schools and colleges.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Provide guidance on Annual Reviews to schools and colleges.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Make sure that children and young people have greater access to information on which to inform their decisions.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Develop voice and influence of children and young people.</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en-GB" sz="800">
                          <a:effectLst/>
                          <a:latin typeface="Arial"/>
                          <a:ea typeface="Calibri"/>
                          <a:cs typeface="Times New Roman"/>
                        </a:rPr>
                        <a:t>Provide guidance to schools and colleges on person-centred planning and how children and young people can shape the help they get.</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Increase access to information for children &amp; young people.</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spcAft>
                          <a:spcPts val="0"/>
                        </a:spcAft>
                      </a:pPr>
                      <a:r>
                        <a:rPr lang="en-GB" sz="800">
                          <a:effectLst/>
                          <a:latin typeface="Arial"/>
                          <a:ea typeface="Calibri"/>
                          <a:cs typeface="Times New Roman"/>
                        </a:rPr>
                        <a:t>Children, young people, families and professionals will be able to use the Local Offer effectively to support their own SEND journey.</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The Education, Health and Care Planning process will deliver timely, high quality co-produced Plans with children, young people and families.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vMerge="1">
                  <a:txBody>
                    <a:bodyPr/>
                    <a:lstStyle/>
                    <a:p>
                      <a:endParaRPr lang="en-GB"/>
                    </a:p>
                  </a:txBody>
                  <a:tcPr/>
                </a:tc>
              </a:tr>
              <a:tr h="1508085">
                <a:tc>
                  <a:txBody>
                    <a:bodyPr/>
                    <a:lstStyle/>
                    <a:p>
                      <a:pPr>
                        <a:spcAft>
                          <a:spcPts val="0"/>
                        </a:spcAft>
                      </a:pPr>
                      <a:r>
                        <a:rPr lang="en-GB" sz="800">
                          <a:effectLst/>
                          <a:latin typeface="Arial"/>
                          <a:ea typeface="Calibri"/>
                          <a:cs typeface="Times New Roman"/>
                        </a:rPr>
                        <a:t>To further improve provision and services for children &amp; young people with SEND.</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pPr>
                      <a:r>
                        <a:rPr lang="en-GB" sz="800">
                          <a:effectLst/>
                          <a:latin typeface="Arial"/>
                          <a:ea typeface="Calibri"/>
                          <a:cs typeface="Times New Roman"/>
                        </a:rPr>
                        <a:t>Support children &amp; young people with SEND more by greater joined up work by education, health and social care (e.g. regular meetings with Health/CCG managers.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Find out what additional support schools need.</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Develop children and young people’s voice and role of SEND Ambassadors.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pPr>
                      <a:r>
                        <a:rPr lang="en-GB" sz="800">
                          <a:effectLst/>
                          <a:latin typeface="Arial"/>
                          <a:ea typeface="Calibri"/>
                          <a:cs typeface="Times New Roman"/>
                        </a:rPr>
                        <a:t>Promote the voice of young people with SEND in reviewing the support they receive and influencing changes.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Send questionnaire to SENDCos and identify what extra support is required.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Develop role of parent ambassadors.</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Involve children &amp; young people in commissioning cycle.</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spcAft>
                          <a:spcPts val="0"/>
                        </a:spcAft>
                      </a:pPr>
                      <a:r>
                        <a:rPr lang="en-GB" sz="800">
                          <a:effectLst/>
                          <a:latin typeface="Arial"/>
                          <a:ea typeface="Calibri"/>
                          <a:cs typeface="Times New Roman"/>
                        </a:rPr>
                        <a:t>A clear understanding of the gaps in services and provision.</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Co-production of new offers/services to meet identified need.</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GB"/>
                    </a:p>
                  </a:txBody>
                  <a:tcPr/>
                </a:tc>
              </a:tr>
              <a:tr h="959690">
                <a:tc>
                  <a:txBody>
                    <a:bodyPr/>
                    <a:lstStyle/>
                    <a:p>
                      <a:pPr>
                        <a:spcAft>
                          <a:spcPts val="0"/>
                        </a:spcAft>
                      </a:pPr>
                      <a:r>
                        <a:rPr lang="en-GB" sz="800">
                          <a:effectLst/>
                          <a:latin typeface="Arial"/>
                          <a:ea typeface="Calibri"/>
                          <a:cs typeface="Times New Roman"/>
                        </a:rPr>
                        <a:t>To better prepare young people with SEND for adulthood.</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GB" sz="800">
                          <a:effectLst/>
                          <a:latin typeface="Arial"/>
                          <a:ea typeface="Calibri"/>
                          <a:cs typeface="Times New Roman"/>
                        </a:rPr>
                        <a:t>Develop a clear pathway for young people as they approach adulthood that provides advice and guidance for them and sets out who should do what.</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Improve person-centred planning in schools and colleges.</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GB" sz="800">
                          <a:effectLst/>
                          <a:latin typeface="Arial"/>
                          <a:ea typeface="Calibri"/>
                          <a:cs typeface="Times New Roman"/>
                        </a:rPr>
                        <a:t>Create a pathways document and visual guidance for schools and colleges so that all agencies can be better held to account in supporting young people towards adulthood.</a:t>
                      </a:r>
                      <a:endParaRPr lang="en-GB" sz="90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spcAft>
                          <a:spcPts val="0"/>
                        </a:spcAft>
                      </a:pPr>
                      <a:r>
                        <a:rPr lang="en-GB" sz="800" dirty="0">
                          <a:effectLst/>
                          <a:latin typeface="Arial"/>
                          <a:ea typeface="Calibri"/>
                          <a:cs typeface="Times New Roman"/>
                        </a:rPr>
                        <a:t>The transition through to adulthood will be well understood by children and young people and families with jointly commissioned pathways being developed.</a:t>
                      </a:r>
                      <a:endParaRPr lang="en-GB" sz="900" dirty="0">
                        <a:effectLst/>
                        <a:latin typeface="Calibri"/>
                        <a:ea typeface="Calibri"/>
                        <a:cs typeface="Times New Roman"/>
                      </a:endParaRPr>
                    </a:p>
                  </a:txBody>
                  <a:tcPr marL="57371" marR="57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vMerge="1">
                  <a:txBody>
                    <a:bodyPr/>
                    <a:lstStyle/>
                    <a:p>
                      <a:endParaRPr lang="en-GB"/>
                    </a:p>
                  </a:txBody>
                  <a:tcPr/>
                </a:tc>
              </a:tr>
            </a:tbl>
          </a:graphicData>
        </a:graphic>
      </p:graphicFrame>
      <p:sp>
        <p:nvSpPr>
          <p:cNvPr id="5" name="Rectangle 5"/>
          <p:cNvSpPr>
            <a:spLocks noChangeArrowheads="1"/>
          </p:cNvSpPr>
          <p:nvPr/>
        </p:nvSpPr>
        <p:spPr bwMode="auto">
          <a:xfrm>
            <a:off x="808038" y="1471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6" name="Rectangle 6"/>
          <p:cNvSpPr>
            <a:spLocks noChangeArrowheads="1"/>
          </p:cNvSpPr>
          <p:nvPr/>
        </p:nvSpPr>
        <p:spPr bwMode="auto">
          <a:xfrm>
            <a:off x="808038"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87200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fontScale="90000"/>
          </a:bodyPr>
          <a:lstStyle/>
          <a:p>
            <a:r>
              <a:rPr lang="en-GB" dirty="0" smtClean="0">
                <a:latin typeface="Arial" panose="020B0604020202020204" pitchFamily="34" charset="0"/>
                <a:cs typeface="Arial" panose="020B0604020202020204" pitchFamily="34" charset="0"/>
              </a:rPr>
              <a:t>Support for schools – audit questions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1905000"/>
            <a:ext cx="8458200" cy="4875756"/>
          </a:xfrm>
        </p:spPr>
        <p:txBody>
          <a:bodyPr>
            <a:normAutofit/>
          </a:bodyPr>
          <a:lstStyle/>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How </a:t>
            </a:r>
            <a:r>
              <a:rPr lang="en-GB" sz="1800" dirty="0">
                <a:solidFill>
                  <a:prstClr val="black"/>
                </a:solidFill>
                <a:latin typeface="Arial" panose="020B0604020202020204" pitchFamily="34" charset="0"/>
                <a:cs typeface="Arial" panose="020B0604020202020204" pitchFamily="34" charset="0"/>
              </a:rPr>
              <a:t>do you identify </a:t>
            </a:r>
            <a:r>
              <a:rPr lang="en-GB" sz="1800" dirty="0" smtClean="0">
                <a:solidFill>
                  <a:prstClr val="black"/>
                </a:solidFill>
                <a:latin typeface="Arial" panose="020B0604020202020204" pitchFamily="34" charset="0"/>
                <a:cs typeface="Arial" panose="020B0604020202020204" pitchFamily="34" charset="0"/>
              </a:rPr>
              <a:t>children and young people’s special </a:t>
            </a:r>
            <a:r>
              <a:rPr lang="en-GB" sz="1800" dirty="0">
                <a:solidFill>
                  <a:prstClr val="black"/>
                </a:solidFill>
                <a:latin typeface="Arial" panose="020B0604020202020204" pitchFamily="34" charset="0"/>
                <a:cs typeface="Arial" panose="020B0604020202020204" pitchFamily="34" charset="0"/>
              </a:rPr>
              <a:t>educational </a:t>
            </a:r>
            <a:r>
              <a:rPr lang="en-GB" sz="1800" dirty="0" smtClean="0">
                <a:solidFill>
                  <a:prstClr val="black"/>
                </a:solidFill>
                <a:latin typeface="Arial" panose="020B0604020202020204" pitchFamily="34" charset="0"/>
                <a:cs typeface="Arial" panose="020B0604020202020204" pitchFamily="34" charset="0"/>
              </a:rPr>
              <a:t>needs?</a:t>
            </a:r>
            <a:endParaRPr lang="en-GB" sz="1800" dirty="0">
              <a:solidFill>
                <a:prstClr val="black"/>
              </a:solidFill>
              <a:latin typeface="Arial" panose="020B0604020202020204" pitchFamily="34" charset="0"/>
              <a:cs typeface="Arial" panose="020B0604020202020204" pitchFamily="34" charset="0"/>
            </a:endParaRP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How </a:t>
            </a:r>
            <a:r>
              <a:rPr lang="en-GB" sz="1800" dirty="0">
                <a:solidFill>
                  <a:prstClr val="black"/>
                </a:solidFill>
                <a:latin typeface="Arial" panose="020B0604020202020204" pitchFamily="34" charset="0"/>
                <a:cs typeface="Arial" panose="020B0604020202020204" pitchFamily="34" charset="0"/>
              </a:rPr>
              <a:t>do you work with others to achieve good outcomes?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Are </a:t>
            </a:r>
            <a:r>
              <a:rPr lang="en-GB" sz="1800" dirty="0">
                <a:solidFill>
                  <a:prstClr val="black"/>
                </a:solidFill>
                <a:latin typeface="Arial" panose="020B0604020202020204" pitchFamily="34" charset="0"/>
                <a:cs typeface="Arial" panose="020B0604020202020204" pitchFamily="34" charset="0"/>
              </a:rPr>
              <a:t>outcomes set on baseline assessments?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What </a:t>
            </a:r>
            <a:r>
              <a:rPr lang="en-GB" sz="1800" dirty="0">
                <a:solidFill>
                  <a:prstClr val="black"/>
                </a:solidFill>
                <a:latin typeface="Arial" panose="020B0604020202020204" pitchFamily="34" charset="0"/>
                <a:cs typeface="Arial" panose="020B0604020202020204" pitchFamily="34" charset="0"/>
              </a:rPr>
              <a:t>types of evidence do you record?</a:t>
            </a:r>
            <a:endParaRPr lang="en-GB" sz="1800" dirty="0">
              <a:solidFill>
                <a:prstClr val="black"/>
              </a:solidFill>
              <a:latin typeface="Arial" panose="020B0604020202020204" pitchFamily="34" charset="0"/>
              <a:cs typeface="Arial" panose="020B0604020202020204" pitchFamily="34" charset="0"/>
              <a:hlinkClick r:id="rId2"/>
            </a:endParaRP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How </a:t>
            </a:r>
            <a:r>
              <a:rPr lang="en-GB" sz="1800" dirty="0">
                <a:solidFill>
                  <a:prstClr val="black"/>
                </a:solidFill>
                <a:latin typeface="Arial" panose="020B0604020202020204" pitchFamily="34" charset="0"/>
                <a:cs typeface="Arial" panose="020B0604020202020204" pitchFamily="34" charset="0"/>
              </a:rPr>
              <a:t>do you record and share progress towards outcomes?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How </a:t>
            </a:r>
            <a:r>
              <a:rPr lang="en-GB" sz="1800" dirty="0">
                <a:solidFill>
                  <a:prstClr val="black"/>
                </a:solidFill>
                <a:latin typeface="Arial" panose="020B0604020202020204" pitchFamily="34" charset="0"/>
                <a:cs typeface="Arial" panose="020B0604020202020204" pitchFamily="34" charset="0"/>
              </a:rPr>
              <a:t>do you involve appropriate professionals?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When </a:t>
            </a:r>
            <a:r>
              <a:rPr lang="en-GB" sz="1800" dirty="0">
                <a:solidFill>
                  <a:prstClr val="black"/>
                </a:solidFill>
                <a:latin typeface="Arial" panose="020B0604020202020204" pitchFamily="34" charset="0"/>
                <a:cs typeface="Arial" panose="020B0604020202020204" pitchFamily="34" charset="0"/>
              </a:rPr>
              <a:t>do you involve appropriate professionals?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Can </a:t>
            </a:r>
            <a:r>
              <a:rPr lang="en-GB" sz="1800" dirty="0">
                <a:solidFill>
                  <a:prstClr val="black"/>
                </a:solidFill>
                <a:latin typeface="Arial" panose="020B0604020202020204" pitchFamily="34" charset="0"/>
                <a:cs typeface="Arial" panose="020B0604020202020204" pitchFamily="34" charset="0"/>
              </a:rPr>
              <a:t>you describe how parents and </a:t>
            </a:r>
            <a:r>
              <a:rPr lang="en-GB" sz="1800" dirty="0" smtClean="0">
                <a:solidFill>
                  <a:prstClr val="black"/>
                </a:solidFill>
                <a:latin typeface="Arial" panose="020B0604020202020204" pitchFamily="34" charset="0"/>
                <a:cs typeface="Arial" panose="020B0604020202020204" pitchFamily="34" charset="0"/>
              </a:rPr>
              <a:t>children and young people </a:t>
            </a:r>
            <a:r>
              <a:rPr lang="en-GB" sz="1800" dirty="0">
                <a:solidFill>
                  <a:prstClr val="black"/>
                </a:solidFill>
                <a:latin typeface="Arial" panose="020B0604020202020204" pitchFamily="34" charset="0"/>
                <a:cs typeface="Arial" panose="020B0604020202020204" pitchFamily="34" charset="0"/>
              </a:rPr>
              <a:t>are involved in the assessment and review process?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How </a:t>
            </a:r>
            <a:r>
              <a:rPr lang="en-GB" sz="1800" dirty="0">
                <a:solidFill>
                  <a:prstClr val="black"/>
                </a:solidFill>
                <a:latin typeface="Arial" panose="020B0604020202020204" pitchFamily="34" charset="0"/>
                <a:cs typeface="Arial" panose="020B0604020202020204" pitchFamily="34" charset="0"/>
              </a:rPr>
              <a:t>do you evaluate the impact of </a:t>
            </a:r>
            <a:r>
              <a:rPr lang="en-GB" sz="1800" dirty="0" smtClean="0">
                <a:solidFill>
                  <a:prstClr val="black"/>
                </a:solidFill>
                <a:latin typeface="Arial" panose="020B0604020202020204" pitchFamily="34" charset="0"/>
                <a:cs typeface="Arial" panose="020B0604020202020204" pitchFamily="34" charset="0"/>
              </a:rPr>
              <a:t>interventions?</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Do </a:t>
            </a:r>
            <a:r>
              <a:rPr lang="en-GB" sz="1800" dirty="0">
                <a:solidFill>
                  <a:prstClr val="black"/>
                </a:solidFill>
                <a:latin typeface="Arial" panose="020B0604020202020204" pitchFamily="34" charset="0"/>
                <a:cs typeface="Arial" panose="020B0604020202020204" pitchFamily="34" charset="0"/>
              </a:rPr>
              <a:t>you have a provision </a:t>
            </a:r>
            <a:r>
              <a:rPr lang="en-GB" sz="1800" dirty="0" smtClean="0">
                <a:solidFill>
                  <a:prstClr val="black"/>
                </a:solidFill>
                <a:latin typeface="Arial" panose="020B0604020202020204" pitchFamily="34" charset="0"/>
                <a:cs typeface="Arial" panose="020B0604020202020204" pitchFamily="34" charset="0"/>
              </a:rPr>
              <a:t>map?</a:t>
            </a:r>
          </a:p>
          <a:p>
            <a:pPr marL="457200" lvl="0" indent="-457200" algn="l">
              <a:buFont typeface="+mj-lt"/>
              <a:buAutoNum type="arabicPeriod"/>
            </a:pPr>
            <a:r>
              <a:rPr lang="en-GB" sz="1800" dirty="0" smtClean="0">
                <a:solidFill>
                  <a:prstClr val="black"/>
                </a:solidFill>
                <a:latin typeface="Arial" panose="020B0604020202020204" pitchFamily="34" charset="0"/>
                <a:cs typeface="Arial" panose="020B0604020202020204" pitchFamily="34" charset="0"/>
              </a:rPr>
              <a:t>Can </a:t>
            </a:r>
            <a:r>
              <a:rPr lang="en-GB" sz="1800" dirty="0">
                <a:solidFill>
                  <a:prstClr val="black"/>
                </a:solidFill>
                <a:latin typeface="Arial" panose="020B0604020202020204" pitchFamily="34" charset="0"/>
                <a:cs typeface="Arial" panose="020B0604020202020204" pitchFamily="34" charset="0"/>
              </a:rPr>
              <a:t>you show your graduated approach?</a:t>
            </a:r>
            <a:endParaRPr lang="en-GB" sz="1800" dirty="0">
              <a:solidFill>
                <a:prstClr val="black"/>
              </a:solidFill>
              <a:latin typeface="Arial" panose="020B0604020202020204" pitchFamily="34" charset="0"/>
              <a:cs typeface="Arial" panose="020B0604020202020204" pitchFamily="34" charset="0"/>
              <a:hlinkClick r:id="rId2"/>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a:solidFill>
                <a:prstClr val="black"/>
              </a:solidFill>
              <a:latin typeface="Arial" panose="020B0604020202020204" pitchFamily="34" charset="0"/>
              <a:cs typeface="Arial" panose="020B0604020202020204" pitchFamily="34" charset="0"/>
              <a:hlinkClick r:id="rId2"/>
            </a:endParaRPr>
          </a:p>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71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lstStyle/>
          <a:p>
            <a:r>
              <a:rPr lang="en-GB" dirty="0" smtClean="0">
                <a:latin typeface="Arial" panose="020B0604020202020204" pitchFamily="34" charset="0"/>
                <a:cs typeface="Arial" panose="020B0604020202020204" pitchFamily="34" charset="0"/>
              </a:rPr>
              <a:t>Voice &amp; Influence – a request</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1905000"/>
            <a:ext cx="8458200" cy="4875756"/>
          </a:xfrm>
        </p:spPr>
        <p:txBody>
          <a:bodyPr/>
          <a:lstStyle/>
          <a:p>
            <a:pPr marL="457200" lvl="0" indent="-457200" algn="l">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What </a:t>
            </a:r>
            <a:r>
              <a:rPr lang="en-GB" sz="2800" dirty="0">
                <a:solidFill>
                  <a:prstClr val="black"/>
                </a:solidFill>
                <a:latin typeface="Arial" panose="020B0604020202020204" pitchFamily="34" charset="0"/>
                <a:cs typeface="Arial" panose="020B0604020202020204" pitchFamily="34" charset="0"/>
              </a:rPr>
              <a:t>did children and young people say about the support they get?</a:t>
            </a:r>
          </a:p>
          <a:p>
            <a:pPr marL="457200" lvl="0" indent="-457200" algn="l">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What </a:t>
            </a:r>
            <a:r>
              <a:rPr lang="en-GB" sz="2800" dirty="0">
                <a:solidFill>
                  <a:prstClr val="black"/>
                </a:solidFill>
                <a:latin typeface="Arial" panose="020B0604020202020204" pitchFamily="34" charset="0"/>
                <a:cs typeface="Arial" panose="020B0604020202020204" pitchFamily="34" charset="0"/>
              </a:rPr>
              <a:t>did you change based on their feedback?</a:t>
            </a:r>
          </a:p>
          <a:p>
            <a:pPr marL="457200" lvl="0" indent="-457200" algn="l">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What </a:t>
            </a:r>
            <a:r>
              <a:rPr lang="en-GB" sz="2800" dirty="0">
                <a:solidFill>
                  <a:prstClr val="black"/>
                </a:solidFill>
                <a:latin typeface="Arial" panose="020B0604020202020204" pitchFamily="34" charset="0"/>
                <a:cs typeface="Arial" panose="020B0604020202020204" pitchFamily="34" charset="0"/>
              </a:rPr>
              <a:t>was the impact?</a:t>
            </a:r>
            <a:endParaRPr lang="en-GB" sz="2800" dirty="0">
              <a:solidFill>
                <a:prstClr val="black"/>
              </a:solidFill>
              <a:latin typeface="Arial" panose="020B0604020202020204" pitchFamily="34" charset="0"/>
              <a:cs typeface="Arial" panose="020B0604020202020204" pitchFamily="34" charset="0"/>
              <a:hlinkClick r:id="rId2"/>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a:solidFill>
                <a:prstClr val="black"/>
              </a:solidFill>
              <a:latin typeface="Arial" panose="020B0604020202020204" pitchFamily="34" charset="0"/>
              <a:cs typeface="Arial" panose="020B0604020202020204" pitchFamily="34" charset="0"/>
              <a:hlinkClick r:id="rId2"/>
            </a:endParaRPr>
          </a:p>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9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lstStyle/>
          <a:p>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762000"/>
            <a:ext cx="8458200" cy="6018756"/>
          </a:xfrm>
        </p:spPr>
        <p:txBody>
          <a:bodyPr/>
          <a:lstStyle/>
          <a:p>
            <a:pPr lvl="0"/>
            <a:r>
              <a:rPr lang="en-GB" sz="5400" b="1" dirty="0" smtClean="0">
                <a:solidFill>
                  <a:prstClr val="black"/>
                </a:solidFill>
                <a:latin typeface="Arial" panose="020B0604020202020204" pitchFamily="34" charset="0"/>
                <a:cs typeface="Arial" panose="020B0604020202020204" pitchFamily="34" charset="0"/>
              </a:rPr>
              <a:t>SEND: No Limits!</a:t>
            </a:r>
          </a:p>
          <a:p>
            <a:pPr lvl="0"/>
            <a:endParaRPr lang="en-GB" sz="5400" b="1" dirty="0">
              <a:solidFill>
                <a:prstClr val="black"/>
              </a:solidFill>
              <a:latin typeface="Arial" panose="020B0604020202020204" pitchFamily="34" charset="0"/>
              <a:cs typeface="Arial" panose="020B0604020202020204" pitchFamily="34" charset="0"/>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a:solidFill>
                <a:prstClr val="black"/>
              </a:solidFill>
              <a:latin typeface="Arial" panose="020B0604020202020204" pitchFamily="34" charset="0"/>
              <a:cs typeface="Arial" panose="020B0604020202020204" pitchFamily="34" charset="0"/>
              <a:hlinkClick r:id="rId2"/>
            </a:endParaRPr>
          </a:p>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bradford\datavault\users\PURCHESM\AppData\OLK\IMG_35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28800"/>
            <a:ext cx="33909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62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lstStyle/>
          <a:p>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1905000"/>
            <a:ext cx="8458200" cy="4875756"/>
          </a:xfrm>
        </p:spPr>
        <p:txBody>
          <a:bodyPr/>
          <a:lstStyle/>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a:solidFill>
                <a:prstClr val="black"/>
              </a:solidFill>
              <a:latin typeface="Arial" panose="020B0604020202020204" pitchFamily="34" charset="0"/>
              <a:cs typeface="Arial" panose="020B0604020202020204" pitchFamily="34" charset="0"/>
              <a:hlinkClick r:id="rId2"/>
            </a:endParaRPr>
          </a:p>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76400"/>
            <a:ext cx="6781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06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062726"/>
              </p:ext>
            </p:extLst>
          </p:nvPr>
        </p:nvGraphicFramePr>
        <p:xfrm>
          <a:off x="323529" y="1628800"/>
          <a:ext cx="8352928" cy="4658360"/>
        </p:xfrm>
        <a:graphic>
          <a:graphicData uri="http://schemas.openxmlformats.org/drawingml/2006/table">
            <a:tbl>
              <a:tblPr firstRow="1" bandRow="1">
                <a:tableStyleId>{5C22544A-7EE6-4342-B048-85BDC9FD1C3A}</a:tableStyleId>
              </a:tblPr>
              <a:tblGrid>
                <a:gridCol w="3672408"/>
                <a:gridCol w="3600400"/>
                <a:gridCol w="1080120"/>
              </a:tblGrid>
              <a:tr h="370840">
                <a:tc>
                  <a:txBody>
                    <a:bodyPr/>
                    <a:lstStyle/>
                    <a:p>
                      <a:r>
                        <a:rPr lang="en-GB" sz="1600" dirty="0" smtClean="0"/>
                        <a:t>Agenda</a:t>
                      </a:r>
                      <a:endParaRPr lang="en-GB" sz="1600" dirty="0"/>
                    </a:p>
                  </a:txBody>
                  <a:tcPr/>
                </a:tc>
                <a:tc>
                  <a:txBody>
                    <a:bodyPr/>
                    <a:lstStyle/>
                    <a:p>
                      <a:r>
                        <a:rPr lang="en-GB" sz="1600" dirty="0" smtClean="0"/>
                        <a:t>Presenter</a:t>
                      </a:r>
                      <a:endParaRPr lang="en-GB" sz="1600" dirty="0"/>
                    </a:p>
                  </a:txBody>
                  <a:tcPr/>
                </a:tc>
                <a:tc>
                  <a:txBody>
                    <a:bodyPr/>
                    <a:lstStyle/>
                    <a:p>
                      <a:r>
                        <a:rPr lang="en-GB" sz="1600" dirty="0" smtClean="0"/>
                        <a:t>Time</a:t>
                      </a:r>
                      <a:endParaRPr lang="en-GB" sz="1600" dirty="0"/>
                    </a:p>
                  </a:txBody>
                  <a:tcPr/>
                </a:tc>
              </a:tr>
              <a:tr h="370840">
                <a:tc>
                  <a:txBody>
                    <a:bodyPr/>
                    <a:lstStyle/>
                    <a:p>
                      <a:r>
                        <a:rPr lang="en-GB" sz="1600" dirty="0" smtClean="0"/>
                        <a:t>Introduction and</a:t>
                      </a:r>
                      <a:r>
                        <a:rPr lang="en-GB" sz="1600" baseline="0" dirty="0" smtClean="0"/>
                        <a:t> welcome</a:t>
                      </a:r>
                      <a:endParaRPr lang="en-GB" sz="1600" dirty="0"/>
                    </a:p>
                  </a:txBody>
                  <a:tcPr/>
                </a:tc>
                <a:tc>
                  <a:txBody>
                    <a:bodyPr/>
                    <a:lstStyle/>
                    <a:p>
                      <a:r>
                        <a:rPr lang="en-GB" sz="1600" dirty="0" smtClean="0"/>
                        <a:t>Ruth Dennis –</a:t>
                      </a:r>
                      <a:r>
                        <a:rPr lang="en-GB" sz="1600" baseline="0" dirty="0" smtClean="0"/>
                        <a:t> Principal Educational Psychologist</a:t>
                      </a:r>
                      <a:endParaRPr lang="en-GB" sz="1600" dirty="0"/>
                    </a:p>
                  </a:txBody>
                  <a:tcPr/>
                </a:tc>
                <a:tc>
                  <a:txBody>
                    <a:bodyPr/>
                    <a:lstStyle/>
                    <a:p>
                      <a:r>
                        <a:rPr lang="en-GB" sz="1600" dirty="0" smtClean="0"/>
                        <a:t>9 .00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Update on SEN Assessment Team and statutory systems</a:t>
                      </a:r>
                    </a:p>
                  </a:txBody>
                  <a:tcPr/>
                </a:tc>
                <a:tc>
                  <a:txBody>
                    <a:bodyPr/>
                    <a:lstStyle/>
                    <a:p>
                      <a:r>
                        <a:rPr lang="en-GB" sz="1600" baseline="0" dirty="0" smtClean="0"/>
                        <a:t>Niall Devlin  - Strategic Manager, Integrated Assessment, Children's Services</a:t>
                      </a:r>
                      <a:endParaRPr lang="en-GB" sz="1600" dirty="0"/>
                    </a:p>
                  </a:txBody>
                  <a:tcPr/>
                </a:tc>
                <a:tc>
                  <a:txBody>
                    <a:bodyPr/>
                    <a:lstStyle/>
                    <a:p>
                      <a:r>
                        <a:rPr lang="en-GB" sz="1600" dirty="0" smtClean="0"/>
                        <a:t>9.20</a:t>
                      </a:r>
                      <a:endParaRPr lang="en-GB" sz="1600" dirty="0"/>
                    </a:p>
                  </a:txBody>
                  <a:tcPr/>
                </a:tc>
              </a:tr>
              <a:tr h="370840">
                <a:tc>
                  <a:txBody>
                    <a:bodyPr/>
                    <a:lstStyle/>
                    <a:p>
                      <a:r>
                        <a:rPr lang="en-GB" sz="1600" dirty="0" smtClean="0"/>
                        <a:t>SEN Funding and High Needs</a:t>
                      </a:r>
                      <a:r>
                        <a:rPr lang="en-GB" sz="1600" baseline="0" dirty="0" smtClean="0"/>
                        <a:t> Block consultation</a:t>
                      </a:r>
                      <a:endParaRPr lang="en-GB" sz="1600" dirty="0"/>
                    </a:p>
                  </a:txBody>
                  <a:tcPr/>
                </a:tc>
                <a:tc>
                  <a:txBody>
                    <a:bodyPr/>
                    <a:lstStyle/>
                    <a:p>
                      <a:r>
                        <a:rPr lang="en-GB" sz="1600" dirty="0" smtClean="0"/>
                        <a:t>Andrew Redding - Business Advisor, Corporate Resources</a:t>
                      </a:r>
                      <a:endParaRPr lang="en-GB" sz="1600" dirty="0"/>
                    </a:p>
                  </a:txBody>
                  <a:tcPr/>
                </a:tc>
                <a:tc>
                  <a:txBody>
                    <a:bodyPr/>
                    <a:lstStyle/>
                    <a:p>
                      <a:r>
                        <a:rPr lang="en-GB" sz="1600" dirty="0" smtClean="0"/>
                        <a:t>9.45</a:t>
                      </a:r>
                      <a:endParaRPr lang="en-GB" sz="1600" dirty="0"/>
                    </a:p>
                  </a:txBody>
                  <a:tcPr/>
                </a:tc>
              </a:tr>
              <a:tr h="370840">
                <a:tc>
                  <a:txBody>
                    <a:bodyPr/>
                    <a:lstStyle/>
                    <a:p>
                      <a:r>
                        <a:rPr lang="en-GB" sz="1600" dirty="0" err="1" smtClean="0"/>
                        <a:t>Senco</a:t>
                      </a:r>
                      <a:r>
                        <a:rPr lang="en-GB" sz="1600" baseline="0" dirty="0" smtClean="0"/>
                        <a:t> CPD Requirements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Michael Purches</a:t>
                      </a:r>
                      <a:r>
                        <a:rPr lang="en-GB" sz="1600" baseline="0" dirty="0" smtClean="0"/>
                        <a:t> - </a:t>
                      </a:r>
                      <a:r>
                        <a:rPr lang="en-GB" sz="1600" kern="1200" dirty="0" smtClean="0">
                          <a:solidFill>
                            <a:schemeClr val="dk1"/>
                          </a:solidFill>
                          <a:latin typeface="+mn-lt"/>
                          <a:ea typeface="+mn-ea"/>
                          <a:cs typeface="+mn-cs"/>
                        </a:rPr>
                        <a:t>Interim SEND Transformation and Compliance Coordinator</a:t>
                      </a:r>
                    </a:p>
                  </a:txBody>
                  <a:tcPr/>
                </a:tc>
                <a:tc>
                  <a:txBody>
                    <a:bodyPr/>
                    <a:lstStyle/>
                    <a:p>
                      <a:r>
                        <a:rPr lang="en-GB" sz="1600" dirty="0" smtClean="0"/>
                        <a:t>10.30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t>Networking Break</a:t>
                      </a:r>
                    </a:p>
                  </a:txBody>
                  <a:tcPr/>
                </a:tc>
                <a:tc>
                  <a:txBody>
                    <a:bodyPr/>
                    <a:lstStyle/>
                    <a:p>
                      <a:r>
                        <a:rPr lang="en-GB" sz="1600" dirty="0" smtClean="0"/>
                        <a:t>Sleeping on Vocabulary Project sign up</a:t>
                      </a:r>
                      <a:endParaRPr lang="en-GB" sz="1600" dirty="0"/>
                    </a:p>
                  </a:txBody>
                  <a:tcPr/>
                </a:tc>
                <a:tc>
                  <a:txBody>
                    <a:bodyPr/>
                    <a:lstStyle/>
                    <a:p>
                      <a:r>
                        <a:rPr lang="en-GB" sz="1600" dirty="0" smtClean="0"/>
                        <a:t>10.40</a:t>
                      </a:r>
                      <a:endParaRPr lang="en-GB" sz="1600" dirty="0"/>
                    </a:p>
                  </a:txBody>
                  <a:tcPr/>
                </a:tc>
              </a:tr>
              <a:tr h="370840">
                <a:tc>
                  <a:txBody>
                    <a:bodyPr/>
                    <a:lstStyle/>
                    <a:p>
                      <a:r>
                        <a:rPr lang="en-GB" sz="1600" dirty="0" smtClean="0"/>
                        <a:t>Welcome to Parent Forum</a:t>
                      </a:r>
                      <a:endParaRPr lang="en-GB" sz="1600" dirty="0"/>
                    </a:p>
                  </a:txBody>
                  <a:tcPr/>
                </a:tc>
                <a:tc>
                  <a:txBody>
                    <a:bodyPr/>
                    <a:lstStyle/>
                    <a:p>
                      <a:r>
                        <a:rPr lang="en-GB" sz="1600" dirty="0" smtClean="0"/>
                        <a:t>Julie Bruce – Parent Forum</a:t>
                      </a:r>
                      <a:endParaRPr lang="en-GB" sz="1600" dirty="0"/>
                    </a:p>
                  </a:txBody>
                  <a:tcPr/>
                </a:tc>
                <a:tc>
                  <a:txBody>
                    <a:bodyPr/>
                    <a:lstStyle/>
                    <a:p>
                      <a:r>
                        <a:rPr lang="en-GB" sz="1600" dirty="0" smtClean="0"/>
                        <a:t>11.00</a:t>
                      </a:r>
                      <a:endParaRPr lang="en-GB" sz="1600" dirty="0"/>
                    </a:p>
                  </a:txBody>
                  <a:tcPr/>
                </a:tc>
              </a:tr>
              <a:tr h="370840">
                <a:tc>
                  <a:txBody>
                    <a:bodyPr/>
                    <a:lstStyle/>
                    <a:p>
                      <a:r>
                        <a:rPr lang="en-GB" sz="1600" kern="1200" dirty="0" smtClean="0">
                          <a:solidFill>
                            <a:schemeClr val="dk1"/>
                          </a:solidFill>
                          <a:latin typeface="+mn-lt"/>
                          <a:ea typeface="+mn-ea"/>
                          <a:cs typeface="+mn-cs"/>
                        </a:rPr>
                        <a:t>The new Autism Diagnostic Pathway</a:t>
                      </a:r>
                      <a:endParaRPr lang="en-GB" sz="1600" kern="1200" dirty="0">
                        <a:solidFill>
                          <a:schemeClr val="dk1"/>
                        </a:solidFill>
                        <a:latin typeface="+mn-lt"/>
                        <a:ea typeface="+mn-ea"/>
                        <a:cs typeface="+mn-cs"/>
                      </a:endParaRPr>
                    </a:p>
                  </a:txBody>
                  <a:tcPr/>
                </a:tc>
                <a:tc>
                  <a:txBody>
                    <a:bodyPr/>
                    <a:lstStyle/>
                    <a:p>
                      <a:r>
                        <a:rPr lang="en-GB" sz="1600" dirty="0" smtClean="0"/>
                        <a:t>Ruth Shaw / Diane Daley</a:t>
                      </a:r>
                      <a:endParaRPr lang="en-GB" sz="1600" dirty="0"/>
                    </a:p>
                  </a:txBody>
                  <a:tcPr/>
                </a:tc>
                <a:tc>
                  <a:txBody>
                    <a:bodyPr/>
                    <a:lstStyle/>
                    <a:p>
                      <a:r>
                        <a:rPr lang="en-GB" sz="1600" dirty="0" smtClean="0"/>
                        <a:t>11.30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Any Questions</a:t>
                      </a:r>
                    </a:p>
                  </a:txBody>
                  <a:tcPr/>
                </a:tc>
                <a:tc>
                  <a:txBody>
                    <a:bodyPr/>
                    <a:lstStyle/>
                    <a:p>
                      <a:endParaRPr lang="en-GB" sz="1600" kern="1200" dirty="0">
                        <a:solidFill>
                          <a:schemeClr val="dk1"/>
                        </a:solidFill>
                        <a:latin typeface="+mn-lt"/>
                        <a:ea typeface="+mn-ea"/>
                        <a:cs typeface="+mn-cs"/>
                      </a:endParaRPr>
                    </a:p>
                  </a:txBody>
                  <a:tcPr/>
                </a:tc>
                <a:tc>
                  <a:txBody>
                    <a:bodyPr/>
                    <a:lstStyle/>
                    <a:p>
                      <a:r>
                        <a:rPr lang="en-GB" sz="1600" dirty="0" smtClean="0"/>
                        <a:t>11.55</a:t>
                      </a:r>
                      <a:endParaRPr lang="en-GB" sz="1600"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fontScale="90000"/>
          </a:bodyPr>
          <a:lstStyle/>
          <a:p>
            <a:r>
              <a:rPr lang="en-GB" dirty="0">
                <a:latin typeface="Arial" panose="020B0604020202020204" pitchFamily="34" charset="0"/>
                <a:cs typeface="Arial" panose="020B0604020202020204" pitchFamily="34" charset="0"/>
              </a:rPr>
              <a:t>https://bso.bradford.gov.uk/news/18902-attention-all-sendcos</a:t>
            </a:r>
          </a:p>
        </p:txBody>
      </p:sp>
      <p:sp>
        <p:nvSpPr>
          <p:cNvPr id="3" name="Subtitle 2"/>
          <p:cNvSpPr>
            <a:spLocks noGrp="1"/>
          </p:cNvSpPr>
          <p:nvPr>
            <p:ph type="subTitle" idx="1"/>
          </p:nvPr>
        </p:nvSpPr>
        <p:spPr>
          <a:xfrm>
            <a:off x="381000" y="1905000"/>
            <a:ext cx="8458200" cy="4875756"/>
          </a:xfrm>
        </p:spPr>
        <p:txBody>
          <a:bodyPr/>
          <a:lstStyle/>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smtClean="0">
              <a:solidFill>
                <a:prstClr val="black"/>
              </a:solidFill>
              <a:latin typeface="Arial" panose="020B0604020202020204" pitchFamily="34" charset="0"/>
              <a:cs typeface="Arial" panose="020B0604020202020204" pitchFamily="34" charset="0"/>
              <a:hlinkClick r:id="rId2"/>
            </a:endParaRPr>
          </a:p>
          <a:p>
            <a:pPr lvl="0"/>
            <a:endParaRPr lang="en-GB" sz="2800" dirty="0">
              <a:solidFill>
                <a:prstClr val="black"/>
              </a:solidFill>
              <a:latin typeface="Arial" panose="020B0604020202020204" pitchFamily="34" charset="0"/>
              <a:cs typeface="Arial" panose="020B0604020202020204" pitchFamily="34" charset="0"/>
              <a:hlinkClick r:id="rId2"/>
            </a:endParaRPr>
          </a:p>
          <a:p>
            <a:pPr algn="l"/>
            <a:endParaRPr lang="en-GB"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14600"/>
            <a:ext cx="3657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125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r>
              <a:rPr lang="en-GB" b="1" dirty="0" smtClean="0">
                <a:latin typeface="Arial" panose="020B0604020202020204" pitchFamily="34" charset="0"/>
                <a:cs typeface="Arial" panose="020B0604020202020204" pitchFamily="34" charset="0"/>
              </a:rPr>
              <a:t>Thank you!</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81000" y="1905000"/>
            <a:ext cx="8458200" cy="4875756"/>
          </a:xfrm>
        </p:spPr>
        <p:txBody>
          <a:bodyPr>
            <a:normAutofit/>
          </a:bodyPr>
          <a:lstStyle/>
          <a:p>
            <a:endParaRPr lang="en-GB" sz="4000" dirty="0" smtClean="0">
              <a:solidFill>
                <a:schemeClr val="tx1"/>
              </a:solidFill>
              <a:latin typeface="Arial" panose="020B0604020202020204" pitchFamily="34" charset="0"/>
              <a:cs typeface="Arial" panose="020B0604020202020204" pitchFamily="34" charset="0"/>
            </a:endParaRPr>
          </a:p>
          <a:p>
            <a:endParaRPr lang="en-GB" sz="2400" dirty="0" smtClean="0">
              <a:solidFill>
                <a:schemeClr val="tx1"/>
              </a:solidFill>
              <a:latin typeface="Arial" panose="020B0604020202020204" pitchFamily="34" charset="0"/>
              <a:cs typeface="Arial" panose="020B0604020202020204" pitchFamily="34" charset="0"/>
            </a:endParaRPr>
          </a:p>
          <a:p>
            <a:endParaRPr lang="en-GB" sz="2400" dirty="0">
              <a:solidFill>
                <a:schemeClr val="tx1"/>
              </a:solidFill>
              <a:latin typeface="Arial" panose="020B0604020202020204" pitchFamily="34" charset="0"/>
              <a:cs typeface="Arial" panose="020B0604020202020204" pitchFamily="34" charset="0"/>
            </a:endParaRPr>
          </a:p>
          <a:p>
            <a:r>
              <a:rPr lang="en-GB" sz="2400" dirty="0" smtClean="0">
                <a:solidFill>
                  <a:schemeClr val="tx1"/>
                </a:solidFill>
                <a:latin typeface="Arial" panose="020B0604020202020204" pitchFamily="34" charset="0"/>
                <a:cs typeface="Arial" panose="020B0604020202020204" pitchFamily="34" charset="0"/>
              </a:rPr>
              <a:t>Bradford’s SEND Transformation &amp; Compliance Team</a:t>
            </a:r>
          </a:p>
          <a:p>
            <a:r>
              <a:rPr lang="en-GB" sz="2400" dirty="0" smtClean="0">
                <a:solidFill>
                  <a:schemeClr val="tx1"/>
                </a:solidFill>
                <a:latin typeface="Arial" panose="020B0604020202020204" pitchFamily="34" charset="0"/>
                <a:cs typeface="Arial" panose="020B0604020202020204" pitchFamily="34" charset="0"/>
                <a:hlinkClick r:id="rId2"/>
              </a:rPr>
              <a:t>SENDT&amp;C@bradford.gov.uk</a:t>
            </a:r>
            <a:endParaRPr lang="en-GB" sz="2400" dirty="0" smtClean="0">
              <a:solidFill>
                <a:schemeClr val="tx1"/>
              </a:solidFill>
              <a:latin typeface="Arial" panose="020B0604020202020204" pitchFamily="34" charset="0"/>
              <a:cs typeface="Arial" panose="020B0604020202020204" pitchFamily="34" charset="0"/>
            </a:endParaRPr>
          </a:p>
          <a:p>
            <a:r>
              <a:rPr lang="en-GB" sz="2400" dirty="0" smtClean="0">
                <a:solidFill>
                  <a:schemeClr val="tx1"/>
                </a:solidFill>
                <a:latin typeface="Arial" panose="020B0604020202020204" pitchFamily="34" charset="0"/>
                <a:cs typeface="Arial" panose="020B0604020202020204" pitchFamily="34" charset="0"/>
              </a:rPr>
              <a:t>01274 435300</a:t>
            </a:r>
          </a:p>
          <a:p>
            <a:endParaRPr lang="en-GB" sz="4000" b="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323556"/>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783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Networking Break</a:t>
            </a:r>
            <a:endParaRPr lang="en-GB" dirty="0"/>
          </a:p>
        </p:txBody>
      </p:sp>
      <p:pic>
        <p:nvPicPr>
          <p:cNvPr id="5" name="Picture 4"/>
          <p:cNvPicPr/>
          <p:nvPr/>
        </p:nvPicPr>
        <p:blipFill rotWithShape="1">
          <a:blip r:embed="rId2"/>
          <a:srcRect l="17895" t="6954" r="17744" b="12799"/>
          <a:stretch/>
        </p:blipFill>
        <p:spPr bwMode="auto">
          <a:xfrm>
            <a:off x="482749" y="1484784"/>
            <a:ext cx="8136904"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4744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fontAlgn="t"/>
            <a:r>
              <a:rPr lang="en-GB" sz="5400" dirty="0"/>
              <a:t>Welcome to Parent Forum</a:t>
            </a:r>
          </a:p>
        </p:txBody>
      </p:sp>
      <p:sp>
        <p:nvSpPr>
          <p:cNvPr id="7" name="Subtitle 6"/>
          <p:cNvSpPr>
            <a:spLocks noGrp="1"/>
          </p:cNvSpPr>
          <p:nvPr>
            <p:ph type="subTitle" idx="1"/>
          </p:nvPr>
        </p:nvSpPr>
        <p:spPr/>
        <p:txBody>
          <a:bodyPr/>
          <a:lstStyle/>
          <a:p>
            <a:r>
              <a:rPr lang="en-GB" b="1" dirty="0"/>
              <a:t>Julie Bruce – Parent Forum</a:t>
            </a:r>
            <a:r>
              <a:rPr lang="en-GB" dirty="0"/>
              <a:t/>
            </a:r>
            <a:br>
              <a:rPr lang="en-GB" dirty="0"/>
            </a:br>
            <a:endParaRPr lang="en-GB" dirty="0"/>
          </a:p>
        </p:txBody>
      </p:sp>
    </p:spTree>
    <p:extLst>
      <p:ext uri="{BB962C8B-B14F-4D97-AF65-F5344CB8AC3E}">
        <p14:creationId xmlns:p14="http://schemas.microsoft.com/office/powerpoint/2010/main" val="2016540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252" y="1210491"/>
            <a:ext cx="6196148" cy="6124754"/>
          </a:xfrm>
          <a:prstGeom prst="rect">
            <a:avLst/>
          </a:prstGeom>
          <a:noFill/>
        </p:spPr>
        <p:txBody>
          <a:bodyPr wrap="square" rtlCol="0">
            <a:spAutoFit/>
          </a:bodyPr>
          <a:lstStyle/>
          <a:p>
            <a:pPr algn="ctr"/>
            <a:endParaRPr lang="en-GB" sz="4000" b="1" dirty="0" smtClean="0">
              <a:solidFill>
                <a:srgbClr val="FF0000"/>
              </a:solidFill>
            </a:endParaRPr>
          </a:p>
          <a:p>
            <a:pPr algn="ctr"/>
            <a:endParaRPr lang="en-GB" sz="4000" b="1" dirty="0">
              <a:solidFill>
                <a:srgbClr val="FF0000"/>
              </a:solidFill>
              <a:latin typeface="Calibri" panose="020F0502020204030204" pitchFamily="34" charset="0"/>
              <a:cs typeface="Calibri" panose="020F0502020204030204" pitchFamily="34" charset="0"/>
            </a:endParaRPr>
          </a:p>
          <a:p>
            <a:pPr algn="ctr"/>
            <a:r>
              <a:rPr lang="en-GB" sz="4000" b="1" dirty="0" smtClean="0">
                <a:solidFill>
                  <a:srgbClr val="FF0000"/>
                </a:solidFill>
                <a:latin typeface="Calibri" panose="020F0502020204030204" pitchFamily="34" charset="0"/>
                <a:cs typeface="Calibri" panose="020F0502020204030204" pitchFamily="34" charset="0"/>
              </a:rPr>
              <a:t>The Parents’ Forum for Bradford &amp; Airedale</a:t>
            </a:r>
          </a:p>
          <a:p>
            <a:pPr algn="ctr"/>
            <a:r>
              <a:rPr lang="en-GB" sz="4000" b="1" dirty="0" smtClean="0">
                <a:solidFill>
                  <a:srgbClr val="FF0000"/>
                </a:solidFill>
                <a:latin typeface="Calibri" panose="020F0502020204030204" pitchFamily="34" charset="0"/>
                <a:cs typeface="Calibri" panose="020F0502020204030204" pitchFamily="34" charset="0"/>
              </a:rPr>
              <a:t> (PFBA)</a:t>
            </a:r>
          </a:p>
          <a:p>
            <a:pPr algn="ctr"/>
            <a:r>
              <a:rPr lang="en-GB" sz="4000" b="1" dirty="0" smtClean="0">
                <a:solidFill>
                  <a:srgbClr val="FF0000"/>
                </a:solidFill>
                <a:latin typeface="Calibri" panose="020F0502020204030204" pitchFamily="34" charset="0"/>
                <a:cs typeface="Calibri" panose="020F0502020204030204" pitchFamily="34" charset="0"/>
              </a:rPr>
              <a:t> </a:t>
            </a:r>
          </a:p>
          <a:p>
            <a:r>
              <a:rPr lang="en-GB" sz="4000" b="1" dirty="0" smtClean="0">
                <a:latin typeface="Calibri" panose="020F0502020204030204" pitchFamily="34" charset="0"/>
                <a:cs typeface="Calibri" panose="020F0502020204030204" pitchFamily="34" charset="0"/>
              </a:rPr>
              <a:t>					</a:t>
            </a:r>
            <a:r>
              <a:rPr lang="en-GB" sz="4000" b="1" dirty="0" err="1" smtClean="0">
                <a:latin typeface="Calibri" panose="020F0502020204030204" pitchFamily="34" charset="0"/>
                <a:cs typeface="Calibri" panose="020F0502020204030204" pitchFamily="34" charset="0"/>
              </a:rPr>
              <a:t>Senco</a:t>
            </a:r>
            <a:r>
              <a:rPr lang="en-GB" sz="4000" b="1" dirty="0" smtClean="0">
                <a:latin typeface="Calibri" panose="020F0502020204030204" pitchFamily="34" charset="0"/>
                <a:cs typeface="Calibri" panose="020F0502020204030204" pitchFamily="34" charset="0"/>
              </a:rPr>
              <a:t> Network</a:t>
            </a:r>
          </a:p>
          <a:p>
            <a:endParaRPr lang="en-GB" sz="4000" b="1" dirty="0" smtClean="0">
              <a:latin typeface="Calibri" panose="020F0502020204030204" pitchFamily="34" charset="0"/>
              <a:cs typeface="Calibri" panose="020F0502020204030204" pitchFamily="34" charset="0"/>
            </a:endParaRPr>
          </a:p>
          <a:p>
            <a:pPr algn="ctr"/>
            <a:r>
              <a:rPr lang="en-GB" sz="3200" b="1" dirty="0" smtClean="0">
                <a:latin typeface="Calibri" panose="020F0502020204030204" pitchFamily="34" charset="0"/>
                <a:cs typeface="Calibri" panose="020F0502020204030204" pitchFamily="34" charset="0"/>
              </a:rPr>
              <a:t>5</a:t>
            </a:r>
            <a:r>
              <a:rPr lang="en-GB" sz="3200" b="1" baseline="30000" dirty="0" smtClean="0">
                <a:latin typeface="Calibri" panose="020F0502020204030204" pitchFamily="34" charset="0"/>
                <a:cs typeface="Calibri" panose="020F0502020204030204" pitchFamily="34" charset="0"/>
              </a:rPr>
              <a:t>th</a:t>
            </a:r>
            <a:r>
              <a:rPr lang="en-GB" sz="3200" b="1" dirty="0" smtClean="0">
                <a:latin typeface="Calibri" panose="020F0502020204030204" pitchFamily="34" charset="0"/>
                <a:cs typeface="Calibri" panose="020F0502020204030204" pitchFamily="34" charset="0"/>
              </a:rPr>
              <a:t> February 2020</a:t>
            </a:r>
            <a:endParaRPr lang="en-GB" sz="32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032" y="414414"/>
            <a:ext cx="1248664" cy="1795979"/>
          </a:xfrm>
          <a:prstGeom prst="rect">
            <a:avLst/>
          </a:prstGeom>
        </p:spPr>
      </p:pic>
    </p:spTree>
    <p:extLst>
      <p:ext uri="{BB962C8B-B14F-4D97-AF65-F5344CB8AC3E}">
        <p14:creationId xmlns:p14="http://schemas.microsoft.com/office/powerpoint/2010/main" val="259640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rgbClr val="FF0000"/>
                </a:solidFill>
                <a:latin typeface="Calibri" panose="020F0502020204030204" pitchFamily="34" charset="0"/>
                <a:cs typeface="Calibri" panose="020F0502020204030204" pitchFamily="34" charset="0"/>
              </a:rPr>
              <a:t>Our Vision </a:t>
            </a:r>
            <a:endParaRPr lang="en-GB" sz="4800" dirty="0">
              <a:solidFill>
                <a:srgbClr val="FF0000"/>
              </a:solidFill>
              <a:latin typeface="Calibri" panose="020F0502020204030204" pitchFamily="34" charset="0"/>
              <a:cs typeface="Calibri" panose="020F0502020204030204" pitchFamily="34" charset="0"/>
            </a:endParaRPr>
          </a:p>
        </p:txBody>
      </p:sp>
      <p:sp>
        <p:nvSpPr>
          <p:cNvPr id="3" name="Rectangle 2"/>
          <p:cNvSpPr/>
          <p:nvPr/>
        </p:nvSpPr>
        <p:spPr>
          <a:xfrm>
            <a:off x="1627909" y="2819601"/>
            <a:ext cx="6373091" cy="3046988"/>
          </a:xfrm>
          <a:prstGeom prst="rect">
            <a:avLst/>
          </a:prstGeom>
        </p:spPr>
        <p:txBody>
          <a:bodyPr wrap="square">
            <a:spAutoFit/>
          </a:bodyPr>
          <a:lstStyle/>
          <a:p>
            <a:r>
              <a:rPr lang="en-US" sz="3200" b="1" i="1" dirty="0">
                <a:solidFill>
                  <a:srgbClr val="1C1E21"/>
                </a:solidFill>
                <a:latin typeface="Calibri" panose="020F0502020204030204" pitchFamily="34" charset="0"/>
                <a:cs typeface="Calibri" panose="020F0502020204030204" pitchFamily="34" charset="0"/>
              </a:rPr>
              <a:t>To empower parents/</a:t>
            </a:r>
            <a:r>
              <a:rPr lang="en-US" sz="3200" b="1" i="1" dirty="0" err="1">
                <a:solidFill>
                  <a:srgbClr val="1C1E21"/>
                </a:solidFill>
                <a:latin typeface="Calibri" panose="020F0502020204030204" pitchFamily="34" charset="0"/>
                <a:cs typeface="Calibri" panose="020F0502020204030204" pitchFamily="34" charset="0"/>
              </a:rPr>
              <a:t>carers</a:t>
            </a:r>
            <a:r>
              <a:rPr lang="en-US" sz="3200" b="1" i="1" dirty="0">
                <a:solidFill>
                  <a:srgbClr val="1C1E21"/>
                </a:solidFill>
                <a:latin typeface="Calibri" panose="020F0502020204030204" pitchFamily="34" charset="0"/>
                <a:cs typeface="Calibri" panose="020F0502020204030204" pitchFamily="34" charset="0"/>
              </a:rPr>
              <a:t> by influencing positive changes in health, education and social care policies and practices for families, children and young people with disabilities/additional needs.</a:t>
            </a:r>
            <a:endParaRPr lang="en-GB" sz="3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140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solidFill>
                  <a:srgbClr val="FF0000"/>
                </a:solidFill>
                <a:latin typeface="Calibri" panose="020F0502020204030204" pitchFamily="34" charset="0"/>
                <a:cs typeface="Calibri" panose="020F0502020204030204" pitchFamily="34" charset="0"/>
              </a:rPr>
              <a:t>PFBA – Background</a:t>
            </a:r>
            <a:endParaRPr lang="en-GB" b="1" u="sng" dirty="0">
              <a:solidFill>
                <a:srgbClr val="FF0000"/>
              </a:solidFill>
              <a:latin typeface="Calibri" panose="020F0502020204030204" pitchFamily="34" charset="0"/>
              <a:cs typeface="Calibri" panose="020F0502020204030204" pitchFamily="34" charset="0"/>
            </a:endParaRPr>
          </a:p>
        </p:txBody>
      </p:sp>
      <p:sp>
        <p:nvSpPr>
          <p:cNvPr id="3" name="Subtitle 2"/>
          <p:cNvSpPr>
            <a:spLocks noGrp="1"/>
          </p:cNvSpPr>
          <p:nvPr>
            <p:ph type="body" idx="4294967295"/>
          </p:nvPr>
        </p:nvSpPr>
        <p:spPr>
          <a:xfrm>
            <a:off x="1" y="1973263"/>
            <a:ext cx="2994422" cy="576262"/>
          </a:xfrm>
        </p:spPr>
        <p:txBody>
          <a:bodyPr>
            <a:noAutofit/>
          </a:bodyPr>
          <a:lstStyle/>
          <a:p>
            <a:pPr algn="ctr"/>
            <a:endParaRPr lang="en-GB" sz="3200" b="1" dirty="0" smtClean="0"/>
          </a:p>
          <a:p>
            <a:pPr algn="ctr"/>
            <a:endParaRPr lang="en-GB" sz="3200" b="1" dirty="0"/>
          </a:p>
          <a:p>
            <a:pPr algn="ctr"/>
            <a:endParaRPr lang="en-GB" sz="3200" b="1" dirty="0" smtClean="0"/>
          </a:p>
          <a:p>
            <a:pPr algn="ctr"/>
            <a:endParaRPr lang="en-GB" sz="3200" b="1" dirty="0"/>
          </a:p>
          <a:p>
            <a:pPr algn="ctr"/>
            <a:endParaRPr lang="en-GB" sz="3200" b="1" dirty="0" smtClean="0"/>
          </a:p>
          <a:p>
            <a:pPr marL="571500" indent="-571500" algn="ctr">
              <a:buFont typeface="Arial" panose="020B0604020202020204" pitchFamily="34" charset="0"/>
              <a:buChar char="•"/>
            </a:pPr>
            <a:endParaRPr lang="en-GB" sz="3200" b="1" dirty="0" smtClean="0"/>
          </a:p>
          <a:p>
            <a:pPr marL="571500" indent="-571500" algn="ctr">
              <a:buFont typeface="Arial" panose="020B0604020202020204" pitchFamily="34" charset="0"/>
              <a:buChar char="•"/>
            </a:pPr>
            <a:endParaRPr lang="en-GB" sz="3200" b="1" dirty="0"/>
          </a:p>
          <a:p>
            <a:pPr marL="571500" indent="-571500" algn="ctr">
              <a:buFont typeface="Arial" panose="020B0604020202020204" pitchFamily="34" charset="0"/>
              <a:buChar char="•"/>
            </a:pPr>
            <a:endParaRPr lang="en-GB" sz="3200" b="1" dirty="0" smtClean="0"/>
          </a:p>
          <a:p>
            <a:pPr marL="571500" indent="-571500" algn="ctr">
              <a:buFont typeface="Wingdings" panose="05000000000000000000" pitchFamily="2" charset="2"/>
              <a:buChar char="Ø"/>
            </a:pPr>
            <a:endParaRPr lang="en-GB" sz="3200" b="1" dirty="0"/>
          </a:p>
        </p:txBody>
      </p:sp>
      <p:sp>
        <p:nvSpPr>
          <p:cNvPr id="6" name="Text Placeholder 5"/>
          <p:cNvSpPr>
            <a:spLocks noGrp="1"/>
          </p:cNvSpPr>
          <p:nvPr>
            <p:ph type="body" sz="quarter" idx="4294967295"/>
          </p:nvPr>
        </p:nvSpPr>
        <p:spPr>
          <a:xfrm>
            <a:off x="1202224" y="2617789"/>
            <a:ext cx="7426235" cy="3598285"/>
          </a:xfrm>
        </p:spPr>
        <p:txBody>
          <a:bodyPr>
            <a:normAutofit fontScale="32500" lnSpcReduction="20000"/>
          </a:bodyPr>
          <a:lstStyle/>
          <a:p>
            <a:pPr>
              <a:buFont typeface="Wingdings" panose="05000000000000000000" pitchFamily="2" charset="2"/>
              <a:buChar char="§"/>
            </a:pPr>
            <a:r>
              <a:rPr lang="en-GB" sz="6700" b="1" dirty="0" smtClean="0">
                <a:solidFill>
                  <a:schemeClr val="tx1"/>
                </a:solidFill>
                <a:latin typeface="Calibri" panose="020F0502020204030204" pitchFamily="34" charset="0"/>
                <a:cs typeface="Calibri" panose="020F0502020204030204" pitchFamily="34" charset="0"/>
              </a:rPr>
              <a:t>Involvement in new Special Schools</a:t>
            </a:r>
          </a:p>
          <a:p>
            <a:pPr>
              <a:buFont typeface="Wingdings" panose="05000000000000000000" pitchFamily="2" charset="2"/>
              <a:buChar char="§"/>
            </a:pPr>
            <a:r>
              <a:rPr lang="en-GB" sz="6700" b="1" dirty="0" smtClean="0">
                <a:solidFill>
                  <a:schemeClr val="tx1"/>
                </a:solidFill>
                <a:latin typeface="Calibri" panose="020F0502020204030204" pitchFamily="34" charset="0"/>
                <a:cs typeface="Calibri" panose="020F0502020204030204" pitchFamily="34" charset="0"/>
              </a:rPr>
              <a:t>Became a registered charity with shared   values and peer support</a:t>
            </a:r>
          </a:p>
          <a:p>
            <a:pPr>
              <a:buFont typeface="Wingdings" panose="05000000000000000000" pitchFamily="2" charset="2"/>
              <a:buChar char="§"/>
            </a:pPr>
            <a:r>
              <a:rPr lang="en-GB" sz="6700" b="1" dirty="0" smtClean="0">
                <a:solidFill>
                  <a:schemeClr val="tx1"/>
                </a:solidFill>
                <a:latin typeface="Calibri" panose="020F0502020204030204" pitchFamily="34" charset="0"/>
                <a:cs typeface="Calibri" panose="020F0502020204030204" pitchFamily="34" charset="0"/>
              </a:rPr>
              <a:t>Independent Parent/carer run and led organisation</a:t>
            </a:r>
          </a:p>
          <a:p>
            <a:pPr>
              <a:buFont typeface="Wingdings" panose="05000000000000000000" pitchFamily="2" charset="2"/>
              <a:buChar char="§"/>
            </a:pPr>
            <a:r>
              <a:rPr lang="en-GB" sz="6700" b="1" dirty="0" smtClean="0">
                <a:solidFill>
                  <a:schemeClr val="tx1"/>
                </a:solidFill>
                <a:latin typeface="Calibri" panose="020F0502020204030204" pitchFamily="34" charset="0"/>
                <a:cs typeface="Calibri" panose="020F0502020204030204" pitchFamily="34" charset="0"/>
              </a:rPr>
              <a:t>Knowing we’re not alone and part of the National Network of Parent Carer Forums (NNPCF)</a:t>
            </a:r>
          </a:p>
          <a:p>
            <a:pPr>
              <a:buFont typeface="Wingdings" panose="05000000000000000000" pitchFamily="2" charset="2"/>
              <a:buChar char="§"/>
            </a:pPr>
            <a:r>
              <a:rPr lang="en-GB" sz="6700" b="1" dirty="0" smtClean="0">
                <a:solidFill>
                  <a:schemeClr val="tx1"/>
                </a:solidFill>
                <a:latin typeface="Calibri" panose="020F0502020204030204" pitchFamily="34" charset="0"/>
                <a:cs typeface="Calibri" panose="020F0502020204030204" pitchFamily="34" charset="0"/>
              </a:rPr>
              <a:t>Acknowledged and supported by the Local Authority </a:t>
            </a:r>
          </a:p>
          <a:p>
            <a:pPr marL="0" indent="0">
              <a:buNone/>
            </a:pPr>
            <a:endParaRPr lang="en-GB" sz="14400" b="1" dirty="0">
              <a:solidFill>
                <a:schemeClr val="tx1"/>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100378"/>
            <a:ext cx="1248664" cy="1795979"/>
          </a:xfrm>
          <a:prstGeom prst="rect">
            <a:avLst/>
          </a:prstGeom>
        </p:spPr>
      </p:pic>
    </p:spTree>
    <p:extLst>
      <p:ext uri="{BB962C8B-B14F-4D97-AF65-F5344CB8AC3E}">
        <p14:creationId xmlns:p14="http://schemas.microsoft.com/office/powerpoint/2010/main" val="2467467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type="title"/>
          </p:nvPr>
        </p:nvSpPr>
        <p:spPr>
          <a:xfrm>
            <a:off x="1179910" y="1318449"/>
            <a:ext cx="4923017" cy="5385419"/>
          </a:xfrm>
          <a:prstGeom prst="rect">
            <a:avLst/>
          </a:prstGeom>
        </p:spPr>
        <p:txBody>
          <a:bodyPr>
            <a:normAutofit fontScale="90000"/>
          </a:bodyPr>
          <a:lstStyle/>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Membership organisation of 151 local parent </a:t>
            </a:r>
            <a:r>
              <a:rPr sz="2400" b="1" dirty="0" err="1">
                <a:latin typeface="Calibri" panose="020F0502020204030204" pitchFamily="34" charset="0"/>
                <a:cs typeface="Calibri" panose="020F0502020204030204" pitchFamily="34" charset="0"/>
              </a:rPr>
              <a:t>carer</a:t>
            </a:r>
            <a:r>
              <a:rPr sz="2400" b="1" dirty="0">
                <a:latin typeface="Calibri" panose="020F0502020204030204" pitchFamily="34" charset="0"/>
                <a:cs typeface="Calibri" panose="020F0502020204030204" pitchFamily="34" charset="0"/>
              </a:rPr>
              <a:t> forums</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93,000 members</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Core work is around strategic participation of families to getting voices heard and to  shape services</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Parent </a:t>
            </a:r>
            <a:r>
              <a:rPr sz="2400" b="1" dirty="0" err="1">
                <a:latin typeface="Calibri" panose="020F0502020204030204" pitchFamily="34" charset="0"/>
                <a:cs typeface="Calibri" panose="020F0502020204030204" pitchFamily="34" charset="0"/>
              </a:rPr>
              <a:t>Carer</a:t>
            </a:r>
            <a:r>
              <a:rPr sz="2400" b="1" dirty="0">
                <a:latin typeface="Calibri" panose="020F0502020204030204" pitchFamily="34" charset="0"/>
                <a:cs typeface="Calibri" panose="020F0502020204030204" pitchFamily="34" charset="0"/>
              </a:rPr>
              <a:t> Forum includes parent </a:t>
            </a:r>
            <a:r>
              <a:rPr sz="2400" b="1" dirty="0" err="1">
                <a:latin typeface="Calibri" panose="020F0502020204030204" pitchFamily="34" charset="0"/>
                <a:cs typeface="Calibri" panose="020F0502020204030204" pitchFamily="34" charset="0"/>
              </a:rPr>
              <a:t>carers</a:t>
            </a:r>
            <a:r>
              <a:rPr sz="2400" b="1" dirty="0">
                <a:latin typeface="Calibri" panose="020F0502020204030204" pitchFamily="34" charset="0"/>
                <a:cs typeface="Calibri" panose="020F0502020204030204" pitchFamily="34" charset="0"/>
              </a:rPr>
              <a:t> with a full range of experiences in Health, Education and Social Care as their children/young people have a wide range of conditions</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We are a parent </a:t>
            </a:r>
            <a:r>
              <a:rPr sz="2400" b="1" dirty="0" err="1">
                <a:latin typeface="Calibri" panose="020F0502020204030204" pitchFamily="34" charset="0"/>
                <a:cs typeface="Calibri" panose="020F0502020204030204" pitchFamily="34" charset="0"/>
              </a:rPr>
              <a:t>carer</a:t>
            </a:r>
            <a:r>
              <a:rPr sz="2400" b="1" dirty="0">
                <a:latin typeface="Calibri" panose="020F0502020204030204" pitchFamily="34" charset="0"/>
                <a:cs typeface="Calibri" panose="020F0502020204030204" pitchFamily="34" charset="0"/>
              </a:rPr>
              <a:t> led organisation</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Evidence Based</a:t>
            </a:r>
          </a:p>
          <a:p>
            <a:pPr marL="339470" indent="-339470" defTabSz="452627">
              <a:lnSpc>
                <a:spcPct val="90000"/>
              </a:lnSpc>
              <a:spcBef>
                <a:spcPts val="900"/>
              </a:spcBef>
              <a:defRPr sz="1782"/>
            </a:pPr>
            <a:r>
              <a:rPr sz="2400" b="1" dirty="0">
                <a:latin typeface="Calibri" panose="020F0502020204030204" pitchFamily="34" charset="0"/>
                <a:cs typeface="Calibri" panose="020F0502020204030204" pitchFamily="34" charset="0"/>
              </a:rPr>
              <a:t>Solution Focused</a:t>
            </a:r>
          </a:p>
        </p:txBody>
      </p:sp>
      <p:sp>
        <p:nvSpPr>
          <p:cNvPr id="5" name="Text Placeholder 3"/>
          <p:cNvSpPr txBox="1">
            <a:spLocks noGrp="1"/>
          </p:cNvSpPr>
          <p:nvPr>
            <p:ph type="body" idx="1"/>
          </p:nvPr>
        </p:nvSpPr>
        <p:spPr>
          <a:xfrm>
            <a:off x="6289964" y="5148120"/>
            <a:ext cx="2789884" cy="1555749"/>
          </a:xfrm>
          <a:prstGeom prst="rect">
            <a:avLst/>
          </a:prstGeom>
          <a:gradFill>
            <a:gsLst>
              <a:gs pos="0">
                <a:schemeClr val="accent3">
                  <a:hueOff val="-383948"/>
                  <a:satOff val="-8516"/>
                  <a:lumOff val="34979"/>
                </a:schemeClr>
              </a:gs>
              <a:gs pos="88000">
                <a:schemeClr val="accent3">
                  <a:hueOff val="-200144"/>
                  <a:satOff val="-4220"/>
                  <a:lumOff val="12826"/>
                </a:schemeClr>
              </a:gs>
            </a:gsLst>
            <a:lin ang="5400000"/>
          </a:gradFill>
          <a:ln w="12700" cap="rnd">
            <a:solidFill>
              <a:schemeClr val="accent3"/>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379475">
              <a:lnSpc>
                <a:spcPct val="96000"/>
              </a:lnSpc>
              <a:spcBef>
                <a:spcPts val="800"/>
              </a:spcBef>
              <a:defRPr sz="913" b="1"/>
            </a:pPr>
            <a:r>
              <a:rPr sz="1050" dirty="0"/>
              <a:t>Paragraph 1.13 SEND code of practice</a:t>
            </a:r>
            <a:r>
              <a:rPr sz="1050" dirty="0">
                <a:solidFill>
                  <a:schemeClr val="accent1"/>
                </a:solidFill>
              </a:rPr>
              <a:t>:</a:t>
            </a:r>
            <a:endParaRPr sz="1050" dirty="0">
              <a:solidFill>
                <a:srgbClr val="404040"/>
              </a:solidFill>
            </a:endParaRPr>
          </a:p>
          <a:p>
            <a:pPr defTabSz="379475">
              <a:lnSpc>
                <a:spcPct val="96000"/>
              </a:lnSpc>
              <a:spcBef>
                <a:spcPts val="800"/>
              </a:spcBef>
              <a:defRPr sz="913">
                <a:solidFill>
                  <a:srgbClr val="404040"/>
                </a:solidFill>
              </a:defRPr>
            </a:pPr>
            <a:r>
              <a:rPr sz="1050" dirty="0"/>
              <a:t>“</a:t>
            </a:r>
            <a:r>
              <a:rPr sz="1050" i="1" dirty="0"/>
              <a:t>Parent </a:t>
            </a:r>
            <a:r>
              <a:rPr sz="1050" i="1" dirty="0" err="1"/>
              <a:t>Carer</a:t>
            </a:r>
            <a:r>
              <a:rPr sz="1050" i="1" dirty="0"/>
              <a:t> Forums are representative local groups of parents and </a:t>
            </a:r>
            <a:r>
              <a:rPr sz="1050" i="1" dirty="0" err="1"/>
              <a:t>carers</a:t>
            </a:r>
            <a:r>
              <a:rPr sz="1050" i="1" dirty="0"/>
              <a:t> of children and young people with disabilities who work alongside local authorities, education, health and other service providers to ensure the services they plan, commission, deliver and monitor meet the needs of children and families</a:t>
            </a:r>
            <a:r>
              <a:rPr sz="1050" dirty="0"/>
              <a:t>”</a:t>
            </a:r>
          </a:p>
          <a:p>
            <a:pPr marL="237172" indent="-237172" defTabSz="379475">
              <a:lnSpc>
                <a:spcPct val="96000"/>
              </a:lnSpc>
              <a:spcBef>
                <a:spcPts val="800"/>
              </a:spcBef>
              <a:buClr>
                <a:schemeClr val="accent1"/>
              </a:buClr>
              <a:buSzPct val="80000"/>
              <a:buChar char="•"/>
              <a:defRPr sz="1992">
                <a:solidFill>
                  <a:srgbClr val="404040"/>
                </a:solidFill>
              </a:defRPr>
            </a:pPr>
            <a:endParaRPr sz="664" dirty="0"/>
          </a:p>
        </p:txBody>
      </p:sp>
      <p:pic>
        <p:nvPicPr>
          <p:cNvPr id="7" name="Picture 5" descr="Picture 5"/>
          <p:cNvPicPr>
            <a:picLocks noChangeAspect="1"/>
          </p:cNvPicPr>
          <p:nvPr/>
        </p:nvPicPr>
        <p:blipFill>
          <a:blip r:embed="rId2"/>
          <a:stretch>
            <a:fillRect/>
          </a:stretch>
        </p:blipFill>
        <p:spPr>
          <a:xfrm>
            <a:off x="5993353" y="1219201"/>
            <a:ext cx="2514600" cy="3928918"/>
          </a:xfrm>
          <a:prstGeom prst="rect">
            <a:avLst/>
          </a:prstGeom>
          <a:ln w="12700">
            <a:miter lim="400000"/>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704" y="81906"/>
            <a:ext cx="1248664" cy="1795979"/>
          </a:xfrm>
          <a:prstGeom prst="rect">
            <a:avLst/>
          </a:prstGeom>
        </p:spPr>
      </p:pic>
      <p:sp>
        <p:nvSpPr>
          <p:cNvPr id="10" name="Rectangle 9"/>
          <p:cNvSpPr/>
          <p:nvPr/>
        </p:nvSpPr>
        <p:spPr>
          <a:xfrm>
            <a:off x="1129146" y="610562"/>
            <a:ext cx="5160818" cy="707886"/>
          </a:xfrm>
          <a:prstGeom prst="rect">
            <a:avLst/>
          </a:prstGeom>
        </p:spPr>
        <p:txBody>
          <a:bodyPr wrap="square">
            <a:spAutoFit/>
          </a:bodyPr>
          <a:lstStyle/>
          <a:p>
            <a:r>
              <a:rPr lang="en-GB" sz="4000" b="1" dirty="0" smtClean="0">
                <a:solidFill>
                  <a:srgbClr val="FF0000"/>
                </a:solidFill>
                <a:latin typeface="Calibri" panose="020F0502020204030204" pitchFamily="34" charset="0"/>
                <a:cs typeface="Calibri" panose="020F0502020204030204" pitchFamily="34" charset="0"/>
              </a:rPr>
              <a:t>The NNPCF </a:t>
            </a:r>
            <a:endParaRPr lang="en-GB" sz="4000" b="1" dirty="0"/>
          </a:p>
        </p:txBody>
      </p:sp>
    </p:spTree>
    <p:extLst>
      <p:ext uri="{BB962C8B-B14F-4D97-AF65-F5344CB8AC3E}">
        <p14:creationId xmlns:p14="http://schemas.microsoft.com/office/powerpoint/2010/main" val="321560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609601"/>
            <a:ext cx="8073287" cy="581891"/>
          </a:xfrm>
        </p:spPr>
        <p:txBody>
          <a:bodyPr>
            <a:normAutofit fontScale="90000"/>
          </a:bodyPr>
          <a:lstStyle/>
          <a:p>
            <a:pPr algn="ctr"/>
            <a:r>
              <a:rPr lang="en-GB" sz="3600" b="1" dirty="0" smtClean="0">
                <a:solidFill>
                  <a:srgbClr val="FF0000"/>
                </a:solidFill>
                <a:latin typeface="Calibri" panose="020F0502020204030204" pitchFamily="34" charset="0"/>
                <a:cs typeface="Calibri" panose="020F0502020204030204" pitchFamily="34" charset="0"/>
              </a:rPr>
              <a:t>What we do</a:t>
            </a:r>
            <a:endParaRPr lang="en-GB" sz="3600" b="1" dirty="0">
              <a:solidFill>
                <a:srgbClr val="FF000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137323"/>
            <a:ext cx="1248664" cy="179597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10924026"/>
              </p:ext>
            </p:extLst>
          </p:nvPr>
        </p:nvGraphicFramePr>
        <p:xfrm>
          <a:off x="1205344" y="2022764"/>
          <a:ext cx="6414656" cy="6626449"/>
        </p:xfrm>
        <a:graphic>
          <a:graphicData uri="http://schemas.openxmlformats.org/drawingml/2006/table">
            <a:tbl>
              <a:tblPr firstRow="1" bandRow="1">
                <a:tableStyleId>{5C22544A-7EE6-4342-B048-85BDC9FD1C3A}</a:tableStyleId>
              </a:tblPr>
              <a:tblGrid>
                <a:gridCol w="3207328">
                  <a:extLst>
                    <a:ext uri="{9D8B030D-6E8A-4147-A177-3AD203B41FA5}">
                      <a16:colId xmlns="" xmlns:a16="http://schemas.microsoft.com/office/drawing/2014/main" val="4079228423"/>
                    </a:ext>
                  </a:extLst>
                </a:gridCol>
                <a:gridCol w="3207328">
                  <a:extLst>
                    <a:ext uri="{9D8B030D-6E8A-4147-A177-3AD203B41FA5}">
                      <a16:colId xmlns="" xmlns:a16="http://schemas.microsoft.com/office/drawing/2014/main" val="1476231296"/>
                    </a:ext>
                  </a:extLst>
                </a:gridCol>
              </a:tblGrid>
              <a:tr h="2358043">
                <a:tc>
                  <a:txBody>
                    <a:bodyPr/>
                    <a:lstStyle/>
                    <a:p>
                      <a:pPr marL="457200" lvl="1" indent="0">
                        <a:buClr>
                          <a:srgbClr val="C00000"/>
                        </a:buClr>
                        <a:buSzPct val="125000"/>
                        <a:buFont typeface="Wingdings" panose="05000000000000000000" pitchFamily="2" charset="2"/>
                        <a:buNone/>
                      </a:pPr>
                      <a:r>
                        <a:rPr lang="en-GB" sz="2000" b="1" u="sng" dirty="0" smtClean="0">
                          <a:solidFill>
                            <a:srgbClr val="C00000"/>
                          </a:solidFill>
                          <a:latin typeface="Calibri" panose="020F0502020204030204" pitchFamily="34" charset="0"/>
                          <a:cs typeface="Calibri" panose="020F0502020204030204" pitchFamily="34" charset="0"/>
                        </a:rPr>
                        <a:t>Hold Events &amp; workshops</a:t>
                      </a:r>
                    </a:p>
                    <a:p>
                      <a:pPr marL="457200" lvl="1" indent="0">
                        <a:buClr>
                          <a:srgbClr val="C00000"/>
                        </a:buClr>
                        <a:buSzPct val="125000"/>
                        <a:buFont typeface="Wingdings" panose="05000000000000000000" pitchFamily="2" charset="2"/>
                        <a:buNone/>
                      </a:pPr>
                      <a:endParaRPr lang="en-GB" sz="1800" b="1" u="sng" dirty="0" smtClean="0">
                        <a:solidFill>
                          <a:schemeClr val="tx1"/>
                        </a:solidFill>
                        <a:latin typeface="Calibri" panose="020F0502020204030204" pitchFamily="34" charset="0"/>
                        <a:cs typeface="Calibri" panose="020F0502020204030204" pitchFamily="34" charset="0"/>
                      </a:endParaRP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PBS workshops</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EHCP workshops</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Information Days/Listening Events</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Bigger Voice Events (for support group reps)</a:t>
                      </a:r>
                    </a:p>
                  </a:txBody>
                  <a:tcPr marL="68580" marR="68580">
                    <a:noFill/>
                  </a:tcPr>
                </a:tc>
                <a:tc>
                  <a:txBody>
                    <a:bodyPr/>
                    <a:lstStyle/>
                    <a:p>
                      <a:pPr marL="457200" lvl="1" indent="0">
                        <a:buClr>
                          <a:srgbClr val="C00000"/>
                        </a:buClr>
                        <a:buSzPct val="125000"/>
                        <a:buFont typeface="Wingdings" panose="05000000000000000000" pitchFamily="2" charset="2"/>
                        <a:buNone/>
                      </a:pPr>
                      <a:r>
                        <a:rPr lang="en-GB" sz="2000" b="1" u="sng" dirty="0" smtClean="0">
                          <a:solidFill>
                            <a:srgbClr val="C00000"/>
                          </a:solidFill>
                          <a:latin typeface="Calibri" panose="020F0502020204030204" pitchFamily="34" charset="0"/>
                          <a:cs typeface="Calibri" panose="020F0502020204030204" pitchFamily="34" charset="0"/>
                        </a:rPr>
                        <a:t>Work in partnership </a:t>
                      </a:r>
                    </a:p>
                    <a:p>
                      <a:pPr marL="457200" lvl="1" indent="0">
                        <a:buClr>
                          <a:srgbClr val="C00000"/>
                        </a:buClr>
                        <a:buSzPct val="125000"/>
                        <a:buFont typeface="Wingdings" panose="05000000000000000000" pitchFamily="2" charset="2"/>
                        <a:buNone/>
                      </a:pPr>
                      <a:endParaRPr lang="en-GB" sz="1800" b="1" u="sng" dirty="0" smtClean="0">
                        <a:solidFill>
                          <a:schemeClr val="tx1"/>
                        </a:solidFill>
                        <a:latin typeface="Calibri" panose="020F0502020204030204" pitchFamily="34" charset="0"/>
                        <a:cs typeface="Calibri" panose="020F0502020204030204" pitchFamily="34" charset="0"/>
                      </a:endParaRPr>
                    </a:p>
                    <a:p>
                      <a:pPr marL="628650" lvl="1" indent="-1714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Support groups</a:t>
                      </a:r>
                    </a:p>
                    <a:p>
                      <a:pPr marL="628650" lvl="1" indent="-1714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Health &amp; Social Care Teams</a:t>
                      </a:r>
                    </a:p>
                    <a:p>
                      <a:pPr marL="628650" lvl="1" indent="-1714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Special Schools</a:t>
                      </a:r>
                    </a:p>
                    <a:p>
                      <a:pPr marL="628650" lvl="1" indent="-1714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SENDIASS</a:t>
                      </a:r>
                      <a:endParaRPr lang="en-GB" sz="2000" dirty="0"/>
                    </a:p>
                  </a:txBody>
                  <a:tcPr marL="68580" marR="68580">
                    <a:noFill/>
                  </a:tcPr>
                </a:tc>
                <a:extLst>
                  <a:ext uri="{0D108BD9-81ED-4DB2-BD59-A6C34878D82A}">
                    <a16:rowId xmlns="" xmlns:a16="http://schemas.microsoft.com/office/drawing/2014/main" val="381901512"/>
                  </a:ext>
                </a:extLst>
              </a:tr>
              <a:tr h="1650646">
                <a:tc>
                  <a:txBody>
                    <a:bodyPr/>
                    <a:lstStyle/>
                    <a:p>
                      <a:pPr marL="457200" lvl="1" indent="0">
                        <a:buClr>
                          <a:srgbClr val="C00000"/>
                        </a:buClr>
                        <a:buSzPct val="125000"/>
                        <a:buFont typeface="Wingdings" panose="05000000000000000000" pitchFamily="2" charset="2"/>
                        <a:buNone/>
                      </a:pPr>
                      <a:r>
                        <a:rPr lang="en-GB" sz="2000" b="1" u="sng" dirty="0" smtClean="0">
                          <a:solidFill>
                            <a:srgbClr val="C00000"/>
                          </a:solidFill>
                          <a:latin typeface="Calibri" panose="020F0502020204030204" pitchFamily="34" charset="0"/>
                          <a:cs typeface="Calibri" panose="020F0502020204030204" pitchFamily="34" charset="0"/>
                        </a:rPr>
                        <a:t>Representation on Strategic Groups</a:t>
                      </a:r>
                    </a:p>
                    <a:p>
                      <a:pPr marL="457200" lvl="1" indent="0">
                        <a:buClr>
                          <a:srgbClr val="C00000"/>
                        </a:buClr>
                        <a:buSzPct val="125000"/>
                        <a:buFont typeface="Wingdings" panose="05000000000000000000" pitchFamily="2" charset="2"/>
                        <a:buNone/>
                      </a:pPr>
                      <a:endParaRPr lang="en-GB" sz="2000" b="1" u="sng" dirty="0" smtClean="0">
                        <a:solidFill>
                          <a:schemeClr val="tx1"/>
                        </a:solidFill>
                        <a:latin typeface="Calibri" panose="020F0502020204030204" pitchFamily="34" charset="0"/>
                        <a:cs typeface="Calibri" panose="020F0502020204030204" pitchFamily="34" charset="0"/>
                      </a:endParaRP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SEND Strategic Forum</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Carers Partnership</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Transforming Lives </a:t>
                      </a:r>
                    </a:p>
                    <a:p>
                      <a:pPr marL="742950" lvl="1" indent="-285750">
                        <a:buClr>
                          <a:srgbClr val="C00000"/>
                        </a:buClr>
                        <a:buSzPct val="125000"/>
                        <a:buFont typeface="Wingdings" panose="05000000000000000000" pitchFamily="2" charset="2"/>
                        <a:buChar char="§"/>
                      </a:pPr>
                      <a:r>
                        <a:rPr lang="en-GB" sz="2000" b="1" dirty="0" smtClean="0">
                          <a:solidFill>
                            <a:schemeClr val="tx1"/>
                          </a:solidFill>
                          <a:latin typeface="Calibri" panose="020F0502020204030204" pitchFamily="34" charset="0"/>
                          <a:cs typeface="Calibri" panose="020F0502020204030204" pitchFamily="34" charset="0"/>
                        </a:rPr>
                        <a:t>Short Breaks Forum</a:t>
                      </a:r>
                      <a:endParaRPr lang="en-GB" sz="2000" b="1" dirty="0">
                        <a:solidFill>
                          <a:schemeClr val="tx1"/>
                        </a:solidFill>
                        <a:latin typeface="Calibri" panose="020F0502020204030204" pitchFamily="34" charset="0"/>
                        <a:cs typeface="Calibri" panose="020F0502020204030204" pitchFamily="34" charset="0"/>
                      </a:endParaRPr>
                    </a:p>
                  </a:txBody>
                  <a:tcPr marL="68580" marR="68580"/>
                </a:tc>
                <a:tc>
                  <a:txBody>
                    <a:bodyPr/>
                    <a:lstStyle/>
                    <a:p>
                      <a:r>
                        <a:rPr lang="en-GB" b="1" u="none" dirty="0" smtClean="0">
                          <a:solidFill>
                            <a:srgbClr val="C00000"/>
                          </a:solidFill>
                          <a:latin typeface="Calibri" panose="020F0502020204030204" pitchFamily="34" charset="0"/>
                          <a:cs typeface="Calibri" panose="020F0502020204030204" pitchFamily="34" charset="0"/>
                        </a:rPr>
                        <a:t>              </a:t>
                      </a:r>
                      <a:r>
                        <a:rPr lang="en-GB" sz="2000" b="1" u="sng" dirty="0" smtClean="0">
                          <a:solidFill>
                            <a:srgbClr val="C00000"/>
                          </a:solidFill>
                          <a:latin typeface="Calibri" panose="020F0502020204030204" pitchFamily="34" charset="0"/>
                          <a:cs typeface="Calibri" panose="020F0502020204030204" pitchFamily="34" charset="0"/>
                        </a:rPr>
                        <a:t>Ongoing surveys</a:t>
                      </a:r>
                    </a:p>
                    <a:p>
                      <a:endParaRPr lang="en-GB" sz="2000" b="1" u="sng" dirty="0" smtClean="0">
                        <a:solidFill>
                          <a:srgbClr val="C00000"/>
                        </a:solidFill>
                        <a:latin typeface="Calibri" panose="020F0502020204030204" pitchFamily="34" charset="0"/>
                        <a:cs typeface="Calibri" panose="020F0502020204030204" pitchFamily="34" charset="0"/>
                      </a:endParaRPr>
                    </a:p>
                    <a:p>
                      <a:endParaRPr lang="en-GB" sz="2000" b="1" u="sng" dirty="0" smtClean="0">
                        <a:solidFill>
                          <a:srgbClr val="C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sz="2000" b="1" u="none" dirty="0" smtClean="0">
                          <a:solidFill>
                            <a:schemeClr val="tx1"/>
                          </a:solidFill>
                          <a:latin typeface="Calibri" panose="020F0502020204030204" pitchFamily="34" charset="0"/>
                          <a:cs typeface="Calibri" panose="020F0502020204030204" pitchFamily="34" charset="0"/>
                        </a:rPr>
                        <a:t>What</a:t>
                      </a:r>
                      <a:r>
                        <a:rPr lang="en-GB" sz="2000" b="1" u="none" baseline="0" dirty="0" smtClean="0">
                          <a:solidFill>
                            <a:schemeClr val="tx1"/>
                          </a:solidFill>
                          <a:latin typeface="Calibri" panose="020F0502020204030204" pitchFamily="34" charset="0"/>
                          <a:cs typeface="Calibri" panose="020F0502020204030204" pitchFamily="34" charset="0"/>
                        </a:rPr>
                        <a:t> is working well/ not so well</a:t>
                      </a:r>
                    </a:p>
                    <a:p>
                      <a:pPr marL="285750" indent="-285750">
                        <a:buFont typeface="Wingdings" panose="05000000000000000000" pitchFamily="2" charset="2"/>
                        <a:buChar char="§"/>
                      </a:pPr>
                      <a:r>
                        <a:rPr lang="en-GB" sz="2000" b="1" u="none" baseline="0" dirty="0" smtClean="0">
                          <a:solidFill>
                            <a:schemeClr val="tx1"/>
                          </a:solidFill>
                          <a:latin typeface="Calibri" panose="020F0502020204030204" pitchFamily="34" charset="0"/>
                          <a:cs typeface="Calibri" panose="020F0502020204030204" pitchFamily="34" charset="0"/>
                        </a:rPr>
                        <a:t>What’s important</a:t>
                      </a:r>
                    </a:p>
                    <a:p>
                      <a:pPr marL="285750" indent="-285750">
                        <a:buFont typeface="Wingdings" panose="05000000000000000000" pitchFamily="2" charset="2"/>
                        <a:buChar char="§"/>
                      </a:pPr>
                      <a:r>
                        <a:rPr lang="en-GB" sz="2000" b="1" u="none" baseline="0" dirty="0" smtClean="0">
                          <a:solidFill>
                            <a:schemeClr val="tx1"/>
                          </a:solidFill>
                          <a:latin typeface="Calibri" panose="020F0502020204030204" pitchFamily="34" charset="0"/>
                          <a:cs typeface="Calibri" panose="020F0502020204030204" pitchFamily="34" charset="0"/>
                        </a:rPr>
                        <a:t>Consultation work</a:t>
                      </a:r>
                    </a:p>
                    <a:p>
                      <a:pPr marL="0" indent="0">
                        <a:buFont typeface="Wingdings" panose="05000000000000000000" pitchFamily="2" charset="2"/>
                        <a:buNone/>
                      </a:pPr>
                      <a:endParaRPr lang="en-GB" b="1" u="sng" dirty="0" smtClean="0">
                        <a:solidFill>
                          <a:srgbClr val="C0000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GB" b="1" u="sng" dirty="0">
                        <a:solidFill>
                          <a:srgbClr val="C00000"/>
                        </a:solidFill>
                        <a:latin typeface="Calibri" panose="020F0502020204030204" pitchFamily="34" charset="0"/>
                        <a:cs typeface="Calibri" panose="020F0502020204030204" pitchFamily="34" charset="0"/>
                      </a:endParaRPr>
                    </a:p>
                  </a:txBody>
                  <a:tcPr marL="68580" marR="68580"/>
                </a:tc>
                <a:extLst>
                  <a:ext uri="{0D108BD9-81ED-4DB2-BD59-A6C34878D82A}">
                    <a16:rowId xmlns="" xmlns:a16="http://schemas.microsoft.com/office/drawing/2014/main" val="2767587967"/>
                  </a:ext>
                </a:extLst>
              </a:tr>
              <a:tr h="743809">
                <a:tc>
                  <a:txBody>
                    <a:bodyPr/>
                    <a:lstStyle/>
                    <a:p>
                      <a:endParaRPr lang="en-GB" dirty="0"/>
                    </a:p>
                  </a:txBody>
                  <a:tcPr marL="68580" marR="68580"/>
                </a:tc>
                <a:tc>
                  <a:txBody>
                    <a:bodyPr/>
                    <a:lstStyle/>
                    <a:p>
                      <a:endParaRPr lang="en-GB" dirty="0"/>
                    </a:p>
                  </a:txBody>
                  <a:tcPr marL="68580" marR="68580"/>
                </a:tc>
                <a:extLst>
                  <a:ext uri="{0D108BD9-81ED-4DB2-BD59-A6C34878D82A}">
                    <a16:rowId xmlns="" xmlns:a16="http://schemas.microsoft.com/office/drawing/2014/main" val="193218724"/>
                  </a:ext>
                </a:extLst>
              </a:tr>
            </a:tbl>
          </a:graphicData>
        </a:graphic>
      </p:graphicFrame>
    </p:spTree>
    <p:extLst>
      <p:ext uri="{BB962C8B-B14F-4D97-AF65-F5344CB8AC3E}">
        <p14:creationId xmlns:p14="http://schemas.microsoft.com/office/powerpoint/2010/main" val="384063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3" y="550219"/>
            <a:ext cx="5514199" cy="1280890"/>
          </a:xfrm>
        </p:spPr>
        <p:txBody>
          <a:bodyPr>
            <a:noAutofit/>
          </a:bodyPr>
          <a:lstStyle/>
          <a:p>
            <a:pPr algn="ctr"/>
            <a:r>
              <a:rPr lang="en-GB" sz="4000" b="1" dirty="0" smtClean="0">
                <a:solidFill>
                  <a:srgbClr val="FF0000"/>
                </a:solidFill>
                <a:latin typeface="Calibri" panose="020F0502020204030204" pitchFamily="34" charset="0"/>
                <a:cs typeface="Calibri" panose="020F0502020204030204" pitchFamily="34" charset="0"/>
              </a:rPr>
              <a:t>Focused support:-</a:t>
            </a:r>
            <a:br>
              <a:rPr lang="en-GB" sz="4000" b="1" dirty="0" smtClean="0">
                <a:solidFill>
                  <a:srgbClr val="FF0000"/>
                </a:solidFill>
                <a:latin typeface="Calibri" panose="020F0502020204030204" pitchFamily="34" charset="0"/>
                <a:cs typeface="Calibri" panose="020F0502020204030204" pitchFamily="34" charset="0"/>
              </a:rPr>
            </a:br>
            <a:r>
              <a:rPr lang="en-GB" sz="4000" b="1" dirty="0" smtClean="0">
                <a:solidFill>
                  <a:srgbClr val="FF0000"/>
                </a:solidFill>
                <a:latin typeface="Calibri" panose="020F0502020204030204" pitchFamily="34" charset="0"/>
                <a:cs typeface="Calibri" panose="020F0502020204030204" pitchFamily="34" charset="0"/>
              </a:rPr>
              <a:t>Killinghall Project</a:t>
            </a:r>
            <a:r>
              <a:rPr lang="en-GB" sz="4000" b="1" dirty="0" smtClean="0">
                <a:solidFill>
                  <a:srgbClr val="FF0000"/>
                </a:solidFill>
              </a:rPr>
              <a:t/>
            </a:r>
            <a:br>
              <a:rPr lang="en-GB" sz="4000" b="1" dirty="0" smtClean="0">
                <a:solidFill>
                  <a:srgbClr val="FF0000"/>
                </a:solidFill>
              </a:rPr>
            </a:br>
            <a:endParaRPr lang="en-GB" sz="40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137323"/>
            <a:ext cx="1248664" cy="1795979"/>
          </a:xfrm>
          <a:prstGeom prst="rect">
            <a:avLst/>
          </a:prstGeom>
        </p:spPr>
      </p:pic>
      <p:sp>
        <p:nvSpPr>
          <p:cNvPr id="4" name="TextBox 3"/>
          <p:cNvSpPr txBox="1"/>
          <p:nvPr/>
        </p:nvSpPr>
        <p:spPr>
          <a:xfrm>
            <a:off x="1884218" y="2778034"/>
            <a:ext cx="6961909" cy="4093428"/>
          </a:xfrm>
          <a:prstGeom prst="rect">
            <a:avLst/>
          </a:prstGeom>
          <a:noFill/>
        </p:spPr>
        <p:txBody>
          <a:bodyPr wrap="square" rtlCol="0">
            <a:spAutoFit/>
          </a:bodyPr>
          <a:lstStyle/>
          <a:p>
            <a:pPr marL="285750" indent="-285750">
              <a:buFont typeface="Arial" panose="020B0604020202020204" pitchFamily="34" charset="0"/>
              <a:buChar char="•"/>
            </a:pPr>
            <a:r>
              <a:rPr lang="en-GB" sz="3200" b="1" dirty="0" smtClean="0"/>
              <a:t>Awards for all</a:t>
            </a:r>
          </a:p>
          <a:p>
            <a:pPr marL="285750" indent="-285750">
              <a:buFont typeface="Arial" panose="020B0604020202020204" pitchFamily="34" charset="0"/>
              <a:buChar char="•"/>
            </a:pPr>
            <a:r>
              <a:rPr lang="en-GB" sz="3200" b="1" dirty="0" smtClean="0"/>
              <a:t>Working closely with Lynne</a:t>
            </a:r>
          </a:p>
          <a:p>
            <a:pPr marL="285750" indent="-285750">
              <a:buFont typeface="Arial" panose="020B0604020202020204" pitchFamily="34" charset="0"/>
              <a:buChar char="•"/>
            </a:pPr>
            <a:r>
              <a:rPr lang="en-GB" sz="3200" b="1" dirty="0" smtClean="0"/>
              <a:t>Setting up an SEN support Forum for parent/carers</a:t>
            </a:r>
          </a:p>
          <a:p>
            <a:pPr marL="285750" indent="-285750">
              <a:buFont typeface="Arial" panose="020B0604020202020204" pitchFamily="34" charset="0"/>
              <a:buChar char="•"/>
            </a:pPr>
            <a:r>
              <a:rPr lang="en-GB" sz="3200" b="1" dirty="0" smtClean="0"/>
              <a:t>Peer support and learning</a:t>
            </a:r>
          </a:p>
          <a:p>
            <a:pPr marL="285750" indent="-285750">
              <a:buFont typeface="Arial" panose="020B0604020202020204" pitchFamily="34" charset="0"/>
              <a:buChar char="•"/>
            </a:pPr>
            <a:r>
              <a:rPr lang="en-GB" sz="3200" b="1" dirty="0" smtClean="0"/>
              <a:t>For any more info – contact</a:t>
            </a:r>
          </a:p>
          <a:p>
            <a:r>
              <a:rPr lang="en-GB" sz="3200" b="1" dirty="0" smtClean="0">
                <a:hlinkClick r:id="rId3"/>
              </a:rPr>
              <a:t>Lynne.Clegg@killinghall.bradford.sch.uk</a:t>
            </a:r>
            <a:endParaRPr lang="en-GB" sz="3200" b="1" dirty="0" smtClean="0"/>
          </a:p>
          <a:p>
            <a:pPr marL="285750" indent="-285750">
              <a:buFont typeface="Arial" panose="020B0604020202020204" pitchFamily="34" charset="0"/>
              <a:buChar char="•"/>
            </a:pPr>
            <a:endParaRPr lang="en-GB" sz="3600" b="1"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837" y="3251201"/>
            <a:ext cx="1690382" cy="2279829"/>
          </a:xfrm>
          <a:prstGeom prst="rect">
            <a:avLst/>
          </a:prstGeom>
        </p:spPr>
      </p:pic>
    </p:spTree>
    <p:extLst>
      <p:ext uri="{BB962C8B-B14F-4D97-AF65-F5344CB8AC3E}">
        <p14:creationId xmlns:p14="http://schemas.microsoft.com/office/powerpoint/2010/main" val="381126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Educational Psychology Team Update</a:t>
            </a:r>
            <a:endParaRPr lang="en-GB" dirty="0"/>
          </a:p>
        </p:txBody>
      </p:sp>
      <p:sp>
        <p:nvSpPr>
          <p:cNvPr id="5" name="Subtitle 4"/>
          <p:cNvSpPr>
            <a:spLocks noGrp="1"/>
          </p:cNvSpPr>
          <p:nvPr>
            <p:ph type="subTitle" idx="1"/>
          </p:nvPr>
        </p:nvSpPr>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54316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latin typeface="Calibri" panose="020F0502020204030204" pitchFamily="34" charset="0"/>
                <a:cs typeface="Calibri" panose="020F0502020204030204" pitchFamily="34" charset="0"/>
              </a:rPr>
              <a:t>What parents have told us</a:t>
            </a:r>
            <a:endParaRPr lang="en-GB" b="1" u="sng" dirty="0">
              <a:solidFill>
                <a:srgbClr val="FF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102489"/>
            <a:ext cx="1248664" cy="1795979"/>
          </a:xfrm>
          <a:prstGeom prst="rect">
            <a:avLst/>
          </a:prstGeom>
        </p:spPr>
      </p:pic>
      <p:sp>
        <p:nvSpPr>
          <p:cNvPr id="4" name="Rectangle 3"/>
          <p:cNvSpPr/>
          <p:nvPr/>
        </p:nvSpPr>
        <p:spPr>
          <a:xfrm>
            <a:off x="1489364" y="2967335"/>
            <a:ext cx="6583482" cy="4031873"/>
          </a:xfrm>
          <a:prstGeom prst="rect">
            <a:avLst/>
          </a:prstGeom>
        </p:spPr>
        <p:txBody>
          <a:bodyPr wrap="square">
            <a:spAutoFit/>
          </a:bodyPr>
          <a:lstStyle/>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Would like a better relationship with school</a:t>
            </a:r>
            <a:endParaRPr lang="en-GB" sz="3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Would like to support their child’s learning</a:t>
            </a:r>
            <a:endParaRPr lang="en-GB" sz="3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Have difficulty understanding how SEN support works in school</a:t>
            </a:r>
          </a:p>
          <a:p>
            <a:pPr marL="285750" indent="-285750">
              <a:buFont typeface="Arial" panose="020B0604020202020204" pitchFamily="34" charset="0"/>
              <a:buChar char="•"/>
            </a:pPr>
            <a:r>
              <a:rPr lang="en-GB" sz="3200" b="1" dirty="0" smtClean="0">
                <a:latin typeface="Calibri" panose="020F0502020204030204" pitchFamily="34" charset="0"/>
                <a:cs typeface="Calibri" panose="020F0502020204030204" pitchFamily="34" charset="0"/>
              </a:rPr>
              <a:t>Would like to have a voice in planning</a:t>
            </a:r>
            <a:endParaRPr lang="en-GB"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187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602" y="420910"/>
            <a:ext cx="6683765" cy="1280890"/>
          </a:xfrm>
        </p:spPr>
        <p:txBody>
          <a:bodyPr/>
          <a:lstStyle/>
          <a:p>
            <a:r>
              <a:rPr lang="en-GB" b="1" u="sng" dirty="0" smtClean="0">
                <a:solidFill>
                  <a:srgbClr val="FF0000"/>
                </a:solidFill>
              </a:rPr>
              <a:t>Next steps</a:t>
            </a:r>
            <a:endParaRPr lang="en-GB" b="1" u="sng"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85072"/>
            <a:ext cx="1248664" cy="1795979"/>
          </a:xfrm>
          <a:prstGeom prst="rect">
            <a:avLst/>
          </a:prstGeom>
        </p:spPr>
      </p:pic>
      <p:sp>
        <p:nvSpPr>
          <p:cNvPr id="4" name="Rectangle 3"/>
          <p:cNvSpPr/>
          <p:nvPr/>
        </p:nvSpPr>
        <p:spPr>
          <a:xfrm>
            <a:off x="1822269" y="2054707"/>
            <a:ext cx="6244046" cy="4832092"/>
          </a:xfrm>
          <a:prstGeom prst="rect">
            <a:avLst/>
          </a:prstGeom>
        </p:spPr>
        <p:txBody>
          <a:bodyPr wrap="square">
            <a:spAutoFit/>
          </a:bodyPr>
          <a:lstStyle/>
          <a:p>
            <a:endParaRPr lang="en-GB" sz="2800" b="1" dirty="0" smtClean="0"/>
          </a:p>
          <a:p>
            <a:pPr marL="457200" indent="-457200">
              <a:buFont typeface="Arial" panose="020B0604020202020204" pitchFamily="34" charset="0"/>
              <a:buChar char="•"/>
            </a:pPr>
            <a:r>
              <a:rPr lang="en-GB" sz="2800" b="1" dirty="0" smtClean="0"/>
              <a:t>Would like to work more closely with schools and </a:t>
            </a:r>
            <a:r>
              <a:rPr lang="en-GB" sz="2800" b="1" dirty="0" err="1" smtClean="0"/>
              <a:t>Senco’s</a:t>
            </a:r>
            <a:endParaRPr lang="en-GB" sz="2800" b="1" dirty="0" smtClean="0"/>
          </a:p>
          <a:p>
            <a:endParaRPr lang="en-GB" sz="2800" b="1" dirty="0"/>
          </a:p>
          <a:p>
            <a:endParaRPr lang="en-GB" sz="2800" b="1" dirty="0" smtClean="0"/>
          </a:p>
          <a:p>
            <a:pPr marL="457200" indent="-457200">
              <a:buFont typeface="Arial" panose="020B0604020202020204" pitchFamily="34" charset="0"/>
              <a:buChar char="•"/>
            </a:pPr>
            <a:r>
              <a:rPr lang="en-GB" sz="2800" b="1" dirty="0" smtClean="0"/>
              <a:t>Would like schools to help us reach parents so we can offer early support and information. </a:t>
            </a:r>
          </a:p>
          <a:p>
            <a:pPr marL="285750" indent="-285750">
              <a:buFont typeface="Arial" panose="020B0604020202020204" pitchFamily="34" charset="0"/>
              <a:buChar char="•"/>
            </a:pPr>
            <a:endParaRPr lang="en-GB" sz="2800" b="1" dirty="0" smtClean="0"/>
          </a:p>
          <a:p>
            <a:pPr lvl="1"/>
            <a:endParaRPr lang="en-GB" sz="2800" b="1" dirty="0"/>
          </a:p>
          <a:p>
            <a:endParaRPr lang="en-GB" sz="2800" b="1" dirty="0"/>
          </a:p>
        </p:txBody>
      </p:sp>
    </p:spTree>
    <p:extLst>
      <p:ext uri="{BB962C8B-B14F-4D97-AF65-F5344CB8AC3E}">
        <p14:creationId xmlns:p14="http://schemas.microsoft.com/office/powerpoint/2010/main" val="151219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420" y="321157"/>
            <a:ext cx="5117562" cy="2403571"/>
          </a:xfrm>
        </p:spPr>
        <p:txBody>
          <a:bodyPr>
            <a:noAutofit/>
          </a:bodyPr>
          <a:lstStyle/>
          <a:p>
            <a:pPr algn="ctr"/>
            <a:r>
              <a:rPr lang="en-GB" sz="7200" b="1" u="sng" dirty="0" smtClean="0">
                <a:solidFill>
                  <a:srgbClr val="FF0000"/>
                </a:solidFill>
              </a:rPr>
              <a:t>Any questions?</a:t>
            </a:r>
            <a:endParaRPr lang="en-GB" sz="7200" b="1" u="sng"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323" y="85072"/>
            <a:ext cx="1248664" cy="1795979"/>
          </a:xfrm>
          <a:prstGeom prst="rect">
            <a:avLst/>
          </a:prstGeom>
        </p:spPr>
      </p:pic>
      <p:sp>
        <p:nvSpPr>
          <p:cNvPr id="4" name="TextBox 3"/>
          <p:cNvSpPr txBox="1"/>
          <p:nvPr/>
        </p:nvSpPr>
        <p:spPr>
          <a:xfrm>
            <a:off x="1837420" y="3851562"/>
            <a:ext cx="5650962" cy="1938992"/>
          </a:xfrm>
          <a:prstGeom prst="rect">
            <a:avLst/>
          </a:prstGeom>
          <a:noFill/>
        </p:spPr>
        <p:txBody>
          <a:bodyPr wrap="square" rtlCol="0">
            <a:spAutoFit/>
          </a:bodyPr>
          <a:lstStyle/>
          <a:p>
            <a:r>
              <a:rPr lang="en-GB" sz="4000" dirty="0" smtClean="0">
                <a:latin typeface="Calibri" panose="020F0502020204030204" pitchFamily="34" charset="0"/>
                <a:cs typeface="Calibri" panose="020F0502020204030204" pitchFamily="34" charset="0"/>
              </a:rPr>
              <a:t>Email: </a:t>
            </a:r>
            <a:r>
              <a:rPr lang="en-GB" sz="4000" dirty="0" smtClean="0">
                <a:latin typeface="Calibri" panose="020F0502020204030204" pitchFamily="34" charset="0"/>
                <a:cs typeface="Calibri" panose="020F0502020204030204" pitchFamily="34" charset="0"/>
                <a:hlinkClick r:id="rId3"/>
              </a:rPr>
              <a:t>info@pfba.org.uk</a:t>
            </a:r>
            <a:endParaRPr lang="en-GB" sz="4000" dirty="0" smtClean="0">
              <a:latin typeface="Calibri" panose="020F0502020204030204" pitchFamily="34" charset="0"/>
              <a:cs typeface="Calibri" panose="020F0502020204030204" pitchFamily="34" charset="0"/>
            </a:endParaRPr>
          </a:p>
          <a:p>
            <a:r>
              <a:rPr lang="en-GB" sz="4000" dirty="0" smtClean="0">
                <a:latin typeface="Calibri" panose="020F0502020204030204" pitchFamily="34" charset="0"/>
                <a:cs typeface="Calibri" panose="020F0502020204030204" pitchFamily="34" charset="0"/>
              </a:rPr>
              <a:t>Phone: </a:t>
            </a:r>
            <a:r>
              <a:rPr lang="en-GB" sz="4000" dirty="0">
                <a:latin typeface="Calibri" panose="020F0502020204030204" pitchFamily="34" charset="0"/>
                <a:cs typeface="Calibri" panose="020F0502020204030204" pitchFamily="34" charset="0"/>
                <a:hlinkClick r:id="rId4"/>
              </a:rPr>
              <a:t>01274 </a:t>
            </a:r>
            <a:r>
              <a:rPr lang="en-GB" sz="4000" dirty="0" smtClean="0">
                <a:latin typeface="Calibri" panose="020F0502020204030204" pitchFamily="34" charset="0"/>
                <a:cs typeface="Calibri" panose="020F0502020204030204" pitchFamily="34" charset="0"/>
                <a:hlinkClick r:id="rId4"/>
              </a:rPr>
              <a:t>397396</a:t>
            </a:r>
            <a:endParaRPr lang="en-GB" sz="4000" dirty="0" smtClean="0">
              <a:latin typeface="Calibri" panose="020F0502020204030204" pitchFamily="34" charset="0"/>
              <a:cs typeface="Calibri" panose="020F0502020204030204" pitchFamily="34" charset="0"/>
            </a:endParaRPr>
          </a:p>
          <a:p>
            <a:r>
              <a:rPr lang="en-GB" sz="4000" dirty="0" smtClean="0">
                <a:latin typeface="Calibri" panose="020F0502020204030204" pitchFamily="34" charset="0"/>
                <a:cs typeface="Calibri" panose="020F0502020204030204" pitchFamily="34" charset="0"/>
              </a:rPr>
              <a:t>Web: - www.pfba.org.uk</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996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8136904" cy="2376264"/>
          </a:xfrm>
        </p:spPr>
        <p:txBody>
          <a:bodyPr>
            <a:noAutofit/>
          </a:bodyPr>
          <a:lstStyle/>
          <a:p>
            <a:pPr fontAlgn="t"/>
            <a:r>
              <a:rPr lang="en-GB" sz="5400" dirty="0"/>
              <a:t>The new </a:t>
            </a:r>
            <a:br>
              <a:rPr lang="en-GB" sz="5400" dirty="0"/>
            </a:br>
            <a:r>
              <a:rPr lang="en-GB" sz="5400" dirty="0"/>
              <a:t>Autism Diagnostic Pathway</a:t>
            </a:r>
          </a:p>
        </p:txBody>
      </p:sp>
      <p:sp>
        <p:nvSpPr>
          <p:cNvPr id="3" name="Subtitle 2"/>
          <p:cNvSpPr>
            <a:spLocks noGrp="1"/>
          </p:cNvSpPr>
          <p:nvPr>
            <p:ph type="subTitle" idx="1"/>
          </p:nvPr>
        </p:nvSpPr>
        <p:spPr/>
        <p:txBody>
          <a:bodyPr/>
          <a:lstStyle/>
          <a:p>
            <a:r>
              <a:rPr lang="en-GB" b="1" dirty="0"/>
              <a:t>Ruth Shaw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7164288" y="4883490"/>
            <a:ext cx="1731753" cy="1785870"/>
          </a:xfrm>
          <a:prstGeom prst="rect">
            <a:avLst/>
          </a:prstGeom>
        </p:spPr>
      </p:pic>
    </p:spTree>
    <p:extLst>
      <p:ext uri="{BB962C8B-B14F-4D97-AF65-F5344CB8AC3E}">
        <p14:creationId xmlns:p14="http://schemas.microsoft.com/office/powerpoint/2010/main" val="125442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Networks 2019 - 20</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9828532"/>
              </p:ext>
            </p:extLst>
          </p:nvPr>
        </p:nvGraphicFramePr>
        <p:xfrm>
          <a:off x="827584" y="1628800"/>
          <a:ext cx="7499176" cy="2404863"/>
        </p:xfrm>
        <a:graphic>
          <a:graphicData uri="http://schemas.openxmlformats.org/drawingml/2006/table">
            <a:tbl>
              <a:tblPr>
                <a:tableStyleId>{D113A9D2-9D6B-4929-AA2D-F23B5EE8CBE7}</a:tableStyleId>
              </a:tblPr>
              <a:tblGrid>
                <a:gridCol w="4971969"/>
                <a:gridCol w="1239469"/>
                <a:gridCol w="1287738"/>
              </a:tblGrid>
              <a:tr h="801621">
                <a:tc>
                  <a:txBody>
                    <a:bodyPr/>
                    <a:lstStyle/>
                    <a:p>
                      <a:pPr algn="ctr" fontAlgn="b"/>
                      <a:r>
                        <a:rPr lang="en-GB" sz="2400" u="none" strike="noStrike" dirty="0">
                          <a:effectLst/>
                        </a:rPr>
                        <a:t>Senco Network (Autumn)</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10.09.19</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a:effectLst/>
                        </a:rPr>
                        <a:t>Hockney</a:t>
                      </a:r>
                      <a:endParaRPr lang="en-GB" sz="2400" b="0" i="0" u="none" strike="noStrike">
                        <a:solidFill>
                          <a:srgbClr val="FF0000"/>
                        </a:solidFill>
                        <a:effectLst/>
                        <a:latin typeface="Calibri"/>
                      </a:endParaRPr>
                    </a:p>
                  </a:txBody>
                  <a:tcPr marL="3120" marR="3120" marT="9525" marB="0" anchor="ctr"/>
                </a:tc>
              </a:tr>
              <a:tr h="801621">
                <a:tc>
                  <a:txBody>
                    <a:bodyPr/>
                    <a:lstStyle/>
                    <a:p>
                      <a:pPr algn="ctr" fontAlgn="b"/>
                      <a:r>
                        <a:rPr lang="en-GB" sz="2400" u="none" strike="noStrike" dirty="0">
                          <a:effectLst/>
                        </a:rPr>
                        <a:t>Senco Network (Spring</a:t>
                      </a:r>
                      <a:r>
                        <a:rPr lang="en-GB" sz="2400" u="none" strike="noStrike" dirty="0" smtClean="0">
                          <a:effectLst/>
                        </a:rPr>
                        <a:t>)</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05.02.20</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3120" marR="3120" marT="9525" marB="0" anchor="ctr"/>
                </a:tc>
              </a:tr>
              <a:tr h="801621">
                <a:tc>
                  <a:txBody>
                    <a:bodyPr/>
                    <a:lstStyle/>
                    <a:p>
                      <a:pPr algn="ctr" fontAlgn="b"/>
                      <a:r>
                        <a:rPr lang="en-GB" sz="2400" u="none" strike="noStrike" dirty="0">
                          <a:effectLst/>
                        </a:rPr>
                        <a:t>Senco Network (Summer) </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20.05.20</a:t>
                      </a:r>
                      <a:endParaRPr lang="en-GB" sz="2400" b="0" i="0" u="none" strike="noStrike" dirty="0">
                        <a:solidFill>
                          <a:srgbClr val="000000"/>
                        </a:solidFill>
                        <a:effectLst/>
                        <a:latin typeface="Calibri"/>
                      </a:endParaRPr>
                    </a:p>
                  </a:txBody>
                  <a:tcPr marL="3120" marR="3120" marT="9525" marB="0" anchor="ctr"/>
                </a:tc>
                <a:tc>
                  <a:txBody>
                    <a:bodyPr/>
                    <a:lstStyle/>
                    <a:p>
                      <a:pPr algn="l" fontAlgn="b"/>
                      <a:r>
                        <a:rPr lang="en-GB" sz="2400" u="none" strike="noStrike" dirty="0">
                          <a:effectLst/>
                        </a:rPr>
                        <a:t>Hockney</a:t>
                      </a:r>
                      <a:endParaRPr lang="en-GB" sz="2400" b="0" i="0" u="none" strike="noStrike" dirty="0">
                        <a:solidFill>
                          <a:srgbClr val="FF0000"/>
                        </a:solidFill>
                        <a:effectLst/>
                        <a:latin typeface="Calibri"/>
                      </a:endParaRPr>
                    </a:p>
                  </a:txBody>
                  <a:tcPr marL="3120" marR="3120" marT="9525" marB="0" anchor="ctr"/>
                </a:tc>
              </a:tr>
            </a:tbl>
          </a:graphicData>
        </a:graphic>
      </p:graphicFrame>
      <p:sp>
        <p:nvSpPr>
          <p:cNvPr id="5" name="Rectangle 4"/>
          <p:cNvSpPr/>
          <p:nvPr/>
        </p:nvSpPr>
        <p:spPr>
          <a:xfrm>
            <a:off x="554354" y="4509122"/>
            <a:ext cx="7690055" cy="1323439"/>
          </a:xfrm>
          <a:prstGeom prst="rect">
            <a:avLst/>
          </a:prstGeom>
        </p:spPr>
        <p:txBody>
          <a:bodyPr wrap="square">
            <a:spAutoFit/>
          </a:bodyPr>
          <a:lstStyle/>
          <a:p>
            <a:pPr marL="285750" indent="-285750">
              <a:buFont typeface="Arial" pitchFamily="34" charset="0"/>
              <a:buChar char="•"/>
            </a:pPr>
            <a:r>
              <a:rPr lang="en-GB" sz="2000" dirty="0"/>
              <a:t>Book via </a:t>
            </a:r>
            <a:r>
              <a:rPr lang="en-GB" sz="2000" dirty="0" smtClean="0"/>
              <a:t>Skills4Bradford</a:t>
            </a:r>
          </a:p>
          <a:p>
            <a:endParaRPr lang="en-GB" sz="2000" dirty="0" smtClean="0"/>
          </a:p>
          <a:p>
            <a:pPr marL="285750" indent="-285750">
              <a:buFont typeface="Arial" pitchFamily="34" charset="0"/>
              <a:buChar char="•"/>
            </a:pPr>
            <a:r>
              <a:rPr lang="en-GB" sz="2000" dirty="0" smtClean="0"/>
              <a:t>You must make a confirmed booking and check it out so that we can comply with fire regulations. </a:t>
            </a:r>
            <a:endParaRPr lang="en-GB" sz="2000" dirty="0"/>
          </a:p>
        </p:txBody>
      </p:sp>
    </p:spTree>
    <p:extLst>
      <p:ext uri="{BB962C8B-B14F-4D97-AF65-F5344CB8AC3E}">
        <p14:creationId xmlns:p14="http://schemas.microsoft.com/office/powerpoint/2010/main" val="2169314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EP Traded Services 2020- </a:t>
            </a:r>
            <a:r>
              <a:rPr lang="en-GB" dirty="0" smtClean="0"/>
              <a:t>21</a:t>
            </a:r>
            <a:endParaRPr lang="en-GB" dirty="0"/>
          </a:p>
        </p:txBody>
      </p:sp>
      <p:pic>
        <p:nvPicPr>
          <p:cNvPr id="6" name="Content Placeholder 5"/>
          <p:cNvPicPr>
            <a:picLocks noGrp="1"/>
          </p:cNvPicPr>
          <p:nvPr>
            <p:ph sz="half" idx="2"/>
          </p:nvPr>
        </p:nvPicPr>
        <p:blipFill rotWithShape="1">
          <a:blip r:embed="rId2"/>
          <a:srcRect l="14236" t="18236" r="53085" b="6704"/>
          <a:stretch/>
        </p:blipFill>
        <p:spPr bwMode="auto">
          <a:xfrm>
            <a:off x="755576" y="2276872"/>
            <a:ext cx="2952328" cy="3744416"/>
          </a:xfrm>
          <a:prstGeom prst="rect">
            <a:avLst/>
          </a:prstGeom>
          <a:ln>
            <a:noFill/>
          </a:ln>
          <a:extLst>
            <a:ext uri="{53640926-AAD7-44D8-BBD7-CCE9431645EC}">
              <a14:shadowObscured xmlns:a14="http://schemas.microsoft.com/office/drawing/2010/main"/>
            </a:ext>
          </a:extLst>
        </p:spPr>
      </p:pic>
      <p:pic>
        <p:nvPicPr>
          <p:cNvPr id="13" name="Content Placeholder 12"/>
          <p:cNvPicPr>
            <a:picLocks noGrp="1"/>
          </p:cNvPicPr>
          <p:nvPr>
            <p:ph sz="quarter" idx="4"/>
          </p:nvPr>
        </p:nvPicPr>
        <p:blipFill rotWithShape="1">
          <a:blip r:embed="rId3"/>
          <a:srcRect l="6490" t="35024" r="67096" b="44034"/>
          <a:stretch/>
        </p:blipFill>
        <p:spPr bwMode="auto">
          <a:xfrm>
            <a:off x="4139952" y="3356992"/>
            <a:ext cx="4464496" cy="2088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354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Skills4Bradford</a:t>
            </a:r>
            <a:endParaRPr lang="en-GB" dirty="0"/>
          </a:p>
        </p:txBody>
      </p:sp>
      <p:sp>
        <p:nvSpPr>
          <p:cNvPr id="3" name="Content Placeholder 2"/>
          <p:cNvSpPr>
            <a:spLocks noGrp="1"/>
          </p:cNvSpPr>
          <p:nvPr>
            <p:ph sz="half" idx="1"/>
          </p:nvPr>
        </p:nvSpPr>
        <p:spPr>
          <a:xfrm>
            <a:off x="457200" y="1600200"/>
            <a:ext cx="3826768" cy="4709120"/>
          </a:xfrm>
        </p:spPr>
        <p:txBody>
          <a:bodyPr>
            <a:normAutofit lnSpcReduction="10000"/>
          </a:bodyPr>
          <a:lstStyle/>
          <a:p>
            <a:r>
              <a:rPr lang="en-GB" dirty="0" smtClean="0">
                <a:hlinkClick r:id="rId2"/>
              </a:rPr>
              <a:t>www.skills4bradford.co.uk</a:t>
            </a:r>
            <a:endParaRPr lang="en-GB" dirty="0" smtClean="0"/>
          </a:p>
          <a:p>
            <a:r>
              <a:rPr lang="en-GB" dirty="0" smtClean="0"/>
              <a:t>Create school account;</a:t>
            </a:r>
          </a:p>
          <a:p>
            <a:r>
              <a:rPr lang="en-GB" dirty="0" smtClean="0"/>
              <a:t>Use to book onto courses / purchase additional EP time etc.</a:t>
            </a:r>
          </a:p>
          <a:p>
            <a:r>
              <a:rPr lang="en-GB" dirty="0" smtClean="0"/>
              <a:t>NB you must have a finance manager on the account who is authorised to sign off the purchase.</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60" t="15367" r="10468" b="9684"/>
          <a:stretch/>
        </p:blipFill>
        <p:spPr bwMode="auto">
          <a:xfrm>
            <a:off x="4644008" y="1988842"/>
            <a:ext cx="4320480" cy="329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1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Courses for Sencos</a:t>
            </a:r>
            <a:endParaRPr lang="en-GB" dirty="0"/>
          </a:p>
        </p:txBody>
      </p:sp>
      <p:sp>
        <p:nvSpPr>
          <p:cNvPr id="6" name="Content Placeholder 5"/>
          <p:cNvSpPr>
            <a:spLocks noGrp="1"/>
          </p:cNvSpPr>
          <p:nvPr>
            <p:ph idx="1"/>
          </p:nvPr>
        </p:nvSpPr>
        <p:spPr/>
        <p:txBody>
          <a:bodyPr>
            <a:normAutofit fontScale="92500" lnSpcReduction="20000"/>
          </a:bodyPr>
          <a:lstStyle/>
          <a:p>
            <a:r>
              <a:rPr lang="en-GB" dirty="0" smtClean="0"/>
              <a:t>A full </a:t>
            </a:r>
            <a:r>
              <a:rPr lang="en-GB" dirty="0"/>
              <a:t>programme </a:t>
            </a:r>
            <a:r>
              <a:rPr lang="en-GB" dirty="0" smtClean="0"/>
              <a:t>of EP led Senco training events has been sent into schools;</a:t>
            </a:r>
          </a:p>
          <a:p>
            <a:r>
              <a:rPr lang="en-GB" dirty="0" smtClean="0"/>
              <a:t>They are also available to view and book via </a:t>
            </a:r>
            <a:r>
              <a:rPr lang="en-GB" i="1" dirty="0" smtClean="0"/>
              <a:t>Skills4Bradford</a:t>
            </a:r>
          </a:p>
          <a:p>
            <a:endParaRPr lang="en-GB" sz="2100" i="1" dirty="0" smtClean="0"/>
          </a:p>
          <a:p>
            <a:r>
              <a:rPr lang="en-GB" i="1" dirty="0" smtClean="0"/>
              <a:t>Log in to ‘Skills4Bradford’</a:t>
            </a:r>
          </a:p>
          <a:p>
            <a:r>
              <a:rPr lang="en-GB" dirty="0"/>
              <a:t>Click ‘Training’ in the top banner</a:t>
            </a:r>
          </a:p>
          <a:p>
            <a:r>
              <a:rPr lang="en-GB" dirty="0"/>
              <a:t>Browse ‘roles / Senco’ and click the green arrow next to it</a:t>
            </a:r>
            <a:r>
              <a:rPr lang="en-GB" dirty="0" smtClean="0"/>
              <a:t>.</a:t>
            </a:r>
          </a:p>
          <a:p>
            <a:r>
              <a:rPr lang="en-GB" dirty="0" smtClean="0"/>
              <a:t>This should take you to a full list of available courses from the EP team and other services.</a:t>
            </a:r>
            <a:endParaRPr lang="en-GB" dirty="0"/>
          </a:p>
          <a:p>
            <a:endParaRPr lang="en-GB" i="1" dirty="0" smtClean="0"/>
          </a:p>
          <a:p>
            <a:endParaRPr lang="en-GB" i="1" dirty="0"/>
          </a:p>
          <a:p>
            <a:endParaRPr lang="en-GB" dirty="0"/>
          </a:p>
        </p:txBody>
      </p:sp>
    </p:spTree>
    <p:extLst>
      <p:ext uri="{BB962C8B-B14F-4D97-AF65-F5344CB8AC3E}">
        <p14:creationId xmlns:p14="http://schemas.microsoft.com/office/powerpoint/2010/main" val="72531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to Monitoring </a:t>
            </a:r>
            <a:r>
              <a:rPr lang="en-GB" dirty="0"/>
              <a:t>R</a:t>
            </a:r>
            <a:r>
              <a:rPr lang="en-GB" dirty="0" smtClean="0"/>
              <a:t>eviews</a:t>
            </a:r>
            <a:endParaRPr lang="en-GB" dirty="0"/>
          </a:p>
        </p:txBody>
      </p:sp>
      <p:sp>
        <p:nvSpPr>
          <p:cNvPr id="3" name="Content Placeholder 2"/>
          <p:cNvSpPr>
            <a:spLocks noGrp="1"/>
          </p:cNvSpPr>
          <p:nvPr>
            <p:ph idx="1"/>
          </p:nvPr>
        </p:nvSpPr>
        <p:spPr/>
        <p:txBody>
          <a:bodyPr>
            <a:normAutofit fontScale="55000" lnSpcReduction="20000"/>
          </a:bodyPr>
          <a:lstStyle/>
          <a:p>
            <a:r>
              <a:rPr lang="en-GB" dirty="0"/>
              <a:t>M</a:t>
            </a:r>
            <a:r>
              <a:rPr lang="en-GB" dirty="0" smtClean="0"/>
              <a:t>onitoring </a:t>
            </a:r>
            <a:r>
              <a:rPr lang="en-GB" dirty="0"/>
              <a:t>reviews will be carried out in order to support the transition of young people with EHCPs when they move from </a:t>
            </a:r>
            <a:r>
              <a:rPr lang="en-GB" b="1" dirty="0"/>
              <a:t>primary to secondary </a:t>
            </a:r>
            <a:r>
              <a:rPr lang="en-GB" dirty="0"/>
              <a:t>school or from </a:t>
            </a:r>
            <a:r>
              <a:rPr lang="en-GB" b="1" dirty="0"/>
              <a:t>secondary to tertiary </a:t>
            </a:r>
            <a:r>
              <a:rPr lang="en-GB" dirty="0" smtClean="0"/>
              <a:t>education.</a:t>
            </a:r>
          </a:p>
          <a:p>
            <a:endParaRPr lang="en-GB" sz="800" dirty="0" smtClean="0"/>
          </a:p>
          <a:p>
            <a:r>
              <a:rPr lang="en-GB" dirty="0" smtClean="0"/>
              <a:t>The </a:t>
            </a:r>
            <a:r>
              <a:rPr lang="en-GB" dirty="0"/>
              <a:t>process is currently being trialled and will involve children and young people who are </a:t>
            </a:r>
            <a:r>
              <a:rPr lang="en-GB" b="1" dirty="0"/>
              <a:t>currently in Y5 and Y10</a:t>
            </a:r>
            <a:r>
              <a:rPr lang="en-GB" dirty="0"/>
              <a:t>, who will be transitioning at the end of next academic year. This is to fit in with the tight timescales around annual review completion in Years 6 and </a:t>
            </a:r>
            <a:r>
              <a:rPr lang="en-GB" dirty="0" smtClean="0"/>
              <a:t>11.</a:t>
            </a:r>
          </a:p>
          <a:p>
            <a:endParaRPr lang="en-GB" sz="800" dirty="0" smtClean="0"/>
          </a:p>
          <a:p>
            <a:r>
              <a:rPr lang="en-GB" dirty="0" smtClean="0"/>
              <a:t>The </a:t>
            </a:r>
            <a:r>
              <a:rPr lang="en-GB" dirty="0"/>
              <a:t>process will include an Assistant Educational Psychologist working with your </a:t>
            </a:r>
            <a:r>
              <a:rPr lang="en-GB" dirty="0" err="1"/>
              <a:t>Senco</a:t>
            </a:r>
            <a:r>
              <a:rPr lang="en-GB" dirty="0"/>
              <a:t> to revise and update the EHCP in preparation for the </a:t>
            </a:r>
            <a:r>
              <a:rPr lang="en-GB" dirty="0" smtClean="0"/>
              <a:t>Y6 </a:t>
            </a:r>
            <a:r>
              <a:rPr lang="en-GB" dirty="0"/>
              <a:t>/11 annual </a:t>
            </a:r>
            <a:r>
              <a:rPr lang="en-GB" dirty="0" smtClean="0"/>
              <a:t>review.</a:t>
            </a:r>
          </a:p>
          <a:p>
            <a:endParaRPr lang="en-GB" sz="800" dirty="0" smtClean="0"/>
          </a:p>
          <a:p>
            <a:r>
              <a:rPr lang="en-GB" b="1" dirty="0" smtClean="0"/>
              <a:t>Please </a:t>
            </a:r>
            <a:r>
              <a:rPr lang="en-GB" b="1" dirty="0"/>
              <a:t>be aware that if there are significant changes you wish to make, there will need to be advice from external professionals to evidence this. </a:t>
            </a:r>
            <a:endParaRPr lang="en-GB" b="1" dirty="0" smtClean="0"/>
          </a:p>
          <a:p>
            <a:endParaRPr lang="en-GB" sz="1100" dirty="0" smtClean="0"/>
          </a:p>
          <a:p>
            <a:r>
              <a:rPr lang="en-GB" dirty="0" smtClean="0"/>
              <a:t>The </a:t>
            </a:r>
            <a:r>
              <a:rPr lang="en-GB" dirty="0"/>
              <a:t>reviewed document will form the basis of the annual review meeting and will ensure that plans are updated and returned to schools in a timely </a:t>
            </a:r>
            <a:r>
              <a:rPr lang="en-GB" dirty="0" smtClean="0"/>
              <a:t>way.</a:t>
            </a:r>
          </a:p>
          <a:p>
            <a:endParaRPr lang="en-GB" sz="800" dirty="0" smtClean="0"/>
          </a:p>
          <a:p>
            <a:r>
              <a:rPr lang="en-GB" dirty="0" smtClean="0"/>
              <a:t>AEPs will </a:t>
            </a:r>
            <a:r>
              <a:rPr lang="en-GB" dirty="0"/>
              <a:t>be contacting schools over the next few months to arrange the first of these revised monitoring reviews</a:t>
            </a:r>
            <a:r>
              <a:rPr lang="en-GB" dirty="0" smtClean="0"/>
              <a:t>.</a:t>
            </a:r>
          </a:p>
          <a:p>
            <a:r>
              <a:rPr lang="en-GB" sz="900" dirty="0"/>
              <a:t/>
            </a:r>
            <a:br>
              <a:rPr lang="en-GB" sz="900" dirty="0"/>
            </a:br>
            <a:r>
              <a:rPr lang="en-GB" sz="3300" dirty="0"/>
              <a:t>If you have any queries or questions about this please contact the Educational Psychology team: 01274 439444</a:t>
            </a:r>
          </a:p>
          <a:p>
            <a:endParaRPr lang="en-GB" dirty="0"/>
          </a:p>
        </p:txBody>
      </p:sp>
    </p:spTree>
    <p:extLst>
      <p:ext uri="{BB962C8B-B14F-4D97-AF65-F5344CB8AC3E}">
        <p14:creationId xmlns:p14="http://schemas.microsoft.com/office/powerpoint/2010/main" val="257318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 Early Help Hub Consultations</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Early Help hub sessions enable schools to </a:t>
            </a:r>
            <a:r>
              <a:rPr lang="en-GB" dirty="0"/>
              <a:t>access support and advice from an EP in a timely and efficient way. </a:t>
            </a:r>
            <a:endParaRPr lang="en-GB" dirty="0" smtClean="0"/>
          </a:p>
          <a:p>
            <a:endParaRPr lang="en-GB" sz="1050" dirty="0" smtClean="0"/>
          </a:p>
          <a:p>
            <a:r>
              <a:rPr lang="en-GB" dirty="0" smtClean="0"/>
              <a:t>Early </a:t>
            </a:r>
            <a:r>
              <a:rPr lang="en-GB" dirty="0"/>
              <a:t>Help hub sessions are available across the year at a number of locality and central locations</a:t>
            </a:r>
            <a:r>
              <a:rPr lang="en-GB" dirty="0" smtClean="0"/>
              <a:t>.</a:t>
            </a:r>
          </a:p>
          <a:p>
            <a:pPr marL="0" indent="0">
              <a:buNone/>
            </a:pPr>
            <a:endParaRPr lang="en-GB" sz="1700" dirty="0" smtClean="0"/>
          </a:p>
          <a:p>
            <a:r>
              <a:rPr lang="en-GB" dirty="0" smtClean="0"/>
              <a:t>EP Early Help hub sessions are fully subsidised for Bradford maintained schools and at a cost of £80 per session for other users.</a:t>
            </a:r>
          </a:p>
          <a:p>
            <a:endParaRPr lang="en-GB" sz="1600" dirty="0" smtClean="0"/>
          </a:p>
          <a:p>
            <a:pPr marL="0" indent="0">
              <a:buNone/>
            </a:pPr>
            <a:r>
              <a:rPr lang="en-GB" b="1" dirty="0"/>
              <a:t>How to Book a Consultation</a:t>
            </a:r>
          </a:p>
          <a:p>
            <a:pPr marL="0" indent="0">
              <a:buNone/>
            </a:pPr>
            <a:endParaRPr lang="en-GB" sz="1600" dirty="0"/>
          </a:p>
          <a:p>
            <a:r>
              <a:rPr lang="en-GB" dirty="0" smtClean="0"/>
              <a:t>Log into your </a:t>
            </a:r>
            <a:r>
              <a:rPr lang="en-GB" i="1" dirty="0" smtClean="0"/>
              <a:t>Skills4Bradford</a:t>
            </a:r>
            <a:r>
              <a:rPr lang="en-GB" dirty="0" smtClean="0"/>
              <a:t> account</a:t>
            </a:r>
          </a:p>
          <a:p>
            <a:r>
              <a:rPr lang="en-GB" dirty="0" smtClean="0"/>
              <a:t>Click ‘Training’ in the top banner</a:t>
            </a:r>
          </a:p>
          <a:p>
            <a:r>
              <a:rPr lang="en-GB" dirty="0" smtClean="0"/>
              <a:t>Browse ‘roles / Senco’ and click the green arrow next to it.</a:t>
            </a:r>
            <a:endParaRPr lang="en-GB" dirty="0"/>
          </a:p>
          <a:p>
            <a:r>
              <a:rPr lang="en-GB" dirty="0" smtClean="0"/>
              <a:t>This should take you to all the Early Help Hub meetings.</a:t>
            </a:r>
          </a:p>
          <a:p>
            <a:r>
              <a:rPr lang="en-GB" dirty="0" smtClean="0"/>
              <a:t>Select your preferred date and make your booking.</a:t>
            </a:r>
          </a:p>
          <a:p>
            <a:r>
              <a:rPr lang="en-GB" dirty="0" smtClean="0"/>
              <a:t>Please remember to complete the parent / carer consent form and the ‘Getting the Most out of Your Consultation’ form.</a:t>
            </a:r>
          </a:p>
          <a:p>
            <a:endParaRPr lang="en-GB" dirty="0" smtClean="0"/>
          </a:p>
        </p:txBody>
      </p:sp>
    </p:spTree>
    <p:extLst>
      <p:ext uri="{BB962C8B-B14F-4D97-AF65-F5344CB8AC3E}">
        <p14:creationId xmlns:p14="http://schemas.microsoft.com/office/powerpoint/2010/main" val="269255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 Online Forum</a:t>
            </a:r>
            <a:endParaRPr lang="en-GB" dirty="0"/>
          </a:p>
        </p:txBody>
      </p:sp>
      <p:sp>
        <p:nvSpPr>
          <p:cNvPr id="3" name="Content Placeholder 2"/>
          <p:cNvSpPr>
            <a:spLocks noGrp="1"/>
          </p:cNvSpPr>
          <p:nvPr>
            <p:ph idx="1"/>
          </p:nvPr>
        </p:nvSpPr>
        <p:spPr/>
        <p:txBody>
          <a:bodyPr/>
          <a:lstStyle/>
          <a:p>
            <a:pPr marL="0" indent="0">
              <a:buNone/>
            </a:pPr>
            <a:r>
              <a:rPr lang="en-GB" sz="2400" dirty="0"/>
              <a:t>1.   Navigate to Skills4 Bradford: </a:t>
            </a:r>
            <a:r>
              <a:rPr lang="en-GB" sz="2400" u="sng" dirty="0">
                <a:hlinkClick r:id="rId2"/>
              </a:rPr>
              <a:t>http://www.skills4bradford.co.uk</a:t>
            </a:r>
            <a:endParaRPr lang="en-GB" sz="2400" dirty="0"/>
          </a:p>
          <a:p>
            <a:pPr marL="0" indent="0">
              <a:buNone/>
            </a:pPr>
            <a:r>
              <a:rPr lang="en-GB" sz="2400" dirty="0"/>
              <a:t>2.   Log in or sign up for an account;</a:t>
            </a:r>
          </a:p>
          <a:p>
            <a:pPr marL="0" indent="0">
              <a:buNone/>
            </a:pPr>
            <a:r>
              <a:rPr lang="en-GB" sz="2400" dirty="0"/>
              <a:t>3.   Select Communication</a:t>
            </a:r>
          </a:p>
          <a:p>
            <a:pPr marL="0" indent="0">
              <a:buNone/>
            </a:pPr>
            <a:r>
              <a:rPr lang="en-GB" sz="2400" dirty="0"/>
              <a:t>4.   </a:t>
            </a:r>
            <a:r>
              <a:rPr lang="en-GB" sz="2400" dirty="0" smtClean="0"/>
              <a:t>On the orange banner, click the small arrow next to ‘Groups’</a:t>
            </a:r>
          </a:p>
          <a:p>
            <a:pPr marL="514350" indent="-514350">
              <a:buFont typeface="+mj-lt"/>
              <a:buAutoNum type="arabicPeriod" startAt="5"/>
            </a:pPr>
            <a:r>
              <a:rPr lang="en-GB" sz="2400" dirty="0" smtClean="0"/>
              <a:t>Browse </a:t>
            </a:r>
            <a:r>
              <a:rPr lang="en-GB" sz="2400" dirty="0"/>
              <a:t>groups and you should find Senco Network.</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47" r="27129" b="49444"/>
          <a:stretch/>
        </p:blipFill>
        <p:spPr bwMode="auto">
          <a:xfrm>
            <a:off x="827584" y="4365104"/>
            <a:ext cx="5832648" cy="20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74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4351</TotalTime>
  <Words>2055</Words>
  <Application>Microsoft Office PowerPoint</Application>
  <PresentationFormat>On-screen Show (4:3)</PresentationFormat>
  <Paragraphs>306</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Senco Network</vt:lpstr>
      <vt:lpstr>Welcome</vt:lpstr>
      <vt:lpstr>Educational Psychology Team Update</vt:lpstr>
      <vt:lpstr>EP Traded Services 2020- 21</vt:lpstr>
      <vt:lpstr>Skills4Bradford</vt:lpstr>
      <vt:lpstr>Courses for Sencos</vt:lpstr>
      <vt:lpstr>Changes to Monitoring Reviews</vt:lpstr>
      <vt:lpstr>EP Early Help Hub Consultations</vt:lpstr>
      <vt:lpstr>Senco Network Online Forum</vt:lpstr>
      <vt:lpstr>Annual Reviews - Person Centred Planning</vt:lpstr>
      <vt:lpstr>Update on SEN Assessment Team and statutory systems</vt:lpstr>
      <vt:lpstr>SEN Funding and High Needs Block consultation</vt:lpstr>
      <vt:lpstr>Challenges and Responses </vt:lpstr>
      <vt:lpstr>Senco CPD Requirements</vt:lpstr>
      <vt:lpstr>PowerPoint Presentation</vt:lpstr>
      <vt:lpstr>Support for schools – audit questions</vt:lpstr>
      <vt:lpstr>Voice &amp; Influence – a request</vt:lpstr>
      <vt:lpstr>PowerPoint Presentation</vt:lpstr>
      <vt:lpstr>PowerPoint Presentation</vt:lpstr>
      <vt:lpstr>https://bso.bradford.gov.uk/news/18902-attention-all-sendcos</vt:lpstr>
      <vt:lpstr>Thank you!</vt:lpstr>
      <vt:lpstr>Networking Break</vt:lpstr>
      <vt:lpstr>Welcome to Parent Forum</vt:lpstr>
      <vt:lpstr>PowerPoint Presentation</vt:lpstr>
      <vt:lpstr>Our Vision </vt:lpstr>
      <vt:lpstr>PFBA – Background</vt:lpstr>
      <vt:lpstr>Membership organisation of 151 local parent carer forums 93,000 members Core work is around strategic participation of families to getting voices heard and to  shape services Parent Carer Forum includes parent carers with a full range of experiences in Health, Education and Social Care as their children/young people have a wide range of conditions We are a parent carer led organisation Evidence Based Solution Focused</vt:lpstr>
      <vt:lpstr>What we do</vt:lpstr>
      <vt:lpstr>Focused support:- Killinghall Project </vt:lpstr>
      <vt:lpstr>What parents have told us</vt:lpstr>
      <vt:lpstr>Next steps</vt:lpstr>
      <vt:lpstr>Any questions?</vt:lpstr>
      <vt:lpstr>The new  Autism Diagnostic Pathway</vt:lpstr>
      <vt:lpstr>Senco Networks 2019 - 20</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196</cp:revision>
  <cp:lastPrinted>2019-09-09T16:04:41Z</cp:lastPrinted>
  <dcterms:created xsi:type="dcterms:W3CDTF">2017-01-23T10:10:23Z</dcterms:created>
  <dcterms:modified xsi:type="dcterms:W3CDTF">2020-02-05T09:18:18Z</dcterms:modified>
</cp:coreProperties>
</file>