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35" r:id="rId3"/>
    <p:sldId id="482" r:id="rId4"/>
    <p:sldId id="496" r:id="rId5"/>
    <p:sldId id="497" r:id="rId6"/>
    <p:sldId id="498" r:id="rId7"/>
    <p:sldId id="499" r:id="rId8"/>
    <p:sldId id="500" r:id="rId9"/>
    <p:sldId id="501" r:id="rId10"/>
    <p:sldId id="502" r:id="rId11"/>
    <p:sldId id="457" r:id="rId12"/>
    <p:sldId id="458" r:id="rId13"/>
    <p:sldId id="459" r:id="rId14"/>
    <p:sldId id="460" r:id="rId15"/>
    <p:sldId id="461" r:id="rId16"/>
    <p:sldId id="462" r:id="rId17"/>
    <p:sldId id="463" r:id="rId18"/>
    <p:sldId id="464" r:id="rId19"/>
    <p:sldId id="465" r:id="rId20"/>
    <p:sldId id="466" r:id="rId21"/>
    <p:sldId id="467" r:id="rId22"/>
    <p:sldId id="471" r:id="rId23"/>
    <p:sldId id="468" r:id="rId24"/>
    <p:sldId id="472" r:id="rId25"/>
    <p:sldId id="474" r:id="rId26"/>
    <p:sldId id="475" r:id="rId27"/>
    <p:sldId id="476" r:id="rId28"/>
    <p:sldId id="477" r:id="rId29"/>
    <p:sldId id="479" r:id="rId30"/>
    <p:sldId id="483" r:id="rId31"/>
    <p:sldId id="419" r:id="rId32"/>
    <p:sldId id="431" r:id="rId33"/>
    <p:sldId id="484" r:id="rId34"/>
    <p:sldId id="485" r:id="rId35"/>
    <p:sldId id="486" r:id="rId36"/>
    <p:sldId id="430" r:id="rId37"/>
    <p:sldId id="420" r:id="rId38"/>
    <p:sldId id="432" r:id="rId39"/>
    <p:sldId id="433" r:id="rId40"/>
    <p:sldId id="434" r:id="rId41"/>
    <p:sldId id="435" r:id="rId42"/>
    <p:sldId id="503" r:id="rId43"/>
    <p:sldId id="490" r:id="rId44"/>
    <p:sldId id="493" r:id="rId45"/>
    <p:sldId id="494" r:id="rId46"/>
    <p:sldId id="495" r:id="rId47"/>
    <p:sldId id="491" r:id="rId48"/>
    <p:sldId id="504" r:id="rId49"/>
    <p:sldId id="505" r:id="rId50"/>
    <p:sldId id="506" r:id="rId51"/>
    <p:sldId id="507" r:id="rId52"/>
    <p:sldId id="508" r:id="rId53"/>
    <p:sldId id="509" r:id="rId54"/>
    <p:sldId id="510" r:id="rId55"/>
    <p:sldId id="511" r:id="rId56"/>
    <p:sldId id="512" r:id="rId57"/>
    <p:sldId id="513" r:id="rId58"/>
    <p:sldId id="514" r:id="rId59"/>
    <p:sldId id="515" r:id="rId60"/>
    <p:sldId id="492" r:id="rId61"/>
    <p:sldId id="383"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200A"/>
    <a:srgbClr val="FF6600"/>
    <a:srgbClr val="33CCCC"/>
    <a:srgbClr val="FF9933"/>
    <a:srgbClr val="FF9900"/>
    <a:srgbClr val="F0EA00"/>
    <a:srgbClr val="FFFF66"/>
    <a:srgbClr val="AEF01C"/>
    <a:srgbClr val="56E21E"/>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84" autoAdjust="0"/>
  </p:normalViewPr>
  <p:slideViewPr>
    <p:cSldViewPr>
      <p:cViewPr>
        <p:scale>
          <a:sx n="100" d="100"/>
          <a:sy n="100" d="100"/>
        </p:scale>
        <p:origin x="-516" y="504"/>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AA8F0-118F-412A-948D-B6C9CBFE63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8BAF2F9E-078E-4948-86D2-FDB6A1DE4259}">
      <dgm:prSet phldrT="[Text]"/>
      <dgm:spPr/>
      <dgm:t>
        <a:bodyPr/>
        <a:lstStyle/>
        <a:p>
          <a:r>
            <a:rPr lang="en-GB" dirty="0" smtClean="0"/>
            <a:t>Strategic Director – Gladys Rhodes White</a:t>
          </a:r>
          <a:endParaRPr lang="en-GB" dirty="0"/>
        </a:p>
      </dgm:t>
    </dgm:pt>
    <dgm:pt modelId="{6B5CDF5A-BC96-404B-8B5C-AD9E0327A5CA}" type="parTrans" cxnId="{6206E3BC-3118-4A15-8232-8B1D64721D82}">
      <dgm:prSet/>
      <dgm:spPr/>
      <dgm:t>
        <a:bodyPr/>
        <a:lstStyle/>
        <a:p>
          <a:endParaRPr lang="en-GB"/>
        </a:p>
      </dgm:t>
    </dgm:pt>
    <dgm:pt modelId="{1C4F1616-6FB1-427D-8C08-BC898CD0A777}" type="sibTrans" cxnId="{6206E3BC-3118-4A15-8232-8B1D64721D82}">
      <dgm:prSet/>
      <dgm:spPr/>
      <dgm:t>
        <a:bodyPr/>
        <a:lstStyle/>
        <a:p>
          <a:endParaRPr lang="en-GB"/>
        </a:p>
      </dgm:t>
    </dgm:pt>
    <dgm:pt modelId="{9F42C453-075F-4A62-A1CE-C24876D23124}" type="asst">
      <dgm:prSet phldrT="[Text]"/>
      <dgm:spPr/>
      <dgm:t>
        <a:bodyPr/>
        <a:lstStyle/>
        <a:p>
          <a:r>
            <a:rPr lang="en-GB" dirty="0" smtClean="0"/>
            <a:t>Deputy Director – Marium Haque</a:t>
          </a:r>
          <a:endParaRPr lang="en-GB" dirty="0"/>
        </a:p>
      </dgm:t>
    </dgm:pt>
    <dgm:pt modelId="{1F81DBBC-9210-4B36-A232-D65DF97DBBE1}" type="parTrans" cxnId="{0663F3DE-1B44-4C8E-BF69-64B41044A09F}">
      <dgm:prSet/>
      <dgm:spPr/>
      <dgm:t>
        <a:bodyPr/>
        <a:lstStyle/>
        <a:p>
          <a:endParaRPr lang="en-GB"/>
        </a:p>
      </dgm:t>
    </dgm:pt>
    <dgm:pt modelId="{2DF3D304-2558-4030-B94A-2E8AFAB0661A}" type="sibTrans" cxnId="{0663F3DE-1B44-4C8E-BF69-64B41044A09F}">
      <dgm:prSet/>
      <dgm:spPr/>
      <dgm:t>
        <a:bodyPr/>
        <a:lstStyle/>
        <a:p>
          <a:endParaRPr lang="en-GB"/>
        </a:p>
      </dgm:t>
    </dgm:pt>
    <dgm:pt modelId="{D904ACA8-819F-44DA-90A0-AB10CB91E22A}">
      <dgm:prSet phldrT="[Text]"/>
      <dgm:spPr/>
      <dgm:t>
        <a:bodyPr/>
        <a:lstStyle/>
        <a:p>
          <a:r>
            <a:rPr lang="en-GB" dirty="0" smtClean="0"/>
            <a:t>SEND Assessment and Psychology – Stephen Nyakatawa</a:t>
          </a:r>
          <a:endParaRPr lang="en-GB" dirty="0"/>
        </a:p>
      </dgm:t>
    </dgm:pt>
    <dgm:pt modelId="{F82646D5-F827-41A9-BE5D-A8208CD58634}" type="parTrans" cxnId="{63A82B51-79EB-4434-B426-3C25DDE0DF02}">
      <dgm:prSet/>
      <dgm:spPr/>
      <dgm:t>
        <a:bodyPr/>
        <a:lstStyle/>
        <a:p>
          <a:endParaRPr lang="en-GB"/>
        </a:p>
      </dgm:t>
    </dgm:pt>
    <dgm:pt modelId="{8A58A6C0-0996-496C-AEBF-243324D26530}" type="sibTrans" cxnId="{63A82B51-79EB-4434-B426-3C25DDE0DF02}">
      <dgm:prSet/>
      <dgm:spPr/>
      <dgm:t>
        <a:bodyPr/>
        <a:lstStyle/>
        <a:p>
          <a:endParaRPr lang="en-GB"/>
        </a:p>
      </dgm:t>
    </dgm:pt>
    <dgm:pt modelId="{BD4065A9-42CC-40A8-B1FB-4F7C80BD63ED}">
      <dgm:prSet phldrT="[Text]"/>
      <dgm:spPr/>
      <dgm:t>
        <a:bodyPr/>
        <a:lstStyle/>
        <a:p>
          <a:r>
            <a:rPr lang="en-GB" dirty="0" smtClean="0"/>
            <a:t>Strategy Manager – Lynn Donohue</a:t>
          </a:r>
          <a:endParaRPr lang="en-GB" dirty="0"/>
        </a:p>
      </dgm:t>
    </dgm:pt>
    <dgm:pt modelId="{CCDE2EE2-A6C8-4C90-9496-6C8FB6FE1D49}" type="parTrans" cxnId="{3F7C8240-AE07-46F9-B3B5-13A7893D0DE4}">
      <dgm:prSet/>
      <dgm:spPr/>
      <dgm:t>
        <a:bodyPr/>
        <a:lstStyle/>
        <a:p>
          <a:endParaRPr lang="en-GB"/>
        </a:p>
      </dgm:t>
    </dgm:pt>
    <dgm:pt modelId="{7C27E986-748A-45A2-8409-EF29DB156B01}" type="sibTrans" cxnId="{3F7C8240-AE07-46F9-B3B5-13A7893D0DE4}">
      <dgm:prSet/>
      <dgm:spPr/>
      <dgm:t>
        <a:bodyPr/>
        <a:lstStyle/>
        <a:p>
          <a:endParaRPr lang="en-GB"/>
        </a:p>
      </dgm:t>
    </dgm:pt>
    <dgm:pt modelId="{FA2653BE-D179-4A95-BD91-B174E9A1E650}">
      <dgm:prSet phldrT="[Text]"/>
      <dgm:spPr/>
      <dgm:t>
        <a:bodyPr/>
        <a:lstStyle/>
        <a:p>
          <a:r>
            <a:rPr lang="en-GB" dirty="0" smtClean="0"/>
            <a:t>SEND Transformation and Compliance – Andrew Crabtree</a:t>
          </a:r>
          <a:endParaRPr lang="en-GB" dirty="0"/>
        </a:p>
      </dgm:t>
    </dgm:pt>
    <dgm:pt modelId="{49CF5311-52B2-4E1C-8560-5CEE1162905E}" type="parTrans" cxnId="{1CDB065C-C3A1-4C5E-B5B2-957DE673FB4C}">
      <dgm:prSet/>
      <dgm:spPr/>
      <dgm:t>
        <a:bodyPr/>
        <a:lstStyle/>
        <a:p>
          <a:endParaRPr lang="en-GB"/>
        </a:p>
      </dgm:t>
    </dgm:pt>
    <dgm:pt modelId="{16B074FC-DE68-429C-9D27-B057526221E4}" type="sibTrans" cxnId="{1CDB065C-C3A1-4C5E-B5B2-957DE673FB4C}">
      <dgm:prSet/>
      <dgm:spPr/>
      <dgm:t>
        <a:bodyPr/>
        <a:lstStyle/>
        <a:p>
          <a:endParaRPr lang="en-GB"/>
        </a:p>
      </dgm:t>
    </dgm:pt>
    <dgm:pt modelId="{BD89BEE8-AA00-4740-9942-0759590F310D}" type="pres">
      <dgm:prSet presAssocID="{0A0AA8F0-118F-412A-948D-B6C9CBFE63A9}" presName="hierChild1" presStyleCnt="0">
        <dgm:presLayoutVars>
          <dgm:orgChart val="1"/>
          <dgm:chPref val="1"/>
          <dgm:dir/>
          <dgm:animOne val="branch"/>
          <dgm:animLvl val="lvl"/>
          <dgm:resizeHandles/>
        </dgm:presLayoutVars>
      </dgm:prSet>
      <dgm:spPr/>
      <dgm:t>
        <a:bodyPr/>
        <a:lstStyle/>
        <a:p>
          <a:endParaRPr lang="en-GB"/>
        </a:p>
      </dgm:t>
    </dgm:pt>
    <dgm:pt modelId="{B2510336-F711-4CBA-83E6-F2AB183E04C0}" type="pres">
      <dgm:prSet presAssocID="{8BAF2F9E-078E-4948-86D2-FDB6A1DE4259}" presName="hierRoot1" presStyleCnt="0">
        <dgm:presLayoutVars>
          <dgm:hierBranch val="init"/>
        </dgm:presLayoutVars>
      </dgm:prSet>
      <dgm:spPr/>
    </dgm:pt>
    <dgm:pt modelId="{6FE96135-36DA-43A8-92F2-E59F04E96550}" type="pres">
      <dgm:prSet presAssocID="{8BAF2F9E-078E-4948-86D2-FDB6A1DE4259}" presName="rootComposite1" presStyleCnt="0"/>
      <dgm:spPr/>
    </dgm:pt>
    <dgm:pt modelId="{69F3947D-4718-433C-B3D6-619E6713757F}" type="pres">
      <dgm:prSet presAssocID="{8BAF2F9E-078E-4948-86D2-FDB6A1DE4259}" presName="rootText1" presStyleLbl="node0" presStyleIdx="0" presStyleCnt="1">
        <dgm:presLayoutVars>
          <dgm:chPref val="3"/>
        </dgm:presLayoutVars>
      </dgm:prSet>
      <dgm:spPr/>
      <dgm:t>
        <a:bodyPr/>
        <a:lstStyle/>
        <a:p>
          <a:endParaRPr lang="en-GB"/>
        </a:p>
      </dgm:t>
    </dgm:pt>
    <dgm:pt modelId="{0E88E6CD-3A37-4B43-9E71-BC409E3483A6}" type="pres">
      <dgm:prSet presAssocID="{8BAF2F9E-078E-4948-86D2-FDB6A1DE4259}" presName="rootConnector1" presStyleLbl="node1" presStyleIdx="0" presStyleCnt="0"/>
      <dgm:spPr/>
      <dgm:t>
        <a:bodyPr/>
        <a:lstStyle/>
        <a:p>
          <a:endParaRPr lang="en-GB"/>
        </a:p>
      </dgm:t>
    </dgm:pt>
    <dgm:pt modelId="{0BC63C85-18FF-4F22-BE2B-7C7525B7D746}" type="pres">
      <dgm:prSet presAssocID="{8BAF2F9E-078E-4948-86D2-FDB6A1DE4259}" presName="hierChild2" presStyleCnt="0"/>
      <dgm:spPr/>
    </dgm:pt>
    <dgm:pt modelId="{E8D7AF82-B386-4902-89E3-0BDAF1B14EF2}" type="pres">
      <dgm:prSet presAssocID="{F82646D5-F827-41A9-BE5D-A8208CD58634}" presName="Name37" presStyleLbl="parChTrans1D2" presStyleIdx="0" presStyleCnt="4"/>
      <dgm:spPr/>
      <dgm:t>
        <a:bodyPr/>
        <a:lstStyle/>
        <a:p>
          <a:endParaRPr lang="en-GB"/>
        </a:p>
      </dgm:t>
    </dgm:pt>
    <dgm:pt modelId="{CEBC0B43-B334-49EE-8939-A3EE59280084}" type="pres">
      <dgm:prSet presAssocID="{D904ACA8-819F-44DA-90A0-AB10CB91E22A}" presName="hierRoot2" presStyleCnt="0">
        <dgm:presLayoutVars>
          <dgm:hierBranch val="init"/>
        </dgm:presLayoutVars>
      </dgm:prSet>
      <dgm:spPr/>
    </dgm:pt>
    <dgm:pt modelId="{082F4DB7-1FE4-455C-94E4-D47B4E211C24}" type="pres">
      <dgm:prSet presAssocID="{D904ACA8-819F-44DA-90A0-AB10CB91E22A}" presName="rootComposite" presStyleCnt="0"/>
      <dgm:spPr/>
    </dgm:pt>
    <dgm:pt modelId="{E18AFDE1-17B4-46B6-A1D9-2297B88E4875}" type="pres">
      <dgm:prSet presAssocID="{D904ACA8-819F-44DA-90A0-AB10CB91E22A}" presName="rootText" presStyleLbl="node2" presStyleIdx="0" presStyleCnt="3">
        <dgm:presLayoutVars>
          <dgm:chPref val="3"/>
        </dgm:presLayoutVars>
      </dgm:prSet>
      <dgm:spPr/>
      <dgm:t>
        <a:bodyPr/>
        <a:lstStyle/>
        <a:p>
          <a:endParaRPr lang="en-GB"/>
        </a:p>
      </dgm:t>
    </dgm:pt>
    <dgm:pt modelId="{E8EF4324-E910-43E5-9BF7-EC937BEA3869}" type="pres">
      <dgm:prSet presAssocID="{D904ACA8-819F-44DA-90A0-AB10CB91E22A}" presName="rootConnector" presStyleLbl="node2" presStyleIdx="0" presStyleCnt="3"/>
      <dgm:spPr/>
      <dgm:t>
        <a:bodyPr/>
        <a:lstStyle/>
        <a:p>
          <a:endParaRPr lang="en-GB"/>
        </a:p>
      </dgm:t>
    </dgm:pt>
    <dgm:pt modelId="{C6762D52-B073-4562-80AF-916FC40F8402}" type="pres">
      <dgm:prSet presAssocID="{D904ACA8-819F-44DA-90A0-AB10CB91E22A}" presName="hierChild4" presStyleCnt="0"/>
      <dgm:spPr/>
    </dgm:pt>
    <dgm:pt modelId="{FBE6C205-166B-4650-AE13-0FB37F7F1E4F}" type="pres">
      <dgm:prSet presAssocID="{D904ACA8-819F-44DA-90A0-AB10CB91E22A}" presName="hierChild5" presStyleCnt="0"/>
      <dgm:spPr/>
    </dgm:pt>
    <dgm:pt modelId="{64365DA3-590A-4109-B227-5C5557F1A573}" type="pres">
      <dgm:prSet presAssocID="{CCDE2EE2-A6C8-4C90-9496-6C8FB6FE1D49}" presName="Name37" presStyleLbl="parChTrans1D2" presStyleIdx="1" presStyleCnt="4"/>
      <dgm:spPr/>
      <dgm:t>
        <a:bodyPr/>
        <a:lstStyle/>
        <a:p>
          <a:endParaRPr lang="en-GB"/>
        </a:p>
      </dgm:t>
    </dgm:pt>
    <dgm:pt modelId="{6CFDC170-9992-41A0-AD57-DD6B7869643B}" type="pres">
      <dgm:prSet presAssocID="{BD4065A9-42CC-40A8-B1FB-4F7C80BD63ED}" presName="hierRoot2" presStyleCnt="0">
        <dgm:presLayoutVars>
          <dgm:hierBranch val="init"/>
        </dgm:presLayoutVars>
      </dgm:prSet>
      <dgm:spPr/>
    </dgm:pt>
    <dgm:pt modelId="{49CDBDD1-5D7C-491C-BD24-B082AE0472B3}" type="pres">
      <dgm:prSet presAssocID="{BD4065A9-42CC-40A8-B1FB-4F7C80BD63ED}" presName="rootComposite" presStyleCnt="0"/>
      <dgm:spPr/>
    </dgm:pt>
    <dgm:pt modelId="{1BA5BEDF-7D92-4064-841E-510EE8216678}" type="pres">
      <dgm:prSet presAssocID="{BD4065A9-42CC-40A8-B1FB-4F7C80BD63ED}" presName="rootText" presStyleLbl="node2" presStyleIdx="1" presStyleCnt="3">
        <dgm:presLayoutVars>
          <dgm:chPref val="3"/>
        </dgm:presLayoutVars>
      </dgm:prSet>
      <dgm:spPr/>
      <dgm:t>
        <a:bodyPr/>
        <a:lstStyle/>
        <a:p>
          <a:endParaRPr lang="en-GB"/>
        </a:p>
      </dgm:t>
    </dgm:pt>
    <dgm:pt modelId="{0A3BFEBE-459F-4165-9140-BE6DE2889B78}" type="pres">
      <dgm:prSet presAssocID="{BD4065A9-42CC-40A8-B1FB-4F7C80BD63ED}" presName="rootConnector" presStyleLbl="node2" presStyleIdx="1" presStyleCnt="3"/>
      <dgm:spPr/>
      <dgm:t>
        <a:bodyPr/>
        <a:lstStyle/>
        <a:p>
          <a:endParaRPr lang="en-GB"/>
        </a:p>
      </dgm:t>
    </dgm:pt>
    <dgm:pt modelId="{D5127AAE-5872-4BA2-B0D5-705C2079DED1}" type="pres">
      <dgm:prSet presAssocID="{BD4065A9-42CC-40A8-B1FB-4F7C80BD63ED}" presName="hierChild4" presStyleCnt="0"/>
      <dgm:spPr/>
    </dgm:pt>
    <dgm:pt modelId="{957E983B-8B99-4DF6-8869-838387E84474}" type="pres">
      <dgm:prSet presAssocID="{BD4065A9-42CC-40A8-B1FB-4F7C80BD63ED}" presName="hierChild5" presStyleCnt="0"/>
      <dgm:spPr/>
    </dgm:pt>
    <dgm:pt modelId="{B061B51B-5657-41E9-BCDE-C77E9F410B1B}" type="pres">
      <dgm:prSet presAssocID="{49CF5311-52B2-4E1C-8560-5CEE1162905E}" presName="Name37" presStyleLbl="parChTrans1D2" presStyleIdx="2" presStyleCnt="4"/>
      <dgm:spPr/>
      <dgm:t>
        <a:bodyPr/>
        <a:lstStyle/>
        <a:p>
          <a:endParaRPr lang="en-GB"/>
        </a:p>
      </dgm:t>
    </dgm:pt>
    <dgm:pt modelId="{71625A87-4C15-41D9-94F9-7DB8C5B8D8B0}" type="pres">
      <dgm:prSet presAssocID="{FA2653BE-D179-4A95-BD91-B174E9A1E650}" presName="hierRoot2" presStyleCnt="0">
        <dgm:presLayoutVars>
          <dgm:hierBranch val="init"/>
        </dgm:presLayoutVars>
      </dgm:prSet>
      <dgm:spPr/>
    </dgm:pt>
    <dgm:pt modelId="{4E414E97-DE9C-4A43-861B-E3B734651178}" type="pres">
      <dgm:prSet presAssocID="{FA2653BE-D179-4A95-BD91-B174E9A1E650}" presName="rootComposite" presStyleCnt="0"/>
      <dgm:spPr/>
    </dgm:pt>
    <dgm:pt modelId="{199585F9-95C6-471E-9A3A-F3555543E829}" type="pres">
      <dgm:prSet presAssocID="{FA2653BE-D179-4A95-BD91-B174E9A1E650}" presName="rootText" presStyleLbl="node2" presStyleIdx="2" presStyleCnt="3">
        <dgm:presLayoutVars>
          <dgm:chPref val="3"/>
        </dgm:presLayoutVars>
      </dgm:prSet>
      <dgm:spPr/>
      <dgm:t>
        <a:bodyPr/>
        <a:lstStyle/>
        <a:p>
          <a:endParaRPr lang="en-GB"/>
        </a:p>
      </dgm:t>
    </dgm:pt>
    <dgm:pt modelId="{98454CC8-F4D6-41BC-8EE6-75D3B5514B27}" type="pres">
      <dgm:prSet presAssocID="{FA2653BE-D179-4A95-BD91-B174E9A1E650}" presName="rootConnector" presStyleLbl="node2" presStyleIdx="2" presStyleCnt="3"/>
      <dgm:spPr/>
      <dgm:t>
        <a:bodyPr/>
        <a:lstStyle/>
        <a:p>
          <a:endParaRPr lang="en-GB"/>
        </a:p>
      </dgm:t>
    </dgm:pt>
    <dgm:pt modelId="{4CA5A4A8-16C5-4DE8-BC60-05F95533C2EB}" type="pres">
      <dgm:prSet presAssocID="{FA2653BE-D179-4A95-BD91-B174E9A1E650}" presName="hierChild4" presStyleCnt="0"/>
      <dgm:spPr/>
    </dgm:pt>
    <dgm:pt modelId="{A0D739D9-5134-4094-8E65-E8DD932D8010}" type="pres">
      <dgm:prSet presAssocID="{FA2653BE-D179-4A95-BD91-B174E9A1E650}" presName="hierChild5" presStyleCnt="0"/>
      <dgm:spPr/>
    </dgm:pt>
    <dgm:pt modelId="{AB597E21-5039-4FEE-A94D-0225F0E79B67}" type="pres">
      <dgm:prSet presAssocID="{8BAF2F9E-078E-4948-86D2-FDB6A1DE4259}" presName="hierChild3" presStyleCnt="0"/>
      <dgm:spPr/>
    </dgm:pt>
    <dgm:pt modelId="{F30AADF0-8202-4591-AB4B-2A5DF1F90A92}" type="pres">
      <dgm:prSet presAssocID="{1F81DBBC-9210-4B36-A232-D65DF97DBBE1}" presName="Name111" presStyleLbl="parChTrans1D2" presStyleIdx="3" presStyleCnt="4"/>
      <dgm:spPr/>
      <dgm:t>
        <a:bodyPr/>
        <a:lstStyle/>
        <a:p>
          <a:endParaRPr lang="en-GB"/>
        </a:p>
      </dgm:t>
    </dgm:pt>
    <dgm:pt modelId="{09020A06-6330-4681-A381-88843E653BBC}" type="pres">
      <dgm:prSet presAssocID="{9F42C453-075F-4A62-A1CE-C24876D23124}" presName="hierRoot3" presStyleCnt="0">
        <dgm:presLayoutVars>
          <dgm:hierBranch val="init"/>
        </dgm:presLayoutVars>
      </dgm:prSet>
      <dgm:spPr/>
    </dgm:pt>
    <dgm:pt modelId="{A19C8FFF-EF92-4E05-819E-DEA3CEEC6FCD}" type="pres">
      <dgm:prSet presAssocID="{9F42C453-075F-4A62-A1CE-C24876D23124}" presName="rootComposite3" presStyleCnt="0"/>
      <dgm:spPr/>
    </dgm:pt>
    <dgm:pt modelId="{C97C6A35-0FA5-40CD-BD49-EC14791861E8}" type="pres">
      <dgm:prSet presAssocID="{9F42C453-075F-4A62-A1CE-C24876D23124}" presName="rootText3" presStyleLbl="asst1" presStyleIdx="0" presStyleCnt="1" custLinFactNeighborX="57975" custLinFactNeighborY="1516">
        <dgm:presLayoutVars>
          <dgm:chPref val="3"/>
        </dgm:presLayoutVars>
      </dgm:prSet>
      <dgm:spPr/>
      <dgm:t>
        <a:bodyPr/>
        <a:lstStyle/>
        <a:p>
          <a:endParaRPr lang="en-GB"/>
        </a:p>
      </dgm:t>
    </dgm:pt>
    <dgm:pt modelId="{C284AE7F-99F7-481C-BE4C-66370FCDF619}" type="pres">
      <dgm:prSet presAssocID="{9F42C453-075F-4A62-A1CE-C24876D23124}" presName="rootConnector3" presStyleLbl="asst1" presStyleIdx="0" presStyleCnt="1"/>
      <dgm:spPr/>
      <dgm:t>
        <a:bodyPr/>
        <a:lstStyle/>
        <a:p>
          <a:endParaRPr lang="en-GB"/>
        </a:p>
      </dgm:t>
    </dgm:pt>
    <dgm:pt modelId="{483766E9-F23C-4F48-B54E-45CA952E4A4D}" type="pres">
      <dgm:prSet presAssocID="{9F42C453-075F-4A62-A1CE-C24876D23124}" presName="hierChild6" presStyleCnt="0"/>
      <dgm:spPr/>
    </dgm:pt>
    <dgm:pt modelId="{FEBA47B3-B1CC-4812-BA03-8333C143FDE2}" type="pres">
      <dgm:prSet presAssocID="{9F42C453-075F-4A62-A1CE-C24876D23124}" presName="hierChild7" presStyleCnt="0"/>
      <dgm:spPr/>
    </dgm:pt>
  </dgm:ptLst>
  <dgm:cxnLst>
    <dgm:cxn modelId="{1CDB065C-C3A1-4C5E-B5B2-957DE673FB4C}" srcId="{8BAF2F9E-078E-4948-86D2-FDB6A1DE4259}" destId="{FA2653BE-D179-4A95-BD91-B174E9A1E650}" srcOrd="3" destOrd="0" parTransId="{49CF5311-52B2-4E1C-8560-5CEE1162905E}" sibTransId="{16B074FC-DE68-429C-9D27-B057526221E4}"/>
    <dgm:cxn modelId="{8A686CFA-1E6F-41EE-9479-7F34266FD064}" type="presOf" srcId="{9F42C453-075F-4A62-A1CE-C24876D23124}" destId="{C97C6A35-0FA5-40CD-BD49-EC14791861E8}" srcOrd="0" destOrd="0" presId="urn:microsoft.com/office/officeart/2005/8/layout/orgChart1"/>
    <dgm:cxn modelId="{63A82B51-79EB-4434-B426-3C25DDE0DF02}" srcId="{8BAF2F9E-078E-4948-86D2-FDB6A1DE4259}" destId="{D904ACA8-819F-44DA-90A0-AB10CB91E22A}" srcOrd="1" destOrd="0" parTransId="{F82646D5-F827-41A9-BE5D-A8208CD58634}" sibTransId="{8A58A6C0-0996-496C-AEBF-243324D26530}"/>
    <dgm:cxn modelId="{940045F6-2978-440F-8DF4-E6AE55B58FC9}" type="presOf" srcId="{FA2653BE-D179-4A95-BD91-B174E9A1E650}" destId="{199585F9-95C6-471E-9A3A-F3555543E829}" srcOrd="0" destOrd="0" presId="urn:microsoft.com/office/officeart/2005/8/layout/orgChart1"/>
    <dgm:cxn modelId="{3F7C8240-AE07-46F9-B3B5-13A7893D0DE4}" srcId="{8BAF2F9E-078E-4948-86D2-FDB6A1DE4259}" destId="{BD4065A9-42CC-40A8-B1FB-4F7C80BD63ED}" srcOrd="2" destOrd="0" parTransId="{CCDE2EE2-A6C8-4C90-9496-6C8FB6FE1D49}" sibTransId="{7C27E986-748A-45A2-8409-EF29DB156B01}"/>
    <dgm:cxn modelId="{0663F3DE-1B44-4C8E-BF69-64B41044A09F}" srcId="{8BAF2F9E-078E-4948-86D2-FDB6A1DE4259}" destId="{9F42C453-075F-4A62-A1CE-C24876D23124}" srcOrd="0" destOrd="0" parTransId="{1F81DBBC-9210-4B36-A232-D65DF97DBBE1}" sibTransId="{2DF3D304-2558-4030-B94A-2E8AFAB0661A}"/>
    <dgm:cxn modelId="{FFB58587-E8AB-4BD7-B1AC-9FAC8C9E02CD}" type="presOf" srcId="{CCDE2EE2-A6C8-4C90-9496-6C8FB6FE1D49}" destId="{64365DA3-590A-4109-B227-5C5557F1A573}" srcOrd="0" destOrd="0" presId="urn:microsoft.com/office/officeart/2005/8/layout/orgChart1"/>
    <dgm:cxn modelId="{6206E3BC-3118-4A15-8232-8B1D64721D82}" srcId="{0A0AA8F0-118F-412A-948D-B6C9CBFE63A9}" destId="{8BAF2F9E-078E-4948-86D2-FDB6A1DE4259}" srcOrd="0" destOrd="0" parTransId="{6B5CDF5A-BC96-404B-8B5C-AD9E0327A5CA}" sibTransId="{1C4F1616-6FB1-427D-8C08-BC898CD0A777}"/>
    <dgm:cxn modelId="{A5419728-CBE1-442F-9D4B-3FE6AA60E65F}" type="presOf" srcId="{D904ACA8-819F-44DA-90A0-AB10CB91E22A}" destId="{E18AFDE1-17B4-46B6-A1D9-2297B88E4875}" srcOrd="0" destOrd="0" presId="urn:microsoft.com/office/officeart/2005/8/layout/orgChart1"/>
    <dgm:cxn modelId="{1A567B9C-0FDE-435E-9ED4-821377E64162}" type="presOf" srcId="{8BAF2F9E-078E-4948-86D2-FDB6A1DE4259}" destId="{69F3947D-4718-433C-B3D6-619E6713757F}" srcOrd="0" destOrd="0" presId="urn:microsoft.com/office/officeart/2005/8/layout/orgChart1"/>
    <dgm:cxn modelId="{566B35C0-D702-4C42-9CEA-8EEF73591A43}" type="presOf" srcId="{FA2653BE-D179-4A95-BD91-B174E9A1E650}" destId="{98454CC8-F4D6-41BC-8EE6-75D3B5514B27}" srcOrd="1" destOrd="0" presId="urn:microsoft.com/office/officeart/2005/8/layout/orgChart1"/>
    <dgm:cxn modelId="{DD8207A8-8C72-4B58-B31B-F318E8DF7AB7}" type="presOf" srcId="{F82646D5-F827-41A9-BE5D-A8208CD58634}" destId="{E8D7AF82-B386-4902-89E3-0BDAF1B14EF2}" srcOrd="0" destOrd="0" presId="urn:microsoft.com/office/officeart/2005/8/layout/orgChart1"/>
    <dgm:cxn modelId="{E3AA39FA-F87D-41E8-BA0C-FD4A2F03D10B}" type="presOf" srcId="{8BAF2F9E-078E-4948-86D2-FDB6A1DE4259}" destId="{0E88E6CD-3A37-4B43-9E71-BC409E3483A6}" srcOrd="1" destOrd="0" presId="urn:microsoft.com/office/officeart/2005/8/layout/orgChart1"/>
    <dgm:cxn modelId="{946A5421-AB07-40C7-9639-AAE6564EB639}" type="presOf" srcId="{49CF5311-52B2-4E1C-8560-5CEE1162905E}" destId="{B061B51B-5657-41E9-BCDE-C77E9F410B1B}" srcOrd="0" destOrd="0" presId="urn:microsoft.com/office/officeart/2005/8/layout/orgChart1"/>
    <dgm:cxn modelId="{223CB112-B1BF-40F3-86A3-BB1C40FDC30A}" type="presOf" srcId="{D904ACA8-819F-44DA-90A0-AB10CB91E22A}" destId="{E8EF4324-E910-43E5-9BF7-EC937BEA3869}" srcOrd="1" destOrd="0" presId="urn:microsoft.com/office/officeart/2005/8/layout/orgChart1"/>
    <dgm:cxn modelId="{9E73A6EB-8BB5-4195-B3B9-3BC8E9F06871}" type="presOf" srcId="{BD4065A9-42CC-40A8-B1FB-4F7C80BD63ED}" destId="{0A3BFEBE-459F-4165-9140-BE6DE2889B78}" srcOrd="1" destOrd="0" presId="urn:microsoft.com/office/officeart/2005/8/layout/orgChart1"/>
    <dgm:cxn modelId="{0A0B0ADB-EC20-4A11-AFF3-B64A85330F46}" type="presOf" srcId="{9F42C453-075F-4A62-A1CE-C24876D23124}" destId="{C284AE7F-99F7-481C-BE4C-66370FCDF619}" srcOrd="1" destOrd="0" presId="urn:microsoft.com/office/officeart/2005/8/layout/orgChart1"/>
    <dgm:cxn modelId="{AA0D0213-6FFA-47A5-9BA2-0D2B1DFC5395}" type="presOf" srcId="{BD4065A9-42CC-40A8-B1FB-4F7C80BD63ED}" destId="{1BA5BEDF-7D92-4064-841E-510EE8216678}" srcOrd="0" destOrd="0" presId="urn:microsoft.com/office/officeart/2005/8/layout/orgChart1"/>
    <dgm:cxn modelId="{D517945E-BAF4-4781-8824-98854D594B05}" type="presOf" srcId="{1F81DBBC-9210-4B36-A232-D65DF97DBBE1}" destId="{F30AADF0-8202-4591-AB4B-2A5DF1F90A92}" srcOrd="0" destOrd="0" presId="urn:microsoft.com/office/officeart/2005/8/layout/orgChart1"/>
    <dgm:cxn modelId="{32F21F08-009F-47F0-A490-03FDB18E5516}" type="presOf" srcId="{0A0AA8F0-118F-412A-948D-B6C9CBFE63A9}" destId="{BD89BEE8-AA00-4740-9942-0759590F310D}" srcOrd="0" destOrd="0" presId="urn:microsoft.com/office/officeart/2005/8/layout/orgChart1"/>
    <dgm:cxn modelId="{97C23D92-F8C7-4CBF-A577-38B4D51846CF}" type="presParOf" srcId="{BD89BEE8-AA00-4740-9942-0759590F310D}" destId="{B2510336-F711-4CBA-83E6-F2AB183E04C0}" srcOrd="0" destOrd="0" presId="urn:microsoft.com/office/officeart/2005/8/layout/orgChart1"/>
    <dgm:cxn modelId="{C2908B45-F11A-459C-ABEB-2594EEF29804}" type="presParOf" srcId="{B2510336-F711-4CBA-83E6-F2AB183E04C0}" destId="{6FE96135-36DA-43A8-92F2-E59F04E96550}" srcOrd="0" destOrd="0" presId="urn:microsoft.com/office/officeart/2005/8/layout/orgChart1"/>
    <dgm:cxn modelId="{14CC6848-D759-4BE5-AC00-94E7ECAA244C}" type="presParOf" srcId="{6FE96135-36DA-43A8-92F2-E59F04E96550}" destId="{69F3947D-4718-433C-B3D6-619E6713757F}" srcOrd="0" destOrd="0" presId="urn:microsoft.com/office/officeart/2005/8/layout/orgChart1"/>
    <dgm:cxn modelId="{C2E7853D-2EA8-4485-83EA-98C4484F0FDC}" type="presParOf" srcId="{6FE96135-36DA-43A8-92F2-E59F04E96550}" destId="{0E88E6CD-3A37-4B43-9E71-BC409E3483A6}" srcOrd="1" destOrd="0" presId="urn:microsoft.com/office/officeart/2005/8/layout/orgChart1"/>
    <dgm:cxn modelId="{5967D972-54BE-4515-B349-88588FD2D604}" type="presParOf" srcId="{B2510336-F711-4CBA-83E6-F2AB183E04C0}" destId="{0BC63C85-18FF-4F22-BE2B-7C7525B7D746}" srcOrd="1" destOrd="0" presId="urn:microsoft.com/office/officeart/2005/8/layout/orgChart1"/>
    <dgm:cxn modelId="{4E49DFCE-29DC-4AA2-A726-63319907F6AA}" type="presParOf" srcId="{0BC63C85-18FF-4F22-BE2B-7C7525B7D746}" destId="{E8D7AF82-B386-4902-89E3-0BDAF1B14EF2}" srcOrd="0" destOrd="0" presId="urn:microsoft.com/office/officeart/2005/8/layout/orgChart1"/>
    <dgm:cxn modelId="{CFF2295D-80EA-4384-B5F0-311B0E35DF63}" type="presParOf" srcId="{0BC63C85-18FF-4F22-BE2B-7C7525B7D746}" destId="{CEBC0B43-B334-49EE-8939-A3EE59280084}" srcOrd="1" destOrd="0" presId="urn:microsoft.com/office/officeart/2005/8/layout/orgChart1"/>
    <dgm:cxn modelId="{F40C145B-E7E9-4405-8A8F-3811DBAA0ACC}" type="presParOf" srcId="{CEBC0B43-B334-49EE-8939-A3EE59280084}" destId="{082F4DB7-1FE4-455C-94E4-D47B4E211C24}" srcOrd="0" destOrd="0" presId="urn:microsoft.com/office/officeart/2005/8/layout/orgChart1"/>
    <dgm:cxn modelId="{E728CEFF-E709-41D6-A50F-006C01B05F1B}" type="presParOf" srcId="{082F4DB7-1FE4-455C-94E4-D47B4E211C24}" destId="{E18AFDE1-17B4-46B6-A1D9-2297B88E4875}" srcOrd="0" destOrd="0" presId="urn:microsoft.com/office/officeart/2005/8/layout/orgChart1"/>
    <dgm:cxn modelId="{C3F8C322-1839-45AB-9FF1-11E2D23798B4}" type="presParOf" srcId="{082F4DB7-1FE4-455C-94E4-D47B4E211C24}" destId="{E8EF4324-E910-43E5-9BF7-EC937BEA3869}" srcOrd="1" destOrd="0" presId="urn:microsoft.com/office/officeart/2005/8/layout/orgChart1"/>
    <dgm:cxn modelId="{19E8C759-717C-4543-A2DD-40A1CD3016F2}" type="presParOf" srcId="{CEBC0B43-B334-49EE-8939-A3EE59280084}" destId="{C6762D52-B073-4562-80AF-916FC40F8402}" srcOrd="1" destOrd="0" presId="urn:microsoft.com/office/officeart/2005/8/layout/orgChart1"/>
    <dgm:cxn modelId="{59C79360-FBEF-4325-902A-FBE7C72127C6}" type="presParOf" srcId="{CEBC0B43-B334-49EE-8939-A3EE59280084}" destId="{FBE6C205-166B-4650-AE13-0FB37F7F1E4F}" srcOrd="2" destOrd="0" presId="urn:microsoft.com/office/officeart/2005/8/layout/orgChart1"/>
    <dgm:cxn modelId="{9E8BD824-CCD5-48C6-8103-72E2AB161021}" type="presParOf" srcId="{0BC63C85-18FF-4F22-BE2B-7C7525B7D746}" destId="{64365DA3-590A-4109-B227-5C5557F1A573}" srcOrd="2" destOrd="0" presId="urn:microsoft.com/office/officeart/2005/8/layout/orgChart1"/>
    <dgm:cxn modelId="{6D456B99-6C00-4F89-96F1-9C674FB509C2}" type="presParOf" srcId="{0BC63C85-18FF-4F22-BE2B-7C7525B7D746}" destId="{6CFDC170-9992-41A0-AD57-DD6B7869643B}" srcOrd="3" destOrd="0" presId="urn:microsoft.com/office/officeart/2005/8/layout/orgChart1"/>
    <dgm:cxn modelId="{EB9EA383-6E24-4DC5-BB58-D8ED24392D9F}" type="presParOf" srcId="{6CFDC170-9992-41A0-AD57-DD6B7869643B}" destId="{49CDBDD1-5D7C-491C-BD24-B082AE0472B3}" srcOrd="0" destOrd="0" presId="urn:microsoft.com/office/officeart/2005/8/layout/orgChart1"/>
    <dgm:cxn modelId="{D4E77AA1-CC86-4844-BC5C-13A6FBB04CA3}" type="presParOf" srcId="{49CDBDD1-5D7C-491C-BD24-B082AE0472B3}" destId="{1BA5BEDF-7D92-4064-841E-510EE8216678}" srcOrd="0" destOrd="0" presId="urn:microsoft.com/office/officeart/2005/8/layout/orgChart1"/>
    <dgm:cxn modelId="{C341270A-255A-472D-8B44-A6CC8DA9535C}" type="presParOf" srcId="{49CDBDD1-5D7C-491C-BD24-B082AE0472B3}" destId="{0A3BFEBE-459F-4165-9140-BE6DE2889B78}" srcOrd="1" destOrd="0" presId="urn:microsoft.com/office/officeart/2005/8/layout/orgChart1"/>
    <dgm:cxn modelId="{30E4AE70-0F0D-4592-B56F-1698E8080FBD}" type="presParOf" srcId="{6CFDC170-9992-41A0-AD57-DD6B7869643B}" destId="{D5127AAE-5872-4BA2-B0D5-705C2079DED1}" srcOrd="1" destOrd="0" presId="urn:microsoft.com/office/officeart/2005/8/layout/orgChart1"/>
    <dgm:cxn modelId="{ED87EA1E-1D67-4F21-932A-4F4DC5EB2747}" type="presParOf" srcId="{6CFDC170-9992-41A0-AD57-DD6B7869643B}" destId="{957E983B-8B99-4DF6-8869-838387E84474}" srcOrd="2" destOrd="0" presId="urn:microsoft.com/office/officeart/2005/8/layout/orgChart1"/>
    <dgm:cxn modelId="{B84E5F58-097F-4CF5-BDD8-7AFE1F88CB9E}" type="presParOf" srcId="{0BC63C85-18FF-4F22-BE2B-7C7525B7D746}" destId="{B061B51B-5657-41E9-BCDE-C77E9F410B1B}" srcOrd="4" destOrd="0" presId="urn:microsoft.com/office/officeart/2005/8/layout/orgChart1"/>
    <dgm:cxn modelId="{EF1D5741-F59E-49A9-829E-B99E2CAB1BA0}" type="presParOf" srcId="{0BC63C85-18FF-4F22-BE2B-7C7525B7D746}" destId="{71625A87-4C15-41D9-94F9-7DB8C5B8D8B0}" srcOrd="5" destOrd="0" presId="urn:microsoft.com/office/officeart/2005/8/layout/orgChart1"/>
    <dgm:cxn modelId="{E232E5AF-C53B-4023-B0FF-83107C393854}" type="presParOf" srcId="{71625A87-4C15-41D9-94F9-7DB8C5B8D8B0}" destId="{4E414E97-DE9C-4A43-861B-E3B734651178}" srcOrd="0" destOrd="0" presId="urn:microsoft.com/office/officeart/2005/8/layout/orgChart1"/>
    <dgm:cxn modelId="{792BAC5A-02C2-4333-A276-2178206BC980}" type="presParOf" srcId="{4E414E97-DE9C-4A43-861B-E3B734651178}" destId="{199585F9-95C6-471E-9A3A-F3555543E829}" srcOrd="0" destOrd="0" presId="urn:microsoft.com/office/officeart/2005/8/layout/orgChart1"/>
    <dgm:cxn modelId="{80986AFF-770D-4981-8DDB-59E1ED931C56}" type="presParOf" srcId="{4E414E97-DE9C-4A43-861B-E3B734651178}" destId="{98454CC8-F4D6-41BC-8EE6-75D3B5514B27}" srcOrd="1" destOrd="0" presId="urn:microsoft.com/office/officeart/2005/8/layout/orgChart1"/>
    <dgm:cxn modelId="{189CEFA1-9E2F-4D68-B9DF-BCAC05179C68}" type="presParOf" srcId="{71625A87-4C15-41D9-94F9-7DB8C5B8D8B0}" destId="{4CA5A4A8-16C5-4DE8-BC60-05F95533C2EB}" srcOrd="1" destOrd="0" presId="urn:microsoft.com/office/officeart/2005/8/layout/orgChart1"/>
    <dgm:cxn modelId="{6AC0C698-3301-4541-B825-DB837CD27B00}" type="presParOf" srcId="{71625A87-4C15-41D9-94F9-7DB8C5B8D8B0}" destId="{A0D739D9-5134-4094-8E65-E8DD932D8010}" srcOrd="2" destOrd="0" presId="urn:microsoft.com/office/officeart/2005/8/layout/orgChart1"/>
    <dgm:cxn modelId="{11238CBB-16C9-4983-95E6-ECDF04DD885E}" type="presParOf" srcId="{B2510336-F711-4CBA-83E6-F2AB183E04C0}" destId="{AB597E21-5039-4FEE-A94D-0225F0E79B67}" srcOrd="2" destOrd="0" presId="urn:microsoft.com/office/officeart/2005/8/layout/orgChart1"/>
    <dgm:cxn modelId="{E9891582-D1DD-4A78-9739-DACA5A7FA846}" type="presParOf" srcId="{AB597E21-5039-4FEE-A94D-0225F0E79B67}" destId="{F30AADF0-8202-4591-AB4B-2A5DF1F90A92}" srcOrd="0" destOrd="0" presId="urn:microsoft.com/office/officeart/2005/8/layout/orgChart1"/>
    <dgm:cxn modelId="{BFC521B5-B1FE-48C4-883E-3CB2A296C201}" type="presParOf" srcId="{AB597E21-5039-4FEE-A94D-0225F0E79B67}" destId="{09020A06-6330-4681-A381-88843E653BBC}" srcOrd="1" destOrd="0" presId="urn:microsoft.com/office/officeart/2005/8/layout/orgChart1"/>
    <dgm:cxn modelId="{0BB0597E-C86A-4727-A4E1-6E216967938C}" type="presParOf" srcId="{09020A06-6330-4681-A381-88843E653BBC}" destId="{A19C8FFF-EF92-4E05-819E-DEA3CEEC6FCD}" srcOrd="0" destOrd="0" presId="urn:microsoft.com/office/officeart/2005/8/layout/orgChart1"/>
    <dgm:cxn modelId="{3B3F2C0F-7AB2-4F15-8C38-3C5073EF9872}" type="presParOf" srcId="{A19C8FFF-EF92-4E05-819E-DEA3CEEC6FCD}" destId="{C97C6A35-0FA5-40CD-BD49-EC14791861E8}" srcOrd="0" destOrd="0" presId="urn:microsoft.com/office/officeart/2005/8/layout/orgChart1"/>
    <dgm:cxn modelId="{779889A6-DDEB-4D07-A2D3-8883A1009663}" type="presParOf" srcId="{A19C8FFF-EF92-4E05-819E-DEA3CEEC6FCD}" destId="{C284AE7F-99F7-481C-BE4C-66370FCDF619}" srcOrd="1" destOrd="0" presId="urn:microsoft.com/office/officeart/2005/8/layout/orgChart1"/>
    <dgm:cxn modelId="{C44C3D5B-BA0C-4974-B2DE-3D90E696A894}" type="presParOf" srcId="{09020A06-6330-4681-A381-88843E653BBC}" destId="{483766E9-F23C-4F48-B54E-45CA952E4A4D}" srcOrd="1" destOrd="0" presId="urn:microsoft.com/office/officeart/2005/8/layout/orgChart1"/>
    <dgm:cxn modelId="{5971CBAD-D394-40D6-87D9-F20C07B7C13A}" type="presParOf" srcId="{09020A06-6330-4681-A381-88843E653BBC}" destId="{FEBA47B3-B1CC-4812-BA03-8333C143FD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AADF0-8202-4591-AB4B-2A5DF1F90A92}">
      <dsp:nvSpPr>
        <dsp:cNvPr id="0" name=""/>
        <dsp:cNvSpPr/>
      </dsp:nvSpPr>
      <dsp:spPr>
        <a:xfrm>
          <a:off x="3048000" y="1212180"/>
          <a:ext cx="846107" cy="833328"/>
        </a:xfrm>
        <a:custGeom>
          <a:avLst/>
          <a:gdLst/>
          <a:ahLst/>
          <a:cxnLst/>
          <a:rect l="0" t="0" r="0" b="0"/>
          <a:pathLst>
            <a:path>
              <a:moveTo>
                <a:pt x="0" y="0"/>
              </a:moveTo>
              <a:lnTo>
                <a:pt x="846107" y="833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1B51B-5657-41E9-BCDE-C77E9F410B1B}">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365DA3-590A-4109-B227-5C5557F1A573}">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7AF82-B386-4902-89E3-0BDAF1B14EF2}">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3947D-4718-433C-B3D6-619E6713757F}">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Strategic Director – Gladys Rhodes White</a:t>
          </a:r>
          <a:endParaRPr lang="en-GB" sz="1600" kern="1200" dirty="0"/>
        </a:p>
      </dsp:txBody>
      <dsp:txXfrm>
        <a:off x="2156891" y="321071"/>
        <a:ext cx="1782216" cy="891108"/>
      </dsp:txXfrm>
    </dsp:sp>
    <dsp:sp modelId="{E18AFDE1-17B4-46B6-A1D9-2297B88E4875}">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SEND Assessment and Psychology – Stephen Nyakatawa</a:t>
          </a:r>
          <a:endParaRPr lang="en-GB" sz="1600" kern="1200" dirty="0"/>
        </a:p>
      </dsp:txBody>
      <dsp:txXfrm>
        <a:off x="409" y="2851819"/>
        <a:ext cx="1782216" cy="891108"/>
      </dsp:txXfrm>
    </dsp:sp>
    <dsp:sp modelId="{1BA5BEDF-7D92-4064-841E-510EE8216678}">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Strategy Manager – Lynn Donohue</a:t>
          </a:r>
          <a:endParaRPr lang="en-GB" sz="1600" kern="1200" dirty="0"/>
        </a:p>
      </dsp:txBody>
      <dsp:txXfrm>
        <a:off x="2156891" y="2851819"/>
        <a:ext cx="1782216" cy="891108"/>
      </dsp:txXfrm>
    </dsp:sp>
    <dsp:sp modelId="{199585F9-95C6-471E-9A3A-F3555543E829}">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SEND Transformation and Compliance – Andrew Crabtree</a:t>
          </a:r>
          <a:endParaRPr lang="en-GB" sz="1600" kern="1200" dirty="0"/>
        </a:p>
      </dsp:txBody>
      <dsp:txXfrm>
        <a:off x="4313373" y="2851819"/>
        <a:ext cx="1782216" cy="891108"/>
      </dsp:txXfrm>
    </dsp:sp>
    <dsp:sp modelId="{C97C6A35-0FA5-40CD-BD49-EC14791861E8}">
      <dsp:nvSpPr>
        <dsp:cNvPr id="0" name=""/>
        <dsp:cNvSpPr/>
      </dsp:nvSpPr>
      <dsp:spPr>
        <a:xfrm>
          <a:off x="2111890" y="159995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Deputy Director – Marium Haque</a:t>
          </a:r>
          <a:endParaRPr lang="en-GB" sz="1600" kern="1200" dirty="0"/>
        </a:p>
      </dsp:txBody>
      <dsp:txXfrm>
        <a:off x="2111890" y="1599955"/>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16/01/2019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16/01/2019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F3890-02B4-41B0-B906-15B8A3832521}" type="slidenum">
              <a:rPr lang="en-GB" smtClean="0"/>
              <a:t>10</a:t>
            </a:fld>
            <a:endParaRPr lang="en-GB"/>
          </a:p>
        </p:txBody>
      </p:sp>
    </p:spTree>
    <p:extLst>
      <p:ext uri="{BB962C8B-B14F-4D97-AF65-F5344CB8AC3E}">
        <p14:creationId xmlns:p14="http://schemas.microsoft.com/office/powerpoint/2010/main" val="272752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Rachel</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55</a:t>
            </a:fld>
            <a:endParaRPr lang="en-GB"/>
          </a:p>
        </p:txBody>
      </p:sp>
    </p:spTree>
    <p:extLst>
      <p:ext uri="{BB962C8B-B14F-4D97-AF65-F5344CB8AC3E}">
        <p14:creationId xmlns:p14="http://schemas.microsoft.com/office/powerpoint/2010/main" val="16056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Olivia</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56</a:t>
            </a:fld>
            <a:endParaRPr lang="en-GB"/>
          </a:p>
        </p:txBody>
      </p:sp>
    </p:spTree>
    <p:extLst>
      <p:ext uri="{BB962C8B-B14F-4D97-AF65-F5344CB8AC3E}">
        <p14:creationId xmlns:p14="http://schemas.microsoft.com/office/powerpoint/2010/main" val="80515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59</a:t>
            </a:fld>
            <a:endParaRPr lang="en-GB"/>
          </a:p>
        </p:txBody>
      </p:sp>
    </p:spTree>
    <p:extLst>
      <p:ext uri="{BB962C8B-B14F-4D97-AF65-F5344CB8AC3E}">
        <p14:creationId xmlns:p14="http://schemas.microsoft.com/office/powerpoint/2010/main" val="199214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60</a:t>
            </a:fld>
            <a:endParaRPr lang="en-GB"/>
          </a:p>
        </p:txBody>
      </p:sp>
    </p:spTree>
    <p:extLst>
      <p:ext uri="{BB962C8B-B14F-4D97-AF65-F5344CB8AC3E}">
        <p14:creationId xmlns:p14="http://schemas.microsoft.com/office/powerpoint/2010/main" val="137595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33</a:t>
            </a:fld>
            <a:endParaRPr lang="en-GB"/>
          </a:p>
        </p:txBody>
      </p:sp>
    </p:spTree>
    <p:extLst>
      <p:ext uri="{BB962C8B-B14F-4D97-AF65-F5344CB8AC3E}">
        <p14:creationId xmlns:p14="http://schemas.microsoft.com/office/powerpoint/2010/main" val="22148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34</a:t>
            </a:fld>
            <a:endParaRPr lang="en-GB"/>
          </a:p>
        </p:txBody>
      </p:sp>
    </p:spTree>
    <p:extLst>
      <p:ext uri="{BB962C8B-B14F-4D97-AF65-F5344CB8AC3E}">
        <p14:creationId xmlns:p14="http://schemas.microsoft.com/office/powerpoint/2010/main" val="313337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Rachel – Struggle</a:t>
            </a:r>
            <a:r>
              <a:rPr lang="en-GB" baseline="0" dirty="0" smtClean="0"/>
              <a:t> with social situations and </a:t>
            </a:r>
            <a:r>
              <a:rPr lang="en-GB" b="1" baseline="0" dirty="0" smtClean="0"/>
              <a:t>picking up incidental social information </a:t>
            </a:r>
          </a:p>
          <a:p>
            <a:r>
              <a:rPr lang="en-GB" b="1" baseline="0" dirty="0" smtClean="0"/>
              <a:t>- </a:t>
            </a:r>
            <a:r>
              <a:rPr lang="en-GB" b="0" baseline="0" dirty="0" smtClean="0"/>
              <a:t>Examples of types of social story and personalisation. </a:t>
            </a:r>
            <a:endParaRPr lang="en-GB" b="1" dirty="0"/>
          </a:p>
        </p:txBody>
      </p:sp>
      <p:sp>
        <p:nvSpPr>
          <p:cNvPr id="4" name="Slide Number Placeholder 3"/>
          <p:cNvSpPr>
            <a:spLocks noGrp="1"/>
          </p:cNvSpPr>
          <p:nvPr>
            <p:ph type="sldNum" sz="quarter" idx="10"/>
          </p:nvPr>
        </p:nvSpPr>
        <p:spPr/>
        <p:txBody>
          <a:bodyPr/>
          <a:lstStyle/>
          <a:p>
            <a:fld id="{E37A41E6-B3B8-4189-80B9-085CA7F68B28}" type="slidenum">
              <a:rPr lang="en-GB" smtClean="0"/>
              <a:t>49</a:t>
            </a:fld>
            <a:endParaRPr lang="en-GB"/>
          </a:p>
        </p:txBody>
      </p:sp>
    </p:spTree>
    <p:extLst>
      <p:ext uri="{BB962C8B-B14F-4D97-AF65-F5344CB8AC3E}">
        <p14:creationId xmlns:p14="http://schemas.microsoft.com/office/powerpoint/2010/main" val="211844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Rachel</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50</a:t>
            </a:fld>
            <a:endParaRPr lang="en-GB"/>
          </a:p>
        </p:txBody>
      </p:sp>
    </p:spTree>
    <p:extLst>
      <p:ext uri="{BB962C8B-B14F-4D97-AF65-F5344CB8AC3E}">
        <p14:creationId xmlns:p14="http://schemas.microsoft.com/office/powerpoint/2010/main" val="41455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Olivia</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51</a:t>
            </a:fld>
            <a:endParaRPr lang="en-GB"/>
          </a:p>
        </p:txBody>
      </p:sp>
    </p:spTree>
    <p:extLst>
      <p:ext uri="{BB962C8B-B14F-4D97-AF65-F5344CB8AC3E}">
        <p14:creationId xmlns:p14="http://schemas.microsoft.com/office/powerpoint/2010/main" val="36050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Rachel – checking existing social stories </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52</a:t>
            </a:fld>
            <a:endParaRPr lang="en-GB"/>
          </a:p>
        </p:txBody>
      </p:sp>
    </p:spTree>
    <p:extLst>
      <p:ext uri="{BB962C8B-B14F-4D97-AF65-F5344CB8AC3E}">
        <p14:creationId xmlns:p14="http://schemas.microsoft.com/office/powerpoint/2010/main" val="86722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Rachel</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53</a:t>
            </a:fld>
            <a:endParaRPr lang="en-GB"/>
          </a:p>
        </p:txBody>
      </p:sp>
    </p:spTree>
    <p:extLst>
      <p:ext uri="{BB962C8B-B14F-4D97-AF65-F5344CB8AC3E}">
        <p14:creationId xmlns:p14="http://schemas.microsoft.com/office/powerpoint/2010/main" val="22209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Olivia</a:t>
            </a:r>
            <a:endParaRPr lang="en-GB" dirty="0"/>
          </a:p>
        </p:txBody>
      </p:sp>
      <p:sp>
        <p:nvSpPr>
          <p:cNvPr id="4" name="Slide Number Placeholder 3"/>
          <p:cNvSpPr>
            <a:spLocks noGrp="1"/>
          </p:cNvSpPr>
          <p:nvPr>
            <p:ph type="sldNum" sz="quarter" idx="10"/>
          </p:nvPr>
        </p:nvSpPr>
        <p:spPr/>
        <p:txBody>
          <a:bodyPr/>
          <a:lstStyle/>
          <a:p>
            <a:fld id="{E37A41E6-B3B8-4189-80B9-085CA7F68B28}" type="slidenum">
              <a:rPr lang="en-GB" smtClean="0"/>
              <a:t>54</a:t>
            </a:fld>
            <a:endParaRPr lang="en-GB"/>
          </a:p>
        </p:txBody>
      </p:sp>
    </p:spTree>
    <p:extLst>
      <p:ext uri="{BB962C8B-B14F-4D97-AF65-F5344CB8AC3E}">
        <p14:creationId xmlns:p14="http://schemas.microsoft.com/office/powerpoint/2010/main" val="304692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28"/>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16/01/2019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16/01/2019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16/01/2019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16/01/2019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88"/>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bso.bradford.gov.uk/Schools/CMSPage.aspx?mid=347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RangeGuidanceReview@bradford.gov.uk" TargetMode="External"/><Relationship Id="rId2" Type="http://schemas.openxmlformats.org/officeDocument/2006/relationships/hyperlink" Target="https://bso.bradford.gov.uk/Schools/CMSPage.aspx?mid=350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bso.bradford.gov.uk/content/educational-psycholog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jp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jp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ti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jp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tif"/><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ti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8" y="3573016"/>
            <a:ext cx="6472808" cy="648072"/>
          </a:xfrm>
        </p:spPr>
        <p:txBody>
          <a:bodyPr/>
          <a:lstStyle/>
          <a:p>
            <a:r>
              <a:rPr lang="en-GB" dirty="0" smtClean="0"/>
              <a:t>Spring Term 2019</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8" y="4209836"/>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Area Preparation </a:t>
            </a:r>
            <a:endParaRPr lang="en-GB" dirty="0"/>
          </a:p>
        </p:txBody>
      </p:sp>
      <p:sp>
        <p:nvSpPr>
          <p:cNvPr id="3" name="Content Placeholder 2"/>
          <p:cNvSpPr>
            <a:spLocks noGrp="1"/>
          </p:cNvSpPr>
          <p:nvPr>
            <p:ph idx="1"/>
          </p:nvPr>
        </p:nvSpPr>
        <p:spPr>
          <a:xfrm>
            <a:off x="426578" y="1589101"/>
            <a:ext cx="8229600" cy="4248472"/>
          </a:xfrm>
        </p:spPr>
        <p:txBody>
          <a:bodyPr>
            <a:normAutofit fontScale="92500" lnSpcReduction="20000"/>
          </a:bodyPr>
          <a:lstStyle/>
          <a:p>
            <a:r>
              <a:rPr lang="en-GB" sz="2000" dirty="0" smtClean="0"/>
              <a:t>Expected that local </a:t>
            </a:r>
            <a:r>
              <a:rPr lang="en-GB" sz="2000" dirty="0"/>
              <a:t>a</a:t>
            </a:r>
            <a:r>
              <a:rPr lang="en-GB" sz="2000" dirty="0" smtClean="0"/>
              <a:t>rea knows how effective they are – SEF from CDC Audit Tools – LA and CCG</a:t>
            </a:r>
          </a:p>
          <a:p>
            <a:r>
              <a:rPr lang="en-GB" sz="2000" dirty="0" smtClean="0"/>
              <a:t>Transformation and Compliance Team</a:t>
            </a:r>
          </a:p>
          <a:p>
            <a:r>
              <a:rPr lang="en-GB" sz="2000" dirty="0" smtClean="0"/>
              <a:t>Four Multi-agency Work Streams: </a:t>
            </a:r>
          </a:p>
          <a:p>
            <a:r>
              <a:rPr lang="en-GB" sz="2000" dirty="0" smtClean="0"/>
              <a:t>Coproduction and Engagement</a:t>
            </a:r>
          </a:p>
          <a:p>
            <a:r>
              <a:rPr lang="en-GB" sz="2000" dirty="0" smtClean="0"/>
              <a:t>Integrated Assessment &amp; Service Delivery</a:t>
            </a:r>
          </a:p>
          <a:p>
            <a:r>
              <a:rPr lang="en-GB" sz="2000" dirty="0" smtClean="0"/>
              <a:t>Joint Commissioning</a:t>
            </a:r>
          </a:p>
          <a:p>
            <a:r>
              <a:rPr lang="en-GB" sz="2000" dirty="0" smtClean="0"/>
              <a:t>Preparation for Adulthood</a:t>
            </a:r>
          </a:p>
          <a:p>
            <a:endParaRPr lang="en-GB" sz="2000" dirty="0" smtClean="0"/>
          </a:p>
          <a:p>
            <a:r>
              <a:rPr lang="en-GB" sz="2000" b="1" dirty="0" smtClean="0"/>
              <a:t>Work Streams will:</a:t>
            </a:r>
          </a:p>
          <a:p>
            <a:r>
              <a:rPr lang="en-GB" sz="2000" dirty="0"/>
              <a:t>A</a:t>
            </a:r>
            <a:r>
              <a:rPr lang="en-GB" sz="2000" dirty="0" smtClean="0"/>
              <a:t>ddress the statutory guidance for organisations in </a:t>
            </a:r>
            <a:r>
              <a:rPr lang="en-GB" sz="2000" dirty="0" err="1" smtClean="0"/>
              <a:t>CoP</a:t>
            </a:r>
            <a:r>
              <a:rPr lang="en-GB" sz="2000" dirty="0" smtClean="0"/>
              <a:t> supporting CYP with SEND</a:t>
            </a:r>
          </a:p>
          <a:p>
            <a:r>
              <a:rPr lang="en-GB" sz="2000" dirty="0" smtClean="0"/>
              <a:t>Ensure that education, health and social care services, parents/carers, providers including schools  –contribute and work collaboratively in meeting needs of CYP with SEND and implement the SEND reforms</a:t>
            </a:r>
            <a:endParaRPr lang="en-GB" sz="2000" dirty="0"/>
          </a:p>
          <a:p>
            <a:endParaRPr lang="en-GB" sz="2000" dirty="0" smtClean="0"/>
          </a:p>
          <a:p>
            <a:endParaRPr lang="en-GB" sz="2000" dirty="0" smtClean="0"/>
          </a:p>
          <a:p>
            <a:endParaRPr lang="en-GB" sz="20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992563"/>
            <a:ext cx="2604135" cy="763905"/>
          </a:xfrm>
          <a:prstGeom prst="rect">
            <a:avLst/>
          </a:prstGeom>
          <a:noFill/>
          <a:ln>
            <a:noFill/>
          </a:ln>
        </p:spPr>
      </p:pic>
      <p:pic>
        <p:nvPicPr>
          <p:cNvPr id="5" name="Picture 4" descr="Description: Z:\Documents\All three CCGs 2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6073207"/>
            <a:ext cx="1600200" cy="602615"/>
          </a:xfrm>
          <a:prstGeom prst="rect">
            <a:avLst/>
          </a:prstGeom>
          <a:noFill/>
          <a:ln>
            <a:noFill/>
          </a:ln>
        </p:spPr>
      </p:pic>
      <p:pic>
        <p:nvPicPr>
          <p:cNvPr id="6" name="Picture 5" descr="BPF_Logo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3581" y="6010550"/>
            <a:ext cx="789940" cy="789940"/>
          </a:xfrm>
          <a:prstGeom prst="rect">
            <a:avLst/>
          </a:prstGeom>
          <a:noFill/>
          <a:ln>
            <a:noFill/>
          </a:ln>
        </p:spPr>
      </p:pic>
    </p:spTree>
    <p:extLst>
      <p:ext uri="{BB962C8B-B14F-4D97-AF65-F5344CB8AC3E}">
        <p14:creationId xmlns:p14="http://schemas.microsoft.com/office/powerpoint/2010/main" val="332161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00808"/>
            <a:ext cx="7772400" cy="1470025"/>
          </a:xfrm>
        </p:spPr>
        <p:txBody>
          <a:bodyPr/>
          <a:lstStyle/>
          <a:p>
            <a:r>
              <a:rPr lang="en-GB" dirty="0" smtClean="0"/>
              <a:t>Improving the Quality </a:t>
            </a:r>
            <a:br>
              <a:rPr lang="en-GB" dirty="0" smtClean="0"/>
            </a:br>
            <a:r>
              <a:rPr lang="en-GB" dirty="0" smtClean="0"/>
              <a:t>of Bradford EHCPs</a:t>
            </a:r>
            <a:endParaRPr lang="en-GB" dirty="0"/>
          </a:p>
        </p:txBody>
      </p:sp>
      <p:sp>
        <p:nvSpPr>
          <p:cNvPr id="3" name="Subtitle 2"/>
          <p:cNvSpPr>
            <a:spLocks noGrp="1"/>
          </p:cNvSpPr>
          <p:nvPr>
            <p:ph type="subTitle" idx="1"/>
          </p:nvPr>
        </p:nvSpPr>
        <p:spPr>
          <a:xfrm>
            <a:off x="1979712" y="3839488"/>
            <a:ext cx="6400800" cy="1752600"/>
          </a:xfrm>
        </p:spPr>
        <p:txBody>
          <a:bodyPr/>
          <a:lstStyle/>
          <a:p>
            <a:r>
              <a:rPr lang="en-GB" dirty="0" smtClean="0"/>
              <a:t>Ruth Dennis </a:t>
            </a:r>
          </a:p>
          <a:p>
            <a:r>
              <a:rPr lang="en-GB" dirty="0" smtClean="0"/>
              <a:t>January 2019</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0" y="3309476"/>
            <a:ext cx="3515780" cy="2812624"/>
          </a:xfrm>
          <a:prstGeom prst="rect">
            <a:avLst/>
          </a:prstGeom>
        </p:spPr>
      </p:pic>
    </p:spTree>
    <p:extLst>
      <p:ext uri="{BB962C8B-B14F-4D97-AF65-F5344CB8AC3E}">
        <p14:creationId xmlns:p14="http://schemas.microsoft.com/office/powerpoint/2010/main" val="1254102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Session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To develop a shared understanding of what quality EHCPs look like;</a:t>
            </a:r>
          </a:p>
          <a:p>
            <a:r>
              <a:rPr lang="en-GB" dirty="0" smtClean="0"/>
              <a:t>To understand how schools and LA need to work together to improve quality of EHCPs</a:t>
            </a:r>
          </a:p>
          <a:p>
            <a:r>
              <a:rPr lang="en-GB" dirty="0" smtClean="0"/>
              <a:t>To evaluate a sample EHCP</a:t>
            </a:r>
          </a:p>
          <a:p>
            <a:r>
              <a:rPr lang="en-GB" dirty="0" smtClean="0"/>
              <a:t>To develop understanding of Section F ‘Provision’ and proposed model</a:t>
            </a:r>
          </a:p>
          <a:p>
            <a:r>
              <a:rPr lang="en-GB" dirty="0" smtClean="0"/>
              <a:t>To practice using model</a:t>
            </a:r>
          </a:p>
          <a:p>
            <a:r>
              <a:rPr lang="en-GB" dirty="0" smtClean="0"/>
              <a:t>On-going quality assurance and improvements.</a:t>
            </a:r>
            <a:endParaRPr lang="en-GB" dirty="0"/>
          </a:p>
        </p:txBody>
      </p:sp>
    </p:spTree>
    <p:extLst>
      <p:ext uri="{BB962C8B-B14F-4D97-AF65-F5344CB8AC3E}">
        <p14:creationId xmlns:p14="http://schemas.microsoft.com/office/powerpoint/2010/main" val="329350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What does a good EHCP look like?</a:t>
            </a:r>
          </a:p>
          <a:p>
            <a:endParaRPr lang="en-GB" sz="1500" dirty="0" smtClean="0"/>
          </a:p>
          <a:p>
            <a:r>
              <a:rPr lang="en-GB" dirty="0" smtClean="0"/>
              <a:t>EHC plans should also be “clear, concise, understandable and accessible to parents, children, young people, providers and practitioners” (paragraph 9.61 of the Code).</a:t>
            </a:r>
          </a:p>
          <a:p>
            <a:endParaRPr lang="en-GB" sz="900" dirty="0" smtClean="0"/>
          </a:p>
          <a:p>
            <a:r>
              <a:rPr lang="en-GB" dirty="0" smtClean="0"/>
              <a:t>The law requires needs and provision to be “specified”, which case law has established means they should not be vague, especially in the provision sections.</a:t>
            </a:r>
          </a:p>
          <a:p>
            <a:endParaRPr lang="en-GB" dirty="0" smtClean="0"/>
          </a:p>
          <a:p>
            <a:r>
              <a:rPr lang="en-GB" dirty="0" smtClean="0"/>
              <a:t>IPSEA Checklist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116466"/>
            <a:ext cx="2174751" cy="1741534"/>
          </a:xfrm>
          <a:prstGeom prst="rect">
            <a:avLst/>
          </a:prstGeom>
        </p:spPr>
      </p:pic>
    </p:spTree>
    <p:extLst>
      <p:ext uri="{BB962C8B-B14F-4D97-AF65-F5344CB8AC3E}">
        <p14:creationId xmlns:p14="http://schemas.microsoft.com/office/powerpoint/2010/main" val="362677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p:txBody>
          <a:bodyPr/>
          <a:lstStyle/>
          <a:p>
            <a:r>
              <a:rPr lang="en-GB" dirty="0" smtClean="0"/>
              <a:t>The views, interests and aspirations of the child and their parents, or of the young person</a:t>
            </a:r>
            <a:endParaRPr lang="en-GB" dirty="0"/>
          </a:p>
        </p:txBody>
      </p:sp>
    </p:spTree>
    <p:extLst>
      <p:ext uri="{BB962C8B-B14F-4D97-AF65-F5344CB8AC3E}">
        <p14:creationId xmlns:p14="http://schemas.microsoft.com/office/powerpoint/2010/main" val="3638741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The child or young person’s special educational needs</a:t>
            </a:r>
          </a:p>
          <a:p>
            <a:endParaRPr lang="en-GB" sz="1300" b="1" dirty="0" smtClean="0"/>
          </a:p>
          <a:p>
            <a:r>
              <a:rPr lang="en-GB" dirty="0" smtClean="0"/>
              <a:t> All of the child or young person’s identified special educational needs (“SEN”) must be specified (section 37 of the Act). </a:t>
            </a:r>
          </a:p>
          <a:p>
            <a:endParaRPr lang="en-GB" sz="2000" dirty="0" smtClean="0"/>
          </a:p>
          <a:p>
            <a:r>
              <a:rPr lang="en-GB" dirty="0" smtClean="0"/>
              <a:t>A SEN is a learning difficulty or disability which requires special educational provision. </a:t>
            </a:r>
          </a:p>
          <a:p>
            <a:endParaRPr lang="en-GB" sz="2000" dirty="0" smtClean="0"/>
          </a:p>
          <a:p>
            <a:r>
              <a:rPr lang="en-GB" dirty="0" smtClean="0"/>
              <a:t>Special educational provision is educational or training provision that is </a:t>
            </a:r>
            <a:r>
              <a:rPr lang="en-GB" b="1" dirty="0" smtClean="0"/>
              <a:t>additional to, or different from, that made generally </a:t>
            </a:r>
            <a:r>
              <a:rPr lang="en-GB" dirty="0" smtClean="0"/>
              <a:t>for others of the same age in ordinary schools or other settings, or any educational provision for a child under two.</a:t>
            </a:r>
          </a:p>
          <a:p>
            <a:endParaRPr lang="en-GB" sz="2300" dirty="0" smtClean="0"/>
          </a:p>
        </p:txBody>
      </p:sp>
    </p:spTree>
    <p:extLst>
      <p:ext uri="{BB962C8B-B14F-4D97-AF65-F5344CB8AC3E}">
        <p14:creationId xmlns:p14="http://schemas.microsoft.com/office/powerpoint/2010/main" val="534433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C</a:t>
            </a:r>
            <a:endParaRPr lang="en-GB" dirty="0"/>
          </a:p>
        </p:txBody>
      </p:sp>
      <p:sp>
        <p:nvSpPr>
          <p:cNvPr id="3" name="Content Placeholder 2"/>
          <p:cNvSpPr>
            <a:spLocks noGrp="1"/>
          </p:cNvSpPr>
          <p:nvPr>
            <p:ph idx="1"/>
          </p:nvPr>
        </p:nvSpPr>
        <p:spPr/>
        <p:txBody>
          <a:bodyPr>
            <a:normAutofit lnSpcReduction="10000"/>
          </a:bodyPr>
          <a:lstStyle/>
          <a:p>
            <a:r>
              <a:rPr lang="en-GB" b="1" dirty="0" smtClean="0"/>
              <a:t>The child or young person’s health care needs which relate to their SEN</a:t>
            </a:r>
          </a:p>
          <a:p>
            <a:endParaRPr lang="en-GB" dirty="0"/>
          </a:p>
          <a:p>
            <a:r>
              <a:rPr lang="en-GB" dirty="0" err="1" smtClean="0"/>
              <a:t>Reg</a:t>
            </a:r>
            <a:r>
              <a:rPr lang="en-GB" dirty="0" smtClean="0"/>
              <a:t> 12 requires that the EHC plan must specify any health needs identified through the EHC needs assessment which relate to the child or young person’s SEN. Some health care needs, such as routine dental health needs, are unlikely to be related</a:t>
            </a:r>
            <a:endParaRPr lang="en-GB" dirty="0"/>
          </a:p>
        </p:txBody>
      </p:sp>
    </p:spTree>
    <p:extLst>
      <p:ext uri="{BB962C8B-B14F-4D97-AF65-F5344CB8AC3E}">
        <p14:creationId xmlns:p14="http://schemas.microsoft.com/office/powerpoint/2010/main" val="3489979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D</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The child or young person’s social care needs which relate to their SEN or to a disability</a:t>
            </a:r>
          </a:p>
          <a:p>
            <a:pPr marL="0" indent="0">
              <a:buNone/>
            </a:pPr>
            <a:r>
              <a:rPr lang="en-GB" dirty="0" smtClean="0"/>
              <a:t> </a:t>
            </a:r>
          </a:p>
          <a:p>
            <a:r>
              <a:rPr lang="en-GB" dirty="0" smtClean="0"/>
              <a:t>If appropriate, this will entail a statutory assessment under children’s or adults’ social care legislation.</a:t>
            </a:r>
          </a:p>
          <a:p>
            <a:endParaRPr lang="en-GB" dirty="0" smtClean="0"/>
          </a:p>
          <a:p>
            <a:r>
              <a:rPr lang="en-GB" dirty="0" smtClean="0"/>
              <a:t>The local authority may also choose to specify other social care needs which are not linked to the child or young person’s SEN or to a disability. </a:t>
            </a:r>
          </a:p>
          <a:p>
            <a:endParaRPr lang="en-GB" dirty="0" smtClean="0"/>
          </a:p>
          <a:p>
            <a:r>
              <a:rPr lang="en-GB" dirty="0" smtClean="0"/>
              <a:t>This could include </a:t>
            </a:r>
            <a:r>
              <a:rPr lang="en-GB" b="1" dirty="0" smtClean="0"/>
              <a:t>reference</a:t>
            </a:r>
            <a:r>
              <a:rPr lang="en-GB" dirty="0" smtClean="0"/>
              <a:t> to any child in need or child protection plan which a child may have relating to other family issues such as neglect. Inclusion of this information must only be with the consent of the child and their parents.</a:t>
            </a:r>
            <a:endParaRPr lang="en-GB" dirty="0"/>
          </a:p>
        </p:txBody>
      </p:sp>
    </p:spTree>
    <p:extLst>
      <p:ext uri="{BB962C8B-B14F-4D97-AF65-F5344CB8AC3E}">
        <p14:creationId xmlns:p14="http://schemas.microsoft.com/office/powerpoint/2010/main" val="1204290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E</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The outcomes sought for the child or young person (including outcomes for life)</a:t>
            </a:r>
          </a:p>
          <a:p>
            <a:endParaRPr lang="en-GB" b="1" dirty="0" smtClean="0"/>
          </a:p>
          <a:p>
            <a:r>
              <a:rPr lang="en-GB" dirty="0" smtClean="0"/>
              <a:t>There should be a range of outcomes covering education, health and care as appropriate </a:t>
            </a:r>
          </a:p>
          <a:p>
            <a:endParaRPr lang="en-GB" dirty="0" smtClean="0"/>
          </a:p>
          <a:p>
            <a:r>
              <a:rPr lang="en-GB" dirty="0" smtClean="0"/>
              <a:t>The arrangements for monitoring progress towards these outcomes should be detailed, including review and transition arrangements for the EHC plan and the arrangements for setting and monitoring shorter term targets by the early years provider, school, college or other education or training provider. </a:t>
            </a:r>
          </a:p>
          <a:p>
            <a:endParaRPr lang="en-GB" dirty="0" smtClean="0"/>
          </a:p>
          <a:p>
            <a:r>
              <a:rPr lang="en-GB" dirty="0" smtClean="0"/>
              <a:t>Forward plans for key changes in a child or young person’s life, such as changing schools or moving on to adult care and/or from paediatric services to adult health or moving from further education to adulthood. </a:t>
            </a:r>
            <a:endParaRPr lang="en-GB" dirty="0"/>
          </a:p>
        </p:txBody>
      </p:sp>
    </p:spTree>
    <p:extLst>
      <p:ext uri="{BB962C8B-B14F-4D97-AF65-F5344CB8AC3E}">
        <p14:creationId xmlns:p14="http://schemas.microsoft.com/office/powerpoint/2010/main" val="2292812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F</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The special educational provision required by the child or young person </a:t>
            </a:r>
          </a:p>
          <a:p>
            <a:r>
              <a:rPr lang="en-GB" dirty="0" smtClean="0"/>
              <a:t>Provision must be </a:t>
            </a:r>
            <a:r>
              <a:rPr lang="en-GB" i="1" dirty="0" smtClean="0"/>
              <a:t>detailed and specific</a:t>
            </a:r>
            <a:r>
              <a:rPr lang="en-GB" dirty="0" smtClean="0"/>
              <a:t> and should </a:t>
            </a:r>
            <a:r>
              <a:rPr lang="en-GB" i="1" dirty="0" smtClean="0"/>
              <a:t>normally be quantified</a:t>
            </a:r>
            <a:r>
              <a:rPr lang="en-GB" dirty="0" smtClean="0"/>
              <a:t>, for example, in terms of the type, hours and frequency of support and level of expertise, including where the support is secured through a Personal Budget. </a:t>
            </a:r>
          </a:p>
          <a:p>
            <a:endParaRPr lang="en-GB" sz="1300" dirty="0" smtClean="0"/>
          </a:p>
          <a:p>
            <a:r>
              <a:rPr lang="en-GB" i="1" dirty="0" smtClean="0"/>
              <a:t>Provision must be specified for each and every need specified in Section B</a:t>
            </a:r>
            <a:r>
              <a:rPr lang="en-GB" dirty="0" smtClean="0"/>
              <a:t>. It should be clear how the provision will support the outcomes.</a:t>
            </a:r>
          </a:p>
          <a:p>
            <a:endParaRPr lang="en-GB" sz="1300" dirty="0" smtClean="0"/>
          </a:p>
          <a:p>
            <a:r>
              <a:rPr lang="en-GB" dirty="0" smtClean="0"/>
              <a:t> Where health or social care provision educates or trains a child or young person, it must appear in this section (see </a:t>
            </a:r>
            <a:r>
              <a:rPr lang="en-GB" dirty="0" err="1" smtClean="0"/>
              <a:t>para</a:t>
            </a:r>
            <a:r>
              <a:rPr lang="en-GB" dirty="0" smtClean="0"/>
              <a:t> 9.73 of the Code). </a:t>
            </a:r>
          </a:p>
          <a:p>
            <a:endParaRPr lang="en-GB" sz="1800" dirty="0" smtClean="0"/>
          </a:p>
          <a:p>
            <a:r>
              <a:rPr lang="en-GB" dirty="0" smtClean="0"/>
              <a:t>It must also detail:</a:t>
            </a:r>
          </a:p>
          <a:p>
            <a:pPr lvl="1"/>
            <a:r>
              <a:rPr lang="en-GB" dirty="0" smtClean="0"/>
              <a:t>any appropriate facilities and equipment, staffing arrangements and curriculum; </a:t>
            </a:r>
          </a:p>
          <a:p>
            <a:pPr lvl="1"/>
            <a:r>
              <a:rPr lang="en-GB" dirty="0" smtClean="0"/>
              <a:t>any appropriate modifications to the application of the National Curriculum, where relevant including any appropriate exclusions from the application of the National Curriculum or the course being studied in a post-16 setting, </a:t>
            </a:r>
            <a:endParaRPr lang="en-GB" dirty="0"/>
          </a:p>
        </p:txBody>
      </p:sp>
    </p:spTree>
    <p:extLst>
      <p:ext uri="{BB962C8B-B14F-4D97-AF65-F5344CB8AC3E}">
        <p14:creationId xmlns:p14="http://schemas.microsoft.com/office/powerpoint/2010/main" val="246355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665746718"/>
              </p:ext>
            </p:extLst>
          </p:nvPr>
        </p:nvGraphicFramePr>
        <p:xfrm>
          <a:off x="467544" y="1556792"/>
          <a:ext cx="8208912" cy="4709052"/>
        </p:xfrm>
        <a:graphic>
          <a:graphicData uri="http://schemas.openxmlformats.org/drawingml/2006/table">
            <a:tbl>
              <a:tblPr firstRow="1" bandRow="1">
                <a:tableStyleId>{5940675A-B579-460E-94D1-54222C63F5DA}</a:tableStyleId>
              </a:tblPr>
              <a:tblGrid>
                <a:gridCol w="7272808"/>
                <a:gridCol w="936104"/>
              </a:tblGrid>
              <a:tr h="601831">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dirty="0" smtClean="0">
                          <a:effectLst/>
                          <a:latin typeface="Calibri"/>
                          <a:ea typeface="Calibri"/>
                          <a:cs typeface="Times New Roman"/>
                        </a:rPr>
                        <a:t>Welcome – </a:t>
                      </a:r>
                      <a:r>
                        <a:rPr lang="en-GB" sz="2000" dirty="0" smtClean="0">
                          <a:effectLst/>
                          <a:latin typeface="+mn-lt"/>
                          <a:ea typeface="Calibri"/>
                          <a:cs typeface="Times New Roman"/>
                        </a:rPr>
                        <a:t>Senco Update  - RD</a:t>
                      </a:r>
                    </a:p>
                  </a:txBody>
                  <a:tcPr/>
                </a:tc>
                <a:tc>
                  <a:txBody>
                    <a:bodyPr/>
                    <a:lstStyle/>
                    <a:p>
                      <a:r>
                        <a:rPr lang="en-GB" dirty="0" smtClean="0"/>
                        <a:t>9.00</a:t>
                      </a:r>
                      <a:endParaRPr lang="en-GB" dirty="0"/>
                    </a:p>
                  </a:txBody>
                  <a:tcPr/>
                </a:tc>
              </a:tr>
              <a:tr h="576064">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kern="1200" dirty="0" smtClean="0">
                          <a:solidFill>
                            <a:schemeClr val="tx1"/>
                          </a:solidFill>
                          <a:effectLst/>
                          <a:latin typeface="+mn-lt"/>
                          <a:ea typeface="Calibri"/>
                          <a:cs typeface="Times New Roman"/>
                        </a:rPr>
                        <a:t>SEND Inspection Update </a:t>
                      </a:r>
                      <a:r>
                        <a:rPr lang="en-GB" sz="2000" kern="1200" baseline="0" dirty="0" smtClean="0">
                          <a:solidFill>
                            <a:schemeClr val="tx1"/>
                          </a:solidFill>
                          <a:effectLst/>
                          <a:latin typeface="+mn-lt"/>
                          <a:ea typeface="Calibri"/>
                          <a:cs typeface="Times New Roman"/>
                        </a:rPr>
                        <a:t> - Andrew Crabtree</a:t>
                      </a:r>
                      <a:endParaRPr lang="en-GB" sz="2000" kern="1200" dirty="0" smtClean="0">
                        <a:solidFill>
                          <a:schemeClr val="tx1"/>
                        </a:solidFill>
                        <a:effectLst/>
                        <a:latin typeface="+mn-lt"/>
                        <a:ea typeface="Calibri"/>
                        <a:cs typeface="Times New Roman"/>
                      </a:endParaRPr>
                    </a:p>
                  </a:txBody>
                  <a:tcPr/>
                </a:tc>
                <a:tc>
                  <a:txBody>
                    <a:bodyPr/>
                    <a:lstStyle/>
                    <a:p>
                      <a:r>
                        <a:rPr lang="en-GB" dirty="0" smtClean="0"/>
                        <a:t>9.10</a:t>
                      </a:r>
                      <a:endParaRPr lang="en-GB" dirty="0"/>
                    </a:p>
                  </a:txBody>
                  <a:tcPr/>
                </a:tc>
              </a:tr>
              <a:tr h="576064">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GB" sz="2000" kern="1200" dirty="0" smtClean="0">
                          <a:solidFill>
                            <a:schemeClr val="tx1"/>
                          </a:solidFill>
                          <a:effectLst/>
                          <a:latin typeface="+mn-lt"/>
                          <a:ea typeface="Calibri"/>
                          <a:cs typeface="Times New Roman"/>
                        </a:rPr>
                        <a:t>Quality Assurance of EHCPs including specificity of provision RD</a:t>
                      </a:r>
                    </a:p>
                  </a:txBody>
                  <a:tcPr/>
                </a:tc>
                <a:tc>
                  <a:txBody>
                    <a:bodyPr/>
                    <a:lstStyle/>
                    <a:p>
                      <a:r>
                        <a:rPr lang="en-GB" dirty="0" smtClean="0"/>
                        <a:t>9.20</a:t>
                      </a:r>
                      <a:endParaRPr lang="en-GB" dirty="0"/>
                    </a:p>
                  </a:txBody>
                  <a:tcPr/>
                </a:tc>
              </a:tr>
              <a:tr h="508095">
                <a:tc>
                  <a:txBody>
                    <a:bodyPr/>
                    <a:lstStyle/>
                    <a:p>
                      <a:pPr>
                        <a:buFont typeface="+mj-lt"/>
                        <a:buNone/>
                      </a:pPr>
                      <a:r>
                        <a:rPr lang="en-GB" sz="2000" dirty="0" smtClean="0">
                          <a:effectLst/>
                        </a:rPr>
                        <a:t>Networking Break</a:t>
                      </a:r>
                      <a:endParaRPr lang="en-GB" sz="2000" dirty="0">
                        <a:effectLst/>
                      </a:endParaRPr>
                    </a:p>
                  </a:txBody>
                  <a:tcPr/>
                </a:tc>
                <a:tc>
                  <a:txBody>
                    <a:bodyPr/>
                    <a:lstStyle/>
                    <a:p>
                      <a:r>
                        <a:rPr lang="en-GB" dirty="0" smtClean="0"/>
                        <a:t>10.15</a:t>
                      </a:r>
                      <a:endParaRPr lang="en-GB" dirty="0"/>
                    </a:p>
                  </a:txBody>
                  <a:tcPr/>
                </a:tc>
              </a:tr>
              <a:tr h="52584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2000" dirty="0" smtClean="0">
                          <a:effectLst/>
                        </a:rPr>
                        <a:t>Update on </a:t>
                      </a:r>
                      <a:r>
                        <a:rPr lang="en-GB" sz="2000" kern="1200" dirty="0" smtClean="0">
                          <a:solidFill>
                            <a:schemeClr val="tx1"/>
                          </a:solidFill>
                          <a:effectLst/>
                          <a:latin typeface="+mn-lt"/>
                          <a:ea typeface="+mn-ea"/>
                          <a:cs typeface="+mn-cs"/>
                        </a:rPr>
                        <a:t>Range model review  RD</a:t>
                      </a:r>
                    </a:p>
                  </a:txBody>
                  <a:tcPr/>
                </a:tc>
                <a:tc>
                  <a:txBody>
                    <a:bodyPr/>
                    <a:lstStyle/>
                    <a:p>
                      <a:r>
                        <a:rPr lang="en-GB" dirty="0" smtClean="0"/>
                        <a:t>10.30</a:t>
                      </a:r>
                      <a:endParaRPr lang="en-GB" dirty="0"/>
                    </a:p>
                  </a:txBody>
                  <a:tcPr/>
                </a:tc>
              </a:tr>
              <a:tr h="52584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2000" kern="1200" dirty="0" smtClean="0">
                          <a:solidFill>
                            <a:schemeClr val="tx1"/>
                          </a:solidFill>
                          <a:effectLst/>
                          <a:latin typeface="+mn-lt"/>
                          <a:ea typeface="+mn-ea"/>
                          <a:cs typeface="+mn-cs"/>
                        </a:rPr>
                        <a:t>Updates from Panel / SEND Psychology and Assessment priorities SN</a:t>
                      </a:r>
                    </a:p>
                  </a:txBody>
                  <a:tcPr/>
                </a:tc>
                <a:tc>
                  <a:txBody>
                    <a:bodyPr/>
                    <a:lstStyle/>
                    <a:p>
                      <a:r>
                        <a:rPr lang="en-GB" dirty="0" smtClean="0"/>
                        <a:t>10.45</a:t>
                      </a:r>
                      <a:endParaRPr lang="en-GB" dirty="0"/>
                    </a:p>
                  </a:txBody>
                  <a:tcPr/>
                </a:tc>
              </a:tr>
              <a:tr h="47264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2000" dirty="0" smtClean="0">
                          <a:effectLst/>
                        </a:rPr>
                        <a:t>High</a:t>
                      </a:r>
                      <a:r>
                        <a:rPr lang="en-GB" sz="2000" baseline="0" dirty="0" smtClean="0">
                          <a:effectLst/>
                        </a:rPr>
                        <a:t> Incidence Team Update - RH</a:t>
                      </a:r>
                      <a:endParaRPr lang="en-GB" sz="2000" dirty="0" smtClean="0">
                        <a:effectLst/>
                      </a:endParaRPr>
                    </a:p>
                  </a:txBody>
                  <a:tcPr/>
                </a:tc>
                <a:tc>
                  <a:txBody>
                    <a:bodyPr/>
                    <a:lstStyle/>
                    <a:p>
                      <a:r>
                        <a:rPr lang="en-GB" dirty="0" smtClean="0"/>
                        <a:t>11.15</a:t>
                      </a:r>
                      <a:endParaRPr lang="en-GB" dirty="0"/>
                    </a:p>
                  </a:txBody>
                  <a:tcPr/>
                </a:tc>
              </a:tr>
              <a:tr h="47264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2000" dirty="0" smtClean="0">
                          <a:effectLst/>
                        </a:rPr>
                        <a:t>Educational Psychology Team Early Help Hub Sessions JW</a:t>
                      </a:r>
                    </a:p>
                  </a:txBody>
                  <a:tcPr/>
                </a:tc>
                <a:tc>
                  <a:txBody>
                    <a:bodyPr/>
                    <a:lstStyle/>
                    <a:p>
                      <a:r>
                        <a:rPr lang="en-GB" dirty="0" smtClean="0"/>
                        <a:t>11.30</a:t>
                      </a:r>
                      <a:endParaRPr lang="en-GB" dirty="0"/>
                    </a:p>
                  </a:txBody>
                  <a:tcPr/>
                </a:tc>
              </a:tr>
              <a:tr h="450022">
                <a:tc>
                  <a:txBody>
                    <a:bodyPr/>
                    <a:lstStyle/>
                    <a:p>
                      <a:r>
                        <a:rPr lang="en-GB" sz="2000" dirty="0" smtClean="0">
                          <a:effectLst/>
                          <a:latin typeface="Calibri"/>
                          <a:ea typeface="Calibri"/>
                          <a:cs typeface="Times New Roman"/>
                        </a:rPr>
                        <a:t>AOB – Social Stories Research – Olivia Taylor</a:t>
                      </a:r>
                      <a:endParaRPr lang="en-GB" sz="3600" dirty="0"/>
                    </a:p>
                  </a:txBody>
                  <a:tcPr/>
                </a:tc>
                <a:tc>
                  <a:txBody>
                    <a:bodyPr/>
                    <a:lstStyle/>
                    <a:p>
                      <a:r>
                        <a:rPr lang="en-GB" dirty="0" smtClean="0"/>
                        <a:t>11.50</a:t>
                      </a:r>
                      <a:endParaRPr lang="en-GB" dirty="0"/>
                    </a:p>
                  </a:txBody>
                  <a:tcPr/>
                </a:tc>
              </a:tr>
            </a:tbl>
          </a:graphicData>
        </a:graphic>
      </p:graphicFrame>
    </p:spTree>
    <p:extLst>
      <p:ext uri="{BB962C8B-B14F-4D97-AF65-F5344CB8AC3E}">
        <p14:creationId xmlns:p14="http://schemas.microsoft.com/office/powerpoint/2010/main" val="230031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Sections G &amp; H</a:t>
            </a:r>
            <a:endParaRPr lang="en-GB" dirty="0"/>
          </a:p>
        </p:txBody>
      </p:sp>
      <p:sp>
        <p:nvSpPr>
          <p:cNvPr id="3" name="Content Placeholder 2"/>
          <p:cNvSpPr>
            <a:spLocks noGrp="1"/>
          </p:cNvSpPr>
          <p:nvPr>
            <p:ph idx="1"/>
          </p:nvPr>
        </p:nvSpPr>
        <p:spPr/>
        <p:txBody>
          <a:bodyPr>
            <a:normAutofit/>
          </a:bodyPr>
          <a:lstStyle/>
          <a:p>
            <a:r>
              <a:rPr lang="en-GB" sz="2800" dirty="0" smtClean="0"/>
              <a:t>Any health provision reasonably required by the learning difficulties or disabilities which result in the child/ YP having SEN</a:t>
            </a:r>
          </a:p>
          <a:p>
            <a:endParaRPr lang="en-GB" sz="2400" dirty="0" smtClean="0"/>
          </a:p>
          <a:p>
            <a:r>
              <a:rPr lang="en-GB" sz="2800" dirty="0" smtClean="0"/>
              <a:t>Any social care provision which must be made for a child/ YP under 18 resulting from s.2 Chronically Sick &amp; Disabled Persons Act 1970 (CSDPA)</a:t>
            </a:r>
            <a:endParaRPr lang="en-GB" sz="2800" dirty="0"/>
          </a:p>
        </p:txBody>
      </p:sp>
    </p:spTree>
    <p:extLst>
      <p:ext uri="{BB962C8B-B14F-4D97-AF65-F5344CB8AC3E}">
        <p14:creationId xmlns:p14="http://schemas.microsoft.com/office/powerpoint/2010/main" val="1640220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Activity: QA of Jenny Smith’s EHCP</a:t>
            </a:r>
            <a:br>
              <a:rPr lang="en-GB" dirty="0" smtClean="0"/>
            </a:br>
            <a:endParaRPr lang="en-GB" dirty="0"/>
          </a:p>
        </p:txBody>
      </p:sp>
      <p:sp>
        <p:nvSpPr>
          <p:cNvPr id="3" name="Content Placeholder 2"/>
          <p:cNvSpPr>
            <a:spLocks noGrp="1"/>
          </p:cNvSpPr>
          <p:nvPr>
            <p:ph idx="1"/>
          </p:nvPr>
        </p:nvSpPr>
        <p:spPr/>
        <p:txBody>
          <a:bodyPr/>
          <a:lstStyle/>
          <a:p>
            <a:r>
              <a:rPr lang="en-GB" dirty="0" smtClean="0"/>
              <a:t>Read through the EHCP, comparing it to the IPSEA Checklist;</a:t>
            </a:r>
          </a:p>
          <a:p>
            <a:r>
              <a:rPr lang="en-GB" dirty="0" smtClean="0"/>
              <a:t>For each section give a score out of 10</a:t>
            </a:r>
          </a:p>
          <a:p>
            <a:r>
              <a:rPr lang="en-GB" dirty="0" smtClean="0"/>
              <a:t>What works / doesn’t work?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077072"/>
            <a:ext cx="2143125" cy="2133600"/>
          </a:xfrm>
          <a:prstGeom prst="rect">
            <a:avLst/>
          </a:prstGeom>
        </p:spPr>
      </p:pic>
    </p:spTree>
    <p:extLst>
      <p:ext uri="{BB962C8B-B14F-4D97-AF65-F5344CB8AC3E}">
        <p14:creationId xmlns:p14="http://schemas.microsoft.com/office/powerpoint/2010/main" val="3075370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previous exercises</a:t>
            </a:r>
            <a:endParaRPr lang="en-GB" dirty="0"/>
          </a:p>
        </p:txBody>
      </p:sp>
      <p:sp>
        <p:nvSpPr>
          <p:cNvPr id="3" name="Content Placeholder 2"/>
          <p:cNvSpPr>
            <a:spLocks noGrp="1"/>
          </p:cNvSpPr>
          <p:nvPr>
            <p:ph idx="1"/>
          </p:nvPr>
        </p:nvSpPr>
        <p:spPr>
          <a:xfrm>
            <a:off x="467544" y="1556792"/>
            <a:ext cx="8229600" cy="4525963"/>
          </a:xfrm>
        </p:spPr>
        <p:txBody>
          <a:bodyPr/>
          <a:lstStyle/>
          <a:p>
            <a:r>
              <a:rPr lang="en-GB" dirty="0" smtClean="0"/>
              <a:t>It is very negative;</a:t>
            </a:r>
          </a:p>
          <a:p>
            <a:r>
              <a:rPr lang="en-GB" dirty="0" smtClean="0"/>
              <a:t>Much of provision section describes Quality First Teaching;</a:t>
            </a:r>
          </a:p>
          <a:p>
            <a:r>
              <a:rPr lang="en-GB" dirty="0" smtClean="0"/>
              <a:t>Much of it is generic SEND advice;</a:t>
            </a:r>
          </a:p>
          <a:p>
            <a:r>
              <a:rPr lang="en-GB" dirty="0" smtClean="0"/>
              <a:t>Very little of it is quantified;</a:t>
            </a:r>
          </a:p>
          <a:p>
            <a:r>
              <a:rPr lang="en-GB" dirty="0" smtClean="0"/>
              <a:t>This leads Panel to reject or query many draft plans.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5229200"/>
            <a:ext cx="1419830" cy="1413520"/>
          </a:xfrm>
          <a:prstGeom prst="rect">
            <a:avLst/>
          </a:prstGeom>
        </p:spPr>
      </p:pic>
    </p:spTree>
    <p:extLst>
      <p:ext uri="{BB962C8B-B14F-4D97-AF65-F5344CB8AC3E}">
        <p14:creationId xmlns:p14="http://schemas.microsoft.com/office/powerpoint/2010/main" val="1104361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View…</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7608722"/>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946448"/>
                <a:gridCol w="720080"/>
                <a:gridCol w="6563072"/>
              </a:tblGrid>
              <a:tr h="370840">
                <a:tc>
                  <a:txBody>
                    <a:bodyPr/>
                    <a:lstStyle/>
                    <a:p>
                      <a:r>
                        <a:rPr lang="en-GB" dirty="0" smtClean="0"/>
                        <a:t>Section</a:t>
                      </a:r>
                      <a:endParaRPr lang="en-GB" dirty="0"/>
                    </a:p>
                  </a:txBody>
                  <a:tcPr/>
                </a:tc>
                <a:tc>
                  <a:txBody>
                    <a:bodyPr/>
                    <a:lstStyle/>
                    <a:p>
                      <a:r>
                        <a:rPr lang="en-GB" dirty="0" smtClean="0"/>
                        <a:t>Score</a:t>
                      </a:r>
                      <a:endParaRPr lang="en-GB" dirty="0"/>
                    </a:p>
                  </a:txBody>
                  <a:tcPr/>
                </a:tc>
                <a:tc>
                  <a:txBody>
                    <a:bodyPr/>
                    <a:lstStyle/>
                    <a:p>
                      <a:r>
                        <a:rPr lang="en-GB" dirty="0" smtClean="0"/>
                        <a:t>Comments</a:t>
                      </a:r>
                      <a:endParaRPr lang="en-GB" dirty="0"/>
                    </a:p>
                  </a:txBody>
                  <a:tcPr/>
                </a:tc>
              </a:tr>
              <a:tr h="370840">
                <a:tc>
                  <a:txBody>
                    <a:bodyPr/>
                    <a:lstStyle/>
                    <a:p>
                      <a:r>
                        <a:rPr lang="en-GB" dirty="0" smtClean="0"/>
                        <a:t>Pre</a:t>
                      </a:r>
                      <a:endParaRPr lang="en-GB" dirty="0"/>
                    </a:p>
                  </a:txBody>
                  <a:tcPr/>
                </a:tc>
                <a:tc>
                  <a:txBody>
                    <a:bodyPr/>
                    <a:lstStyle/>
                    <a:p>
                      <a:r>
                        <a:rPr lang="en-GB" dirty="0" smtClean="0"/>
                        <a:t>9</a:t>
                      </a:r>
                      <a:endParaRPr lang="en-GB" dirty="0"/>
                    </a:p>
                  </a:txBody>
                  <a:tcPr/>
                </a:tc>
                <a:tc>
                  <a:txBody>
                    <a:bodyPr/>
                    <a:lstStyle/>
                    <a:p>
                      <a:r>
                        <a:rPr lang="en-GB" dirty="0" smtClean="0"/>
                        <a:t>Filled</a:t>
                      </a:r>
                      <a:r>
                        <a:rPr lang="en-GB" baseline="0" dirty="0" smtClean="0"/>
                        <a:t> in well except father details</a:t>
                      </a:r>
                      <a:endParaRPr lang="en-GB" dirty="0"/>
                    </a:p>
                  </a:txBody>
                  <a:tcPr/>
                </a:tc>
              </a:tr>
              <a:tr h="370840">
                <a:tc>
                  <a:txBody>
                    <a:bodyPr/>
                    <a:lstStyle/>
                    <a:p>
                      <a:r>
                        <a:rPr lang="en-GB" dirty="0" smtClean="0"/>
                        <a:t>A</a:t>
                      </a:r>
                      <a:endParaRPr lang="en-GB" dirty="0"/>
                    </a:p>
                  </a:txBody>
                  <a:tcPr/>
                </a:tc>
                <a:tc>
                  <a:txBody>
                    <a:bodyPr/>
                    <a:lstStyle/>
                    <a:p>
                      <a:r>
                        <a:rPr lang="en-GB" dirty="0" smtClean="0"/>
                        <a:t>8</a:t>
                      </a:r>
                      <a:endParaRPr lang="en-GB" dirty="0"/>
                    </a:p>
                  </a:txBody>
                  <a:tcPr/>
                </a:tc>
                <a:tc>
                  <a:txBody>
                    <a:bodyPr/>
                    <a:lstStyle/>
                    <a:p>
                      <a:r>
                        <a:rPr lang="en-GB" dirty="0" smtClean="0"/>
                        <a:t>Positive and optimistic</a:t>
                      </a:r>
                      <a:endParaRPr lang="en-GB" dirty="0"/>
                    </a:p>
                  </a:txBody>
                  <a:tcPr/>
                </a:tc>
              </a:tr>
              <a:tr h="370840">
                <a:tc>
                  <a:txBody>
                    <a:bodyPr/>
                    <a:lstStyle/>
                    <a:p>
                      <a:r>
                        <a:rPr lang="en-GB" dirty="0" smtClean="0"/>
                        <a:t>B</a:t>
                      </a:r>
                      <a:endParaRPr lang="en-GB" dirty="0"/>
                    </a:p>
                  </a:txBody>
                  <a:tcPr/>
                </a:tc>
                <a:tc>
                  <a:txBody>
                    <a:bodyPr/>
                    <a:lstStyle/>
                    <a:p>
                      <a:r>
                        <a:rPr lang="en-GB" dirty="0" smtClean="0"/>
                        <a:t>7</a:t>
                      </a:r>
                      <a:endParaRPr lang="en-GB" dirty="0"/>
                    </a:p>
                  </a:txBody>
                  <a:tcPr/>
                </a:tc>
                <a:tc>
                  <a:txBody>
                    <a:bodyPr/>
                    <a:lstStyle/>
                    <a:p>
                      <a:r>
                        <a:rPr lang="en-GB" dirty="0" smtClean="0"/>
                        <a:t>Reasonable clear although a bit too negative</a:t>
                      </a:r>
                      <a:endParaRPr lang="en-GB" dirty="0"/>
                    </a:p>
                  </a:txBody>
                  <a:tcPr/>
                </a:tc>
              </a:tr>
              <a:tr h="370840">
                <a:tc>
                  <a:txBody>
                    <a:bodyPr/>
                    <a:lstStyle/>
                    <a:p>
                      <a:r>
                        <a:rPr lang="en-GB" dirty="0" smtClean="0"/>
                        <a:t>C</a:t>
                      </a:r>
                      <a:endParaRPr lang="en-GB" dirty="0"/>
                    </a:p>
                  </a:txBody>
                  <a:tcPr/>
                </a:tc>
                <a:tc>
                  <a:txBody>
                    <a:bodyPr/>
                    <a:lstStyle/>
                    <a:p>
                      <a:r>
                        <a:rPr lang="en-GB" dirty="0" smtClean="0"/>
                        <a:t>0</a:t>
                      </a:r>
                      <a:endParaRPr lang="en-GB" dirty="0"/>
                    </a:p>
                  </a:txBody>
                  <a:tcPr/>
                </a:tc>
                <a:tc>
                  <a:txBody>
                    <a:bodyPr/>
                    <a:lstStyle/>
                    <a:p>
                      <a:r>
                        <a:rPr lang="en-GB" dirty="0" smtClean="0"/>
                        <a:t>None recorded although clearly are</a:t>
                      </a:r>
                      <a:endParaRPr lang="en-GB" dirty="0"/>
                    </a:p>
                  </a:txBody>
                  <a:tcPr/>
                </a:tc>
              </a:tr>
              <a:tr h="370840">
                <a:tc>
                  <a:txBody>
                    <a:bodyPr/>
                    <a:lstStyle/>
                    <a:p>
                      <a:r>
                        <a:rPr lang="en-GB" dirty="0" smtClean="0"/>
                        <a:t>D</a:t>
                      </a:r>
                      <a:endParaRPr lang="en-GB" dirty="0"/>
                    </a:p>
                  </a:txBody>
                  <a:tcPr/>
                </a:tc>
                <a:tc>
                  <a:txBody>
                    <a:bodyPr/>
                    <a:lstStyle/>
                    <a:p>
                      <a:r>
                        <a:rPr lang="en-GB" dirty="0" smtClean="0"/>
                        <a:t>0</a:t>
                      </a:r>
                      <a:endParaRPr lang="en-GB" dirty="0"/>
                    </a:p>
                  </a:txBody>
                  <a:tcPr/>
                </a:tc>
                <a:tc>
                  <a:txBody>
                    <a:bodyPr/>
                    <a:lstStyle/>
                    <a:p>
                      <a:r>
                        <a:rPr lang="en-GB" dirty="0" smtClean="0"/>
                        <a:t>None recorded</a:t>
                      </a:r>
                      <a:endParaRPr lang="en-GB" dirty="0"/>
                    </a:p>
                  </a:txBody>
                  <a:tcPr/>
                </a:tc>
              </a:tr>
              <a:tr h="370840">
                <a:tc>
                  <a:txBody>
                    <a:bodyPr/>
                    <a:lstStyle/>
                    <a:p>
                      <a:r>
                        <a:rPr lang="en-GB" dirty="0" smtClean="0"/>
                        <a:t>E</a:t>
                      </a:r>
                      <a:endParaRPr lang="en-GB" dirty="0"/>
                    </a:p>
                  </a:txBody>
                  <a:tcPr/>
                </a:tc>
                <a:tc>
                  <a:txBody>
                    <a:bodyPr/>
                    <a:lstStyle/>
                    <a:p>
                      <a:r>
                        <a:rPr lang="en-GB" dirty="0" smtClean="0"/>
                        <a:t>5</a:t>
                      </a:r>
                      <a:endParaRPr lang="en-GB" dirty="0"/>
                    </a:p>
                  </a:txBody>
                  <a:tcPr/>
                </a:tc>
                <a:tc>
                  <a:txBody>
                    <a:bodyPr/>
                    <a:lstStyle/>
                    <a:p>
                      <a:r>
                        <a:rPr lang="en-GB" dirty="0" smtClean="0"/>
                        <a:t>Reasonably SMART</a:t>
                      </a:r>
                      <a:r>
                        <a:rPr lang="en-GB" baseline="0" dirty="0" smtClean="0"/>
                        <a:t> targets</a:t>
                      </a:r>
                      <a:endParaRPr lang="en-GB" dirty="0"/>
                    </a:p>
                  </a:txBody>
                  <a:tcPr/>
                </a:tc>
              </a:tr>
              <a:tr h="370840">
                <a:tc>
                  <a:txBody>
                    <a:bodyPr/>
                    <a:lstStyle/>
                    <a:p>
                      <a:r>
                        <a:rPr lang="en-GB" dirty="0" smtClean="0"/>
                        <a:t>F</a:t>
                      </a:r>
                      <a:endParaRPr lang="en-GB" dirty="0"/>
                    </a:p>
                  </a:txBody>
                  <a:tcPr/>
                </a:tc>
                <a:tc>
                  <a:txBody>
                    <a:bodyPr/>
                    <a:lstStyle/>
                    <a:p>
                      <a:r>
                        <a:rPr lang="en-GB" dirty="0" smtClean="0"/>
                        <a:t>3</a:t>
                      </a:r>
                      <a:endParaRPr lang="en-GB" dirty="0"/>
                    </a:p>
                  </a:txBody>
                  <a:tcPr/>
                </a:tc>
                <a:tc>
                  <a:txBody>
                    <a:bodyPr/>
                    <a:lstStyle/>
                    <a:p>
                      <a:r>
                        <a:rPr lang="en-GB" dirty="0" smtClean="0"/>
                        <a:t>Very generic – mainly Quality First teaching and</a:t>
                      </a:r>
                      <a:r>
                        <a:rPr lang="en-GB" baseline="0" dirty="0" smtClean="0"/>
                        <a:t> ‘Tips for teaching’</a:t>
                      </a:r>
                      <a:endParaRPr lang="en-GB" dirty="0"/>
                    </a:p>
                  </a:txBody>
                  <a:tcPr/>
                </a:tc>
              </a:tr>
              <a:tr h="370840">
                <a:tc>
                  <a:txBody>
                    <a:bodyPr/>
                    <a:lstStyle/>
                    <a:p>
                      <a:r>
                        <a:rPr lang="en-GB" dirty="0" smtClean="0"/>
                        <a:t>G</a:t>
                      </a:r>
                      <a:endParaRPr lang="en-GB" dirty="0"/>
                    </a:p>
                  </a:txBody>
                  <a:tcPr/>
                </a:tc>
                <a:tc>
                  <a:txBody>
                    <a:bodyPr/>
                    <a:lstStyle/>
                    <a:p>
                      <a:r>
                        <a:rPr lang="en-GB" dirty="0" smtClean="0"/>
                        <a:t>0</a:t>
                      </a:r>
                      <a:endParaRPr lang="en-GB" dirty="0"/>
                    </a:p>
                  </a:txBody>
                  <a:tcPr/>
                </a:tc>
                <a:tc>
                  <a:txBody>
                    <a:bodyPr/>
                    <a:lstStyle/>
                    <a:p>
                      <a:r>
                        <a:rPr lang="en-GB" dirty="0" smtClean="0"/>
                        <a:t>None identified</a:t>
                      </a:r>
                      <a:endParaRPr lang="en-GB" dirty="0"/>
                    </a:p>
                  </a:txBody>
                  <a:tcPr/>
                </a:tc>
              </a:tr>
              <a:tr h="370840">
                <a:tc>
                  <a:txBody>
                    <a:bodyPr/>
                    <a:lstStyle/>
                    <a:p>
                      <a:r>
                        <a:rPr lang="en-GB" dirty="0" smtClean="0"/>
                        <a:t>H</a:t>
                      </a:r>
                      <a:endParaRPr lang="en-GB" dirty="0"/>
                    </a:p>
                  </a:txBody>
                  <a:tcPr/>
                </a:tc>
                <a:tc>
                  <a:txBody>
                    <a:bodyPr/>
                    <a:lstStyle/>
                    <a:p>
                      <a:r>
                        <a:rPr lang="en-GB" dirty="0" smtClean="0"/>
                        <a:t>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None identified</a:t>
                      </a:r>
                    </a:p>
                  </a:txBody>
                  <a:tcPr/>
                </a:tc>
              </a:tr>
            </a:tbl>
          </a:graphicData>
        </a:graphic>
      </p:graphicFrame>
    </p:spTree>
    <p:extLst>
      <p:ext uri="{BB962C8B-B14F-4D97-AF65-F5344CB8AC3E}">
        <p14:creationId xmlns:p14="http://schemas.microsoft.com/office/powerpoint/2010/main" val="6295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normAutofit lnSpcReduction="10000"/>
          </a:bodyPr>
          <a:lstStyle/>
          <a:p>
            <a:r>
              <a:rPr lang="en-GB" dirty="0" smtClean="0"/>
              <a:t>Long list of provision descriptors should be replaced by key statements linking back to the Range Guidance eg:</a:t>
            </a:r>
          </a:p>
          <a:p>
            <a:pPr lvl="1"/>
            <a:r>
              <a:rPr lang="en-GB" dirty="0"/>
              <a:t>Quality First Teaching as described in </a:t>
            </a:r>
            <a:r>
              <a:rPr lang="en-GB" dirty="0" smtClean="0"/>
              <a:t>Bradford’s Revised </a:t>
            </a:r>
            <a:r>
              <a:rPr lang="en-GB" dirty="0"/>
              <a:t>Range Guidance </a:t>
            </a:r>
          </a:p>
          <a:p>
            <a:pPr lvl="1"/>
            <a:r>
              <a:rPr lang="en-GB" dirty="0" smtClean="0"/>
              <a:t>SEN </a:t>
            </a:r>
            <a:r>
              <a:rPr lang="en-GB" dirty="0"/>
              <a:t>Need Specific Quality First Teaching </a:t>
            </a:r>
            <a:r>
              <a:rPr lang="en-GB" dirty="0" smtClean="0"/>
              <a:t> and environmental adjustments  </a:t>
            </a:r>
            <a:r>
              <a:rPr lang="en-GB" dirty="0"/>
              <a:t>as described in Bradford’s Revised Range Guidance </a:t>
            </a:r>
          </a:p>
          <a:p>
            <a:pPr lvl="1"/>
            <a:r>
              <a:rPr lang="en-GB" dirty="0" smtClean="0"/>
              <a:t>Staff </a:t>
            </a:r>
            <a:r>
              <a:rPr lang="en-GB" dirty="0"/>
              <a:t>trained and experienced in working with children with </a:t>
            </a:r>
            <a:r>
              <a:rPr lang="en-GB" dirty="0" smtClean="0"/>
              <a:t>XXX needs</a:t>
            </a:r>
            <a:endParaRPr lang="en-GB" dirty="0"/>
          </a:p>
        </p:txBody>
      </p:sp>
    </p:spTree>
    <p:extLst>
      <p:ext uri="{BB962C8B-B14F-4D97-AF65-F5344CB8AC3E}">
        <p14:creationId xmlns:p14="http://schemas.microsoft.com/office/powerpoint/2010/main" val="3947431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Support</a:t>
            </a:r>
            <a:endParaRPr lang="en-GB" dirty="0"/>
          </a:p>
        </p:txBody>
      </p:sp>
      <p:sp>
        <p:nvSpPr>
          <p:cNvPr id="5" name="Content Placeholder 4"/>
          <p:cNvSpPr>
            <a:spLocks noGrp="1"/>
          </p:cNvSpPr>
          <p:nvPr>
            <p:ph idx="1"/>
          </p:nvPr>
        </p:nvSpPr>
        <p:spPr>
          <a:xfrm>
            <a:off x="482498" y="2996952"/>
            <a:ext cx="8229600" cy="3301827"/>
          </a:xfrm>
        </p:spPr>
        <p:txBody>
          <a:bodyPr>
            <a:normAutofit fontScale="92500" lnSpcReduction="20000"/>
          </a:bodyPr>
          <a:lstStyle/>
          <a:p>
            <a:pPr marL="0" indent="0" fontAlgn="t">
              <a:buNone/>
            </a:pPr>
            <a:endParaRPr lang="en-GB" dirty="0" smtClean="0"/>
          </a:p>
          <a:p>
            <a:pPr fontAlgn="t"/>
            <a:endParaRPr lang="en-GB" b="1" dirty="0" smtClean="0"/>
          </a:p>
          <a:p>
            <a:pPr fontAlgn="t"/>
            <a:r>
              <a:rPr lang="en-GB" dirty="0" smtClean="0"/>
              <a:t>For example: </a:t>
            </a:r>
            <a:r>
              <a:rPr lang="en-GB" i="1" dirty="0"/>
              <a:t>1:3 for 50% of learning </a:t>
            </a:r>
            <a:r>
              <a:rPr lang="en-GB" i="1" dirty="0" smtClean="0"/>
              <a:t>activities;</a:t>
            </a:r>
          </a:p>
          <a:p>
            <a:pPr fontAlgn="t"/>
            <a:r>
              <a:rPr lang="en-GB" dirty="0" smtClean="0"/>
              <a:t>This will always be an estimate based on the professional assessment advice received;</a:t>
            </a:r>
          </a:p>
          <a:p>
            <a:pPr fontAlgn="t"/>
            <a:r>
              <a:rPr lang="en-GB" dirty="0" smtClean="0"/>
              <a:t>It should be calculated from lowest to highest levels ie first consider 1:6, then 1:4 and finally 1:1</a:t>
            </a:r>
          </a:p>
          <a:p>
            <a:pPr fontAlgn="t"/>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67" y="1268760"/>
            <a:ext cx="823595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Support to </a:t>
            </a:r>
            <a:r>
              <a:rPr lang="en-GB" dirty="0" smtClean="0"/>
              <a:t>Meet </a:t>
            </a:r>
            <a:r>
              <a:rPr lang="en-GB" dirty="0"/>
              <a:t>O</a:t>
            </a:r>
            <a:r>
              <a:rPr lang="en-GB" dirty="0" smtClean="0"/>
              <a:t>utcomes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63315357"/>
              </p:ext>
            </p:extLst>
          </p:nvPr>
        </p:nvGraphicFramePr>
        <p:xfrm>
          <a:off x="457200" y="1600200"/>
          <a:ext cx="8219256" cy="1233361"/>
        </p:xfrm>
        <a:graphic>
          <a:graphicData uri="http://schemas.openxmlformats.org/drawingml/2006/table">
            <a:tbl>
              <a:tblPr firstRow="1" firstCol="1" bandRow="1">
                <a:tableStyleId>{5C22544A-7EE6-4342-B048-85BDC9FD1C3A}</a:tableStyleId>
              </a:tblPr>
              <a:tblGrid>
                <a:gridCol w="1384122"/>
                <a:gridCol w="3369895"/>
                <a:gridCol w="3465239"/>
              </a:tblGrid>
              <a:tr h="0">
                <a:tc>
                  <a:txBody>
                    <a:bodyPr/>
                    <a:lstStyle/>
                    <a:p>
                      <a:pPr>
                        <a:lnSpc>
                          <a:spcPct val="107000"/>
                        </a:lnSpc>
                        <a:spcAft>
                          <a:spcPts val="0"/>
                        </a:spcAft>
                      </a:pPr>
                      <a:r>
                        <a:rPr lang="en-GB" sz="1800" dirty="0">
                          <a:effectLst/>
                        </a:rPr>
                        <a:t>Support to meet outcomes</a:t>
                      </a:r>
                      <a:endParaRPr lang="en-GB" sz="1800" dirty="0">
                        <a:solidFill>
                          <a:srgbClr val="7B7B7B"/>
                        </a:solidFill>
                        <a:effectLst/>
                        <a:latin typeface="Calibri"/>
                        <a:ea typeface="Calibri"/>
                        <a:cs typeface="Times New Roman"/>
                      </a:endParaRPr>
                    </a:p>
                  </a:txBody>
                  <a:tcPr marL="33655" marR="33655" marT="36195" marB="36195"/>
                </a:tc>
                <a:tc>
                  <a:txBody>
                    <a:bodyPr/>
                    <a:lstStyle/>
                    <a:p>
                      <a:pPr marL="342900" lvl="0" indent="-342900">
                        <a:lnSpc>
                          <a:spcPct val="107000"/>
                        </a:lnSpc>
                        <a:spcAft>
                          <a:spcPts val="0"/>
                        </a:spcAft>
                        <a:buFont typeface="Symbol"/>
                        <a:buChar char=""/>
                      </a:pPr>
                      <a:r>
                        <a:rPr lang="en-GB" sz="1800" dirty="0">
                          <a:effectLst/>
                        </a:rPr>
                        <a:t>The level of support required to deliver programmes in order to achieve outcomes in the plan.</a:t>
                      </a:r>
                      <a:endParaRPr lang="en-GB" sz="1800" dirty="0">
                        <a:solidFill>
                          <a:srgbClr val="7B7B7B"/>
                        </a:solidFill>
                        <a:effectLst/>
                        <a:latin typeface="Calibri"/>
                        <a:ea typeface="Calibri"/>
                        <a:cs typeface="Times New Roman"/>
                      </a:endParaRPr>
                    </a:p>
                  </a:txBody>
                  <a:tcPr marL="33655" marR="33655" marT="36195" marB="36195"/>
                </a:tc>
                <a:tc>
                  <a:txBody>
                    <a:bodyPr/>
                    <a:lstStyle/>
                    <a:p>
                      <a:pPr marL="342900" lvl="0" indent="-342900">
                        <a:lnSpc>
                          <a:spcPct val="107000"/>
                        </a:lnSpc>
                        <a:spcAft>
                          <a:spcPts val="0"/>
                        </a:spcAft>
                        <a:buFont typeface="Symbol"/>
                        <a:buChar char=""/>
                      </a:pPr>
                      <a:r>
                        <a:rPr lang="en-GB" sz="1800" dirty="0">
                          <a:effectLst/>
                        </a:rPr>
                        <a:t>Staffing ratio and hours per week.</a:t>
                      </a:r>
                      <a:endParaRPr lang="en-GB" sz="1800" dirty="0">
                        <a:solidFill>
                          <a:srgbClr val="7B7B7B"/>
                        </a:solidFill>
                        <a:effectLst/>
                        <a:latin typeface="Calibri"/>
                        <a:ea typeface="Calibri"/>
                        <a:cs typeface="Times New Roman"/>
                      </a:endParaRPr>
                    </a:p>
                  </a:txBody>
                  <a:tcPr marL="33655" marR="33655" marT="36195" marB="36195"/>
                </a:tc>
              </a:tr>
            </a:tbl>
          </a:graphicData>
        </a:graphic>
      </p:graphicFrame>
      <p:sp>
        <p:nvSpPr>
          <p:cNvPr id="5" name="Content Placeholder 4"/>
          <p:cNvSpPr>
            <a:spLocks noGrp="1"/>
          </p:cNvSpPr>
          <p:nvPr>
            <p:ph sz="half" idx="2"/>
          </p:nvPr>
        </p:nvSpPr>
        <p:spPr>
          <a:xfrm>
            <a:off x="467544" y="2996952"/>
            <a:ext cx="8208912" cy="3473227"/>
          </a:xfrm>
        </p:spPr>
        <p:txBody>
          <a:bodyPr>
            <a:normAutofit fontScale="92500" lnSpcReduction="10000"/>
          </a:bodyPr>
          <a:lstStyle/>
          <a:p>
            <a:r>
              <a:rPr lang="en-GB" dirty="0" smtClean="0"/>
              <a:t>For example</a:t>
            </a:r>
            <a:r>
              <a:rPr lang="en-GB" dirty="0"/>
              <a:t>: </a:t>
            </a:r>
            <a:r>
              <a:rPr lang="en-GB" i="1" dirty="0" smtClean="0"/>
              <a:t>Daily </a:t>
            </a:r>
            <a:r>
              <a:rPr lang="en-GB" i="1" dirty="0"/>
              <a:t>Intensive interaction approaches to develop CYP’s ability and interest in interacting with others (LSA 1:1 for 2 x 15 minutes per day</a:t>
            </a:r>
            <a:r>
              <a:rPr lang="en-GB" i="1" dirty="0" smtClean="0"/>
              <a:t>)</a:t>
            </a:r>
          </a:p>
          <a:p>
            <a:r>
              <a:rPr lang="en-GB" dirty="0"/>
              <a:t>This will always be an estimate based on the professional assessment advice received</a:t>
            </a:r>
            <a:r>
              <a:rPr lang="en-GB" dirty="0" smtClean="0"/>
              <a:t>;</a:t>
            </a:r>
          </a:p>
          <a:p>
            <a:r>
              <a:rPr lang="en-GB" dirty="0" smtClean="0"/>
              <a:t>It should name type of approach rather than one specific trade marked interventions eg </a:t>
            </a:r>
            <a:r>
              <a:rPr lang="en-GB" i="1" dirty="0" smtClean="0"/>
              <a:t>Use of an evidence based, systematic literacy programme (for example Alpha to Omega), 1:1 20 minutes per day.</a:t>
            </a:r>
          </a:p>
          <a:p>
            <a:endParaRPr lang="en-GB" i="1" dirty="0" smtClean="0"/>
          </a:p>
          <a:p>
            <a:endParaRPr lang="en-GB" i="1" dirty="0"/>
          </a:p>
        </p:txBody>
      </p:sp>
    </p:spTree>
    <p:extLst>
      <p:ext uri="{BB962C8B-B14F-4D97-AF65-F5344CB8AC3E}">
        <p14:creationId xmlns:p14="http://schemas.microsoft.com/office/powerpoint/2010/main" val="1974737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Support</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280683388"/>
              </p:ext>
            </p:extLst>
          </p:nvPr>
        </p:nvGraphicFramePr>
        <p:xfrm>
          <a:off x="457200" y="1600200"/>
          <a:ext cx="8219256" cy="939864"/>
        </p:xfrm>
        <a:graphic>
          <a:graphicData uri="http://schemas.openxmlformats.org/drawingml/2006/table">
            <a:tbl>
              <a:tblPr firstRow="1" firstCol="1" bandRow="1">
                <a:tableStyleId>{5C22544A-7EE6-4342-B048-85BDC9FD1C3A}</a:tableStyleId>
              </a:tblPr>
              <a:tblGrid>
                <a:gridCol w="1384122"/>
                <a:gridCol w="3369895"/>
                <a:gridCol w="3465239"/>
              </a:tblGrid>
              <a:tr h="0">
                <a:tc>
                  <a:txBody>
                    <a:bodyPr/>
                    <a:lstStyle/>
                    <a:p>
                      <a:pPr>
                        <a:lnSpc>
                          <a:spcPct val="107000"/>
                        </a:lnSpc>
                        <a:spcAft>
                          <a:spcPts val="0"/>
                        </a:spcAft>
                      </a:pPr>
                      <a:r>
                        <a:rPr lang="en-GB" sz="1800" dirty="0">
                          <a:effectLst/>
                        </a:rPr>
                        <a:t>Functional Support</a:t>
                      </a:r>
                      <a:endParaRPr lang="en-GB" sz="1800" dirty="0">
                        <a:solidFill>
                          <a:srgbClr val="7B7B7B"/>
                        </a:solidFill>
                        <a:effectLst/>
                        <a:latin typeface="Calibri"/>
                        <a:ea typeface="Calibri"/>
                        <a:cs typeface="Times New Roman"/>
                      </a:endParaRPr>
                    </a:p>
                  </a:txBody>
                  <a:tcPr marL="33655" marR="33655" marT="36195" marB="36195"/>
                </a:tc>
                <a:tc>
                  <a:txBody>
                    <a:bodyPr/>
                    <a:lstStyle/>
                    <a:p>
                      <a:pPr marL="342900" lvl="0" indent="-342900">
                        <a:lnSpc>
                          <a:spcPct val="107000"/>
                        </a:lnSpc>
                        <a:spcAft>
                          <a:spcPts val="0"/>
                        </a:spcAft>
                        <a:buFont typeface="Symbol"/>
                        <a:buChar char=""/>
                      </a:pPr>
                      <a:r>
                        <a:rPr lang="en-GB" sz="1800" dirty="0">
                          <a:effectLst/>
                        </a:rPr>
                        <a:t>The level of support to access the learning, social </a:t>
                      </a:r>
                      <a:r>
                        <a:rPr lang="en-GB" sz="1800" dirty="0" smtClean="0">
                          <a:effectLst/>
                        </a:rPr>
                        <a:t>and</a:t>
                      </a:r>
                      <a:r>
                        <a:rPr lang="en-GB" sz="1800" baseline="0" dirty="0" smtClean="0">
                          <a:effectLst/>
                        </a:rPr>
                        <a:t> </a:t>
                      </a:r>
                      <a:r>
                        <a:rPr lang="en-GB" sz="1800" dirty="0" smtClean="0">
                          <a:effectLst/>
                        </a:rPr>
                        <a:t>physical </a:t>
                      </a:r>
                      <a:r>
                        <a:rPr lang="en-GB" sz="1800" dirty="0">
                          <a:effectLst/>
                        </a:rPr>
                        <a:t>environment.</a:t>
                      </a:r>
                      <a:endParaRPr lang="en-GB" sz="1800" dirty="0">
                        <a:solidFill>
                          <a:srgbClr val="7B7B7B"/>
                        </a:solidFill>
                        <a:effectLst/>
                        <a:latin typeface="Calibri"/>
                        <a:ea typeface="Calibri"/>
                        <a:cs typeface="Times New Roman"/>
                      </a:endParaRPr>
                    </a:p>
                  </a:txBody>
                  <a:tcPr marL="33655" marR="33655" marT="36195" marB="36195"/>
                </a:tc>
                <a:tc>
                  <a:txBody>
                    <a:bodyPr/>
                    <a:lstStyle/>
                    <a:p>
                      <a:pPr marL="342900" lvl="0" indent="-342900">
                        <a:lnSpc>
                          <a:spcPct val="107000"/>
                        </a:lnSpc>
                        <a:spcAft>
                          <a:spcPts val="0"/>
                        </a:spcAft>
                        <a:buFont typeface="Symbol"/>
                        <a:buChar char=""/>
                      </a:pPr>
                      <a:r>
                        <a:rPr lang="en-GB" sz="1800" dirty="0">
                          <a:effectLst/>
                        </a:rPr>
                        <a:t>Staffing ratio and hours per week</a:t>
                      </a:r>
                      <a:endParaRPr lang="en-GB" sz="1800" dirty="0">
                        <a:solidFill>
                          <a:srgbClr val="7B7B7B"/>
                        </a:solidFill>
                        <a:effectLst/>
                        <a:latin typeface="Calibri"/>
                        <a:ea typeface="Calibri"/>
                        <a:cs typeface="Times New Roman"/>
                      </a:endParaRPr>
                    </a:p>
                  </a:txBody>
                  <a:tcPr marL="33655" marR="33655" marT="36195" marB="36195"/>
                </a:tc>
              </a:tr>
            </a:tbl>
          </a:graphicData>
        </a:graphic>
      </p:graphicFrame>
      <p:sp>
        <p:nvSpPr>
          <p:cNvPr id="5" name="Content Placeholder 4"/>
          <p:cNvSpPr>
            <a:spLocks noGrp="1"/>
          </p:cNvSpPr>
          <p:nvPr>
            <p:ph sz="half" idx="2"/>
          </p:nvPr>
        </p:nvSpPr>
        <p:spPr>
          <a:xfrm>
            <a:off x="467544" y="2780928"/>
            <a:ext cx="8147248" cy="3129211"/>
          </a:xfrm>
        </p:spPr>
        <p:txBody>
          <a:bodyPr>
            <a:normAutofit lnSpcReduction="10000"/>
          </a:bodyPr>
          <a:lstStyle/>
          <a:p>
            <a:r>
              <a:rPr lang="en-GB" dirty="0" smtClean="0"/>
              <a:t>This may apply for CYP who need physical support to access the environment, support with hygiene / medical issues, support with feeding etc.</a:t>
            </a:r>
          </a:p>
          <a:p>
            <a:r>
              <a:rPr lang="en-GB" dirty="0" smtClean="0"/>
              <a:t>It may also apply for CYP who require social support at non structured times ie break and lunch.</a:t>
            </a:r>
          </a:p>
          <a:p>
            <a:r>
              <a:rPr lang="en-GB" dirty="0" smtClean="0"/>
              <a:t>For example: </a:t>
            </a:r>
            <a:r>
              <a:rPr lang="en-GB" i="1" dirty="0" smtClean="0"/>
              <a:t>1:2 support, 20 minutes every day, over mealtimes;</a:t>
            </a:r>
            <a:endParaRPr lang="en-GB" i="1" dirty="0"/>
          </a:p>
        </p:txBody>
      </p:sp>
    </p:spTree>
    <p:extLst>
      <p:ext uri="{BB962C8B-B14F-4D97-AF65-F5344CB8AC3E}">
        <p14:creationId xmlns:p14="http://schemas.microsoft.com/office/powerpoint/2010/main" val="4138258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Provision</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33904765"/>
              </p:ext>
            </p:extLst>
          </p:nvPr>
        </p:nvGraphicFramePr>
        <p:xfrm>
          <a:off x="395536" y="1484784"/>
          <a:ext cx="8208143" cy="1626201"/>
        </p:xfrm>
        <a:graphic>
          <a:graphicData uri="http://schemas.openxmlformats.org/drawingml/2006/table">
            <a:tbl>
              <a:tblPr firstRow="1" firstCol="1" bandRow="1">
                <a:tableStyleId>{5C22544A-7EE6-4342-B048-85BDC9FD1C3A}</a:tableStyleId>
              </a:tblPr>
              <a:tblGrid>
                <a:gridCol w="1188916"/>
                <a:gridCol w="3460658"/>
                <a:gridCol w="3558569"/>
              </a:tblGrid>
              <a:tr h="936104">
                <a:tc>
                  <a:txBody>
                    <a:bodyPr/>
                    <a:lstStyle/>
                    <a:p>
                      <a:pPr>
                        <a:lnSpc>
                          <a:spcPct val="107000"/>
                        </a:lnSpc>
                        <a:spcAft>
                          <a:spcPts val="0"/>
                        </a:spcAft>
                      </a:pPr>
                      <a:r>
                        <a:rPr lang="en-GB" sz="1600" dirty="0">
                          <a:effectLst/>
                        </a:rPr>
                        <a:t>Planning,  Preparation, resources and training</a:t>
                      </a:r>
                      <a:endParaRPr lang="en-GB" sz="1600" dirty="0">
                        <a:solidFill>
                          <a:srgbClr val="7B7B7B"/>
                        </a:solidFill>
                        <a:effectLst/>
                        <a:latin typeface="Calibri"/>
                        <a:ea typeface="Calibri"/>
                        <a:cs typeface="Times New Roman"/>
                      </a:endParaRPr>
                    </a:p>
                  </a:txBody>
                  <a:tcPr marL="68487" marR="68487" marT="36146" marB="36146"/>
                </a:tc>
                <a:tc>
                  <a:txBody>
                    <a:bodyPr/>
                    <a:lstStyle/>
                    <a:p>
                      <a:pPr marL="342900" lvl="0" indent="-342900">
                        <a:lnSpc>
                          <a:spcPct val="107000"/>
                        </a:lnSpc>
                        <a:spcAft>
                          <a:spcPts val="0"/>
                        </a:spcAft>
                        <a:buFont typeface="Symbol"/>
                        <a:buChar char=""/>
                      </a:pPr>
                      <a:r>
                        <a:rPr lang="en-GB" sz="1600" dirty="0">
                          <a:effectLst/>
                        </a:rPr>
                        <a:t>Resource preparation</a:t>
                      </a:r>
                      <a:r>
                        <a:rPr lang="en-GB" sz="1600" dirty="0" smtClean="0">
                          <a:effectLst/>
                        </a:rPr>
                        <a:t>.</a:t>
                      </a:r>
                    </a:p>
                    <a:p>
                      <a:pPr marL="342900" lvl="0" indent="-342900">
                        <a:lnSpc>
                          <a:spcPct val="107000"/>
                        </a:lnSpc>
                        <a:spcAft>
                          <a:spcPts val="0"/>
                        </a:spcAft>
                        <a:buFont typeface="Symbol"/>
                        <a:buChar char=""/>
                      </a:pPr>
                      <a:r>
                        <a:rPr lang="en-GB" sz="1600" dirty="0" smtClean="0">
                          <a:effectLst/>
                        </a:rPr>
                        <a:t>Particular resources</a:t>
                      </a:r>
                      <a:r>
                        <a:rPr lang="en-GB" sz="1600" baseline="0" dirty="0" smtClean="0">
                          <a:effectLst/>
                        </a:rPr>
                        <a:t> to be purchased</a:t>
                      </a:r>
                      <a:endParaRPr lang="en-GB" sz="1600" dirty="0">
                        <a:effectLst/>
                      </a:endParaRPr>
                    </a:p>
                    <a:p>
                      <a:pPr marL="342900" lvl="0" indent="-342900">
                        <a:lnSpc>
                          <a:spcPct val="107000"/>
                        </a:lnSpc>
                        <a:spcAft>
                          <a:spcPts val="0"/>
                        </a:spcAft>
                        <a:buFont typeface="Symbol"/>
                        <a:buChar char=""/>
                      </a:pPr>
                      <a:r>
                        <a:rPr lang="en-GB" sz="1600" dirty="0">
                          <a:effectLst/>
                        </a:rPr>
                        <a:t>Planning meetings</a:t>
                      </a:r>
                    </a:p>
                    <a:p>
                      <a:pPr marL="342900" lvl="0" indent="-342900">
                        <a:lnSpc>
                          <a:spcPct val="107000"/>
                        </a:lnSpc>
                        <a:spcAft>
                          <a:spcPts val="0"/>
                        </a:spcAft>
                        <a:buFont typeface="Symbol"/>
                        <a:buChar char=""/>
                      </a:pPr>
                      <a:r>
                        <a:rPr lang="en-GB" sz="1600" dirty="0">
                          <a:effectLst/>
                        </a:rPr>
                        <a:t>Staff liaison</a:t>
                      </a:r>
                    </a:p>
                    <a:p>
                      <a:pPr marL="342900" lvl="0" indent="-342900">
                        <a:lnSpc>
                          <a:spcPct val="107000"/>
                        </a:lnSpc>
                        <a:spcAft>
                          <a:spcPts val="0"/>
                        </a:spcAft>
                        <a:buFont typeface="Symbol"/>
                        <a:buChar char=""/>
                      </a:pPr>
                      <a:r>
                        <a:rPr lang="en-GB" sz="1600" dirty="0">
                          <a:effectLst/>
                        </a:rPr>
                        <a:t>Training</a:t>
                      </a:r>
                      <a:endParaRPr lang="en-GB" sz="1600" dirty="0">
                        <a:solidFill>
                          <a:srgbClr val="7B7B7B"/>
                        </a:solidFill>
                        <a:effectLst/>
                        <a:latin typeface="Calibri"/>
                        <a:ea typeface="Calibri"/>
                        <a:cs typeface="Times New Roman"/>
                      </a:endParaRPr>
                    </a:p>
                  </a:txBody>
                  <a:tcPr marL="68487" marR="68487" marT="36146" marB="36146"/>
                </a:tc>
                <a:tc>
                  <a:txBody>
                    <a:bodyPr/>
                    <a:lstStyle/>
                    <a:p>
                      <a:pPr marL="342900" lvl="0" indent="-342900">
                        <a:lnSpc>
                          <a:spcPct val="107000"/>
                        </a:lnSpc>
                        <a:spcAft>
                          <a:spcPts val="0"/>
                        </a:spcAft>
                        <a:buFont typeface="Symbol"/>
                        <a:buChar char=""/>
                      </a:pPr>
                      <a:r>
                        <a:rPr lang="en-GB" sz="1600" dirty="0">
                          <a:effectLst/>
                        </a:rPr>
                        <a:t>Time and frequency</a:t>
                      </a:r>
                    </a:p>
                    <a:p>
                      <a:pPr marL="342900" lvl="0" indent="-342900">
                        <a:lnSpc>
                          <a:spcPct val="107000"/>
                        </a:lnSpc>
                        <a:spcAft>
                          <a:spcPts val="0"/>
                        </a:spcAft>
                        <a:buFont typeface="Symbol"/>
                        <a:buChar char=""/>
                      </a:pPr>
                      <a:r>
                        <a:rPr lang="en-GB" sz="1600" dirty="0">
                          <a:effectLst/>
                        </a:rPr>
                        <a:t>Level of expertise required to deliver</a:t>
                      </a:r>
                      <a:endParaRPr lang="en-GB" sz="1600" dirty="0">
                        <a:solidFill>
                          <a:srgbClr val="7B7B7B"/>
                        </a:solidFill>
                        <a:effectLst/>
                        <a:latin typeface="Calibri"/>
                        <a:ea typeface="Calibri"/>
                        <a:cs typeface="Times New Roman"/>
                      </a:endParaRPr>
                    </a:p>
                  </a:txBody>
                  <a:tcPr marL="68487" marR="68487" marT="36146" marB="36146"/>
                </a:tc>
              </a:tr>
            </a:tbl>
          </a:graphicData>
        </a:graphic>
      </p:graphicFrame>
      <p:sp>
        <p:nvSpPr>
          <p:cNvPr id="4" name="Content Placeholder 3"/>
          <p:cNvSpPr>
            <a:spLocks noGrp="1"/>
          </p:cNvSpPr>
          <p:nvPr>
            <p:ph sz="half" idx="2"/>
          </p:nvPr>
        </p:nvSpPr>
        <p:spPr>
          <a:xfrm>
            <a:off x="467544" y="3573016"/>
            <a:ext cx="8219256" cy="1689051"/>
          </a:xfrm>
        </p:spPr>
        <p:txBody>
          <a:bodyPr>
            <a:normAutofit lnSpcReduction="10000"/>
          </a:bodyPr>
          <a:lstStyle/>
          <a:p>
            <a:r>
              <a:rPr lang="en-GB" dirty="0" smtClean="0"/>
              <a:t>You may also wish to recommend other additional factors linked to provision which could be regarded as additional to and different from the universal school offer.</a:t>
            </a:r>
            <a:endParaRPr lang="en-GB" dirty="0"/>
          </a:p>
        </p:txBody>
      </p:sp>
    </p:spTree>
    <p:extLst>
      <p:ext uri="{BB962C8B-B14F-4D97-AF65-F5344CB8AC3E}">
        <p14:creationId xmlns:p14="http://schemas.microsoft.com/office/powerpoint/2010/main" val="2956873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Range Guidance revisions finalised December 2018</a:t>
            </a:r>
          </a:p>
          <a:p>
            <a:r>
              <a:rPr lang="en-GB" dirty="0" smtClean="0"/>
              <a:t>Advice givers use new system from January 2019;</a:t>
            </a:r>
          </a:p>
          <a:p>
            <a:r>
              <a:rPr lang="en-GB" dirty="0" smtClean="0"/>
              <a:t>Plans written in new format from January 2019;</a:t>
            </a:r>
          </a:p>
          <a:p>
            <a:r>
              <a:rPr lang="en-GB" dirty="0" smtClean="0"/>
              <a:t>School annual reviews make QA improvements throughout year;</a:t>
            </a:r>
          </a:p>
          <a:p>
            <a:r>
              <a:rPr lang="en-GB" dirty="0" smtClean="0"/>
              <a:t>SEN Officers / CWO QA EHCPs as submitted to panel; </a:t>
            </a:r>
          </a:p>
          <a:p>
            <a:r>
              <a:rPr lang="en-GB" dirty="0" smtClean="0"/>
              <a:t>EHCPs sampled weekly by panel;</a:t>
            </a:r>
          </a:p>
          <a:p>
            <a:r>
              <a:rPr lang="en-GB" dirty="0" smtClean="0"/>
              <a:t>Feedback provided to BMDC staff and school on a termly basis, via BSOL</a:t>
            </a:r>
            <a:endParaRPr lang="en-GB" dirty="0"/>
          </a:p>
        </p:txBody>
      </p:sp>
    </p:spTree>
    <p:extLst>
      <p:ext uri="{BB962C8B-B14F-4D97-AF65-F5344CB8AC3E}">
        <p14:creationId xmlns:p14="http://schemas.microsoft.com/office/powerpoint/2010/main" val="1184270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Departmental Management Structure</a:t>
            </a:r>
            <a:endParaRPr lang="en-GB" dirty="0"/>
          </a:p>
        </p:txBody>
      </p:sp>
      <p:sp>
        <p:nvSpPr>
          <p:cNvPr id="10" name="Content Placeholder 9"/>
          <p:cNvSpPr>
            <a:spLocks noGrp="1"/>
          </p:cNvSpPr>
          <p:nvPr>
            <p:ph idx="1"/>
          </p:nvPr>
        </p:nvSpPr>
        <p:spPr/>
        <p:txBody>
          <a:bodyPr>
            <a:normAutofit/>
          </a:bodyPr>
          <a:lstStyle/>
          <a:p>
            <a:endParaRPr lang="en-GB" dirty="0" smtClean="0"/>
          </a:p>
          <a:p>
            <a:endParaRPr lang="en-GB" dirty="0" smtClean="0"/>
          </a:p>
        </p:txBody>
      </p:sp>
      <p:graphicFrame>
        <p:nvGraphicFramePr>
          <p:cNvPr id="3" name="Diagram 2"/>
          <p:cNvGraphicFramePr/>
          <p:nvPr>
            <p:extLst>
              <p:ext uri="{D42A27DB-BD31-4B8C-83A1-F6EECF244321}">
                <p14:modId xmlns:p14="http://schemas.microsoft.com/office/powerpoint/2010/main" val="12734956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6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 Break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760"/>
          <a:stretch/>
        </p:blipFill>
        <p:spPr>
          <a:xfrm>
            <a:off x="2555776" y="1916832"/>
            <a:ext cx="4190705" cy="39937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767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Update - Reviewing </a:t>
            </a:r>
            <a:br>
              <a:rPr lang="en-GB" dirty="0" smtClean="0"/>
            </a:br>
            <a:r>
              <a:rPr lang="en-GB" dirty="0" smtClean="0"/>
              <a:t>Bradford’s Range Guidance</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Why are we updating the Range Guidance?</a:t>
            </a:r>
          </a:p>
          <a:p>
            <a:pPr marL="0" indent="0">
              <a:buNone/>
            </a:pPr>
            <a:endParaRPr lang="en-GB" dirty="0"/>
          </a:p>
          <a:p>
            <a:r>
              <a:rPr lang="en-GB" dirty="0"/>
              <a:t>Since the previous version of the Range Guidance was produced, there have been significant changes within both SEN and Education. The new Code of Practice for SEND, Fair Funding and Assessment without Levels have all led to the Range Guidance becoming outdated and misleading. </a:t>
            </a:r>
            <a:endParaRPr lang="en-GB" dirty="0" smtClean="0"/>
          </a:p>
          <a:p>
            <a:endParaRPr lang="en-GB" dirty="0" smtClean="0"/>
          </a:p>
          <a:p>
            <a:r>
              <a:rPr lang="en-GB" dirty="0" smtClean="0"/>
              <a:t>In </a:t>
            </a:r>
            <a:r>
              <a:rPr lang="en-GB" dirty="0"/>
              <a:t>addition, issues relating to school funding and pressure on the High Needs Block mean it is more important than ever that schools and LA have a shared view of their individual responsibilities.</a:t>
            </a:r>
          </a:p>
          <a:p>
            <a:endParaRPr lang="en-GB" dirty="0"/>
          </a:p>
          <a:p>
            <a:r>
              <a:rPr lang="en-GB" dirty="0"/>
              <a:t>The Revised Range Guidance attempts to address all of these issues and provide clear consistence advice. It is based on existing models of good practice eg the Wigan Inclusive Quality First Teaching Audit and existing Bradford tools such as the SEN Progress Grids and SEN Support Grid.</a:t>
            </a:r>
          </a:p>
          <a:p>
            <a:endParaRPr lang="en-GB" dirty="0"/>
          </a:p>
          <a:p>
            <a:r>
              <a:rPr lang="en-GB" dirty="0"/>
              <a:t>We aim to pilot this Range Guidance between October 2018 and April 2019 and implement a revised version from April 2019. </a:t>
            </a:r>
          </a:p>
          <a:p>
            <a:pPr marL="0" indent="0">
              <a:buNone/>
            </a:pPr>
            <a:endParaRPr lang="en-GB" dirty="0"/>
          </a:p>
          <a:p>
            <a:endParaRPr lang="en-GB" dirty="0"/>
          </a:p>
        </p:txBody>
      </p:sp>
    </p:spTree>
    <p:extLst>
      <p:ext uri="{BB962C8B-B14F-4D97-AF65-F5344CB8AC3E}">
        <p14:creationId xmlns:p14="http://schemas.microsoft.com/office/powerpoint/2010/main" val="92325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Introducing the </a:t>
            </a:r>
            <a:br>
              <a:rPr lang="en-GB" dirty="0" smtClean="0"/>
            </a:br>
            <a:r>
              <a:rPr lang="en-GB" dirty="0" smtClean="0"/>
              <a:t>Revised Range Guidance</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The Guidance has three parts:</a:t>
            </a:r>
          </a:p>
          <a:p>
            <a:pPr marL="0" indent="0">
              <a:buNone/>
            </a:pPr>
            <a:endParaRPr lang="en-GB" sz="600" dirty="0" smtClean="0"/>
          </a:p>
          <a:p>
            <a:pPr marL="0" lvl="0" indent="0">
              <a:buNone/>
            </a:pPr>
            <a:r>
              <a:rPr lang="en-GB" sz="2000" b="1" dirty="0"/>
              <a:t>Bradford Special Educational Needs Descriptors</a:t>
            </a:r>
            <a:endParaRPr lang="en-GB" sz="2000" dirty="0"/>
          </a:p>
          <a:p>
            <a:r>
              <a:rPr lang="en-GB" sz="2000" dirty="0"/>
              <a:t>This document describes the complexity of the young person’s need where Range 1 is the lowest level of need and Range 5 the most complex. This is established using the Bradford SEN Progress Grids, alongside the SEND Descriptors and other assessment tools</a:t>
            </a:r>
            <a:r>
              <a:rPr lang="en-GB" sz="2000" dirty="0" smtClean="0"/>
              <a:t>.</a:t>
            </a:r>
            <a:r>
              <a:rPr lang="en-GB" sz="2000" dirty="0"/>
              <a:t> </a:t>
            </a:r>
          </a:p>
          <a:p>
            <a:pPr marL="0" lvl="0" indent="0">
              <a:buNone/>
            </a:pPr>
            <a:endParaRPr lang="en-GB" sz="1000" b="1" dirty="0" smtClean="0"/>
          </a:p>
          <a:p>
            <a:pPr marL="0" lvl="0" indent="0">
              <a:buNone/>
            </a:pPr>
            <a:r>
              <a:rPr lang="en-GB" sz="2000" b="1" dirty="0" smtClean="0"/>
              <a:t>Bradford </a:t>
            </a:r>
            <a:r>
              <a:rPr lang="en-GB" sz="2000" b="1" dirty="0"/>
              <a:t>SEND Graduated Approach </a:t>
            </a:r>
            <a:r>
              <a:rPr lang="en-GB" sz="2000" b="1" dirty="0" smtClean="0"/>
              <a:t>Summary</a:t>
            </a:r>
          </a:p>
          <a:p>
            <a:pPr marL="0" lvl="0" indent="0">
              <a:buNone/>
            </a:pPr>
            <a:endParaRPr lang="en-GB" sz="1000" dirty="0"/>
          </a:p>
          <a:p>
            <a:pPr lvl="0"/>
            <a:r>
              <a:rPr lang="en-GB" sz="2000" b="1" dirty="0" smtClean="0"/>
              <a:t>Graduated </a:t>
            </a:r>
            <a:r>
              <a:rPr lang="en-GB" sz="2000" b="1" dirty="0"/>
              <a:t>Approach:</a:t>
            </a:r>
            <a:r>
              <a:rPr lang="en-GB" sz="2000" dirty="0"/>
              <a:t> ie the type and magnitude of intervention that should be put in place for the young person, in accordance with their identified SEN Range and  based on the SEND Interventions Grid.</a:t>
            </a:r>
          </a:p>
          <a:p>
            <a:r>
              <a:rPr lang="en-GB" sz="2000" dirty="0"/>
              <a:t> </a:t>
            </a:r>
            <a:r>
              <a:rPr lang="en-GB" sz="2000" b="1" dirty="0" smtClean="0"/>
              <a:t>SEN </a:t>
            </a:r>
            <a:r>
              <a:rPr lang="en-GB" sz="2000" b="1" dirty="0"/>
              <a:t>Support Offer:</a:t>
            </a:r>
            <a:r>
              <a:rPr lang="en-GB" sz="2000" dirty="0"/>
              <a:t> this clarifies where the support should take place and the source of funding for this.</a:t>
            </a:r>
          </a:p>
          <a:p>
            <a:r>
              <a:rPr lang="en-GB" sz="2000" dirty="0"/>
              <a:t> </a:t>
            </a:r>
            <a:r>
              <a:rPr lang="en-GB" sz="2000" b="1" dirty="0" smtClean="0"/>
              <a:t>Evidence</a:t>
            </a:r>
            <a:r>
              <a:rPr lang="en-GB" sz="2000" b="1" dirty="0"/>
              <a:t>: </a:t>
            </a:r>
            <a:r>
              <a:rPr lang="en-GB" sz="2000" dirty="0"/>
              <a:t>This indicates the documentation that schools should be able to provide to evidence their judgement regarding Range / Graduated approach.</a:t>
            </a:r>
          </a:p>
          <a:p>
            <a:pPr marL="0" indent="0">
              <a:buNone/>
            </a:pPr>
            <a:endParaRPr lang="en-GB" sz="1000" dirty="0"/>
          </a:p>
          <a:p>
            <a:pPr marL="0" lvl="0" indent="0">
              <a:buNone/>
            </a:pPr>
            <a:r>
              <a:rPr lang="en-GB" sz="2000" b="1" dirty="0"/>
              <a:t>Bradford SEND Graduated Approach </a:t>
            </a:r>
            <a:r>
              <a:rPr lang="en-GB" sz="2000" b="1" dirty="0" smtClean="0"/>
              <a:t>Detailed</a:t>
            </a:r>
          </a:p>
          <a:p>
            <a:pPr marL="0" lvl="0" indent="0">
              <a:buNone/>
            </a:pPr>
            <a:endParaRPr lang="en-GB" sz="700" dirty="0"/>
          </a:p>
          <a:p>
            <a:r>
              <a:rPr lang="en-GB" sz="2000" dirty="0"/>
              <a:t> </a:t>
            </a:r>
            <a:r>
              <a:rPr lang="en-GB" sz="2000" dirty="0" smtClean="0"/>
              <a:t>This </a:t>
            </a:r>
            <a:r>
              <a:rPr lang="en-GB" sz="2000" dirty="0"/>
              <a:t>document gives a more in depth view based in the key areas of need identified in the Code of Practice (2014), including:</a:t>
            </a:r>
          </a:p>
          <a:p>
            <a:r>
              <a:rPr lang="en-GB" sz="2000" dirty="0"/>
              <a:t> </a:t>
            </a:r>
            <a:r>
              <a:rPr lang="en-GB" sz="2000" b="1" dirty="0" smtClean="0"/>
              <a:t>Graduated </a:t>
            </a:r>
            <a:r>
              <a:rPr lang="en-GB" sz="2000" b="1" dirty="0"/>
              <a:t>Approach:</a:t>
            </a:r>
            <a:r>
              <a:rPr lang="en-GB" sz="2000" dirty="0"/>
              <a:t> ie the type and magnitude of intervention that should be put in place for the young person, in accordance with their identified SEN Range and  based on the SEND Interventions Grid.</a:t>
            </a:r>
          </a:p>
          <a:p>
            <a:r>
              <a:rPr lang="en-GB" sz="2000" dirty="0"/>
              <a:t> </a:t>
            </a:r>
            <a:r>
              <a:rPr lang="en-GB" sz="2000" b="1" dirty="0" smtClean="0"/>
              <a:t>Examples </a:t>
            </a:r>
            <a:r>
              <a:rPr lang="en-GB" sz="2000" b="1" dirty="0"/>
              <a:t>of Strategies and Resources: </a:t>
            </a:r>
            <a:r>
              <a:rPr lang="en-GB" sz="2000" dirty="0"/>
              <a:t>these are taken from the Bradford Quality First Teaching and SEND Provision spread sheet and serve as examples. The full spread sheet can be found here:</a:t>
            </a:r>
          </a:p>
          <a:p>
            <a:r>
              <a:rPr lang="en-GB" sz="2000" b="1" dirty="0"/>
              <a:t> </a:t>
            </a:r>
            <a:r>
              <a:rPr lang="en-GB" sz="2000" b="1" dirty="0" smtClean="0"/>
              <a:t>SEN </a:t>
            </a:r>
            <a:r>
              <a:rPr lang="en-GB" sz="2000" b="1" dirty="0"/>
              <a:t>Support Offer:</a:t>
            </a:r>
            <a:r>
              <a:rPr lang="en-GB" sz="2000" dirty="0"/>
              <a:t> this clarifies where the support should take place and the source of funding for this.</a:t>
            </a:r>
          </a:p>
        </p:txBody>
      </p:sp>
    </p:spTree>
    <p:extLst>
      <p:ext uri="{BB962C8B-B14F-4D97-AF65-F5344CB8AC3E}">
        <p14:creationId xmlns:p14="http://schemas.microsoft.com/office/powerpoint/2010/main" val="835074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lvl="0" indent="0"/>
            <a:r>
              <a:rPr lang="en-GB" dirty="0" smtClean="0"/>
              <a:t>Special </a:t>
            </a:r>
            <a:r>
              <a:rPr lang="en-GB" dirty="0"/>
              <a:t>Educational Needs </a:t>
            </a:r>
            <a:r>
              <a:rPr lang="en-GB" dirty="0" smtClean="0"/>
              <a:t>Descriptors</a:t>
            </a:r>
            <a:endParaRPr lang="en-GB" dirty="0"/>
          </a:p>
        </p:txBody>
      </p:sp>
      <p:sp>
        <p:nvSpPr>
          <p:cNvPr id="3" name="Content Placeholder 2"/>
          <p:cNvSpPr>
            <a:spLocks noGrp="1"/>
          </p:cNvSpPr>
          <p:nvPr>
            <p:ph idx="1"/>
          </p:nvPr>
        </p:nvSpPr>
        <p:spPr/>
        <p:txBody>
          <a:bodyPr/>
          <a:lstStyle/>
          <a:p>
            <a:r>
              <a:rPr lang="en-GB" sz="2000" dirty="0"/>
              <a:t>This document describes the complexity of the young person’s need where Range 1 is the lowest level of need and Range 5 the most complex. This is established using the Bradford SEN Progress Grids, alongside the SEND Descriptors and other assessment tools. </a:t>
            </a:r>
            <a:r>
              <a:rPr lang="en-GB" dirty="0"/>
              <a:t/>
            </a:r>
            <a:br>
              <a:rPr lang="en-GB" dirty="0"/>
            </a:b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25" t="39761" r="19922" b="36036"/>
          <a:stretch/>
        </p:blipFill>
        <p:spPr bwMode="auto">
          <a:xfrm>
            <a:off x="395536" y="3284984"/>
            <a:ext cx="8410208" cy="272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447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SEND </a:t>
            </a:r>
            <a:r>
              <a:rPr lang="en-GB" dirty="0"/>
              <a:t>Graduated Approach </a:t>
            </a:r>
            <a:r>
              <a:rPr lang="en-GB" dirty="0" smtClean="0"/>
              <a:t>Summary</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32" t="21159" r="19328" b="21387"/>
          <a:stretch/>
        </p:blipFill>
        <p:spPr bwMode="auto">
          <a:xfrm>
            <a:off x="899592" y="1412776"/>
            <a:ext cx="6624736" cy="5264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276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lvl="0" indent="0"/>
            <a:r>
              <a:rPr lang="en-GB" dirty="0" smtClean="0"/>
              <a:t>SEND </a:t>
            </a:r>
            <a:r>
              <a:rPr lang="en-GB" dirty="0"/>
              <a:t>Graduated Approach Detailed</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56" t="16601" r="21532"/>
          <a:stretch/>
        </p:blipFill>
        <p:spPr bwMode="auto">
          <a:xfrm>
            <a:off x="539552" y="1412776"/>
            <a:ext cx="7560840" cy="903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248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Range Guidance Strategies </a:t>
            </a:r>
            <a:br>
              <a:rPr lang="en-GB" dirty="0" smtClean="0"/>
            </a:br>
            <a:r>
              <a:rPr lang="en-GB" dirty="0" smtClean="0"/>
              <a:t>Excel Spread sheet</a:t>
            </a:r>
            <a:endParaRPr lang="en-GB" dirty="0"/>
          </a:p>
        </p:txBody>
      </p:sp>
      <p:sp>
        <p:nvSpPr>
          <p:cNvPr id="3" name="Content Placeholder 2"/>
          <p:cNvSpPr>
            <a:spLocks noGrp="1"/>
          </p:cNvSpPr>
          <p:nvPr>
            <p:ph idx="1"/>
          </p:nvPr>
        </p:nvSpPr>
        <p:spPr/>
        <p:txBody>
          <a:bodyPr/>
          <a:lstStyle/>
          <a:p>
            <a:r>
              <a:rPr lang="en-GB" dirty="0" smtClean="0"/>
              <a:t>The Excel version of the Draft Revised Range Guidance can be found here:</a:t>
            </a:r>
          </a:p>
          <a:p>
            <a:r>
              <a:rPr lang="en-GB" dirty="0">
                <a:hlinkClick r:id="rId2"/>
              </a:rPr>
              <a:t>https://</a:t>
            </a:r>
            <a:r>
              <a:rPr lang="en-GB" dirty="0" smtClean="0">
                <a:hlinkClick r:id="rId2"/>
              </a:rPr>
              <a:t>bso.bradford.gov.uk/Schools/CMSPage.aspx?mid=3475</a:t>
            </a:r>
            <a:endParaRPr lang="en-GB" dirty="0" smtClean="0"/>
          </a:p>
          <a:p>
            <a:r>
              <a:rPr lang="en-GB" dirty="0" smtClean="0"/>
              <a:t>Follow this pathway… BSOL: SEND: SEND Graduated Approach / Revised Range Model</a:t>
            </a:r>
            <a:endParaRPr lang="en-GB" dirty="0"/>
          </a:p>
        </p:txBody>
      </p:sp>
    </p:spTree>
    <p:extLst>
      <p:ext uri="{BB962C8B-B14F-4D97-AF65-F5344CB8AC3E}">
        <p14:creationId xmlns:p14="http://schemas.microsoft.com/office/powerpoint/2010/main" val="740332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Consulting on the Proposals</a:t>
            </a:r>
            <a:endParaRPr lang="en-GB" dirty="0"/>
          </a:p>
        </p:txBody>
      </p:sp>
      <p:sp>
        <p:nvSpPr>
          <p:cNvPr id="3" name="Content Placeholder 2"/>
          <p:cNvSpPr>
            <a:spLocks noGrp="1"/>
          </p:cNvSpPr>
          <p:nvPr>
            <p:ph idx="1"/>
          </p:nvPr>
        </p:nvSpPr>
        <p:spPr/>
        <p:txBody>
          <a:bodyPr>
            <a:normAutofit fontScale="77500" lnSpcReduction="20000"/>
          </a:bodyPr>
          <a:lstStyle/>
          <a:p>
            <a:endParaRPr lang="en-GB" sz="2200" dirty="0"/>
          </a:p>
          <a:p>
            <a:r>
              <a:rPr lang="en-GB" dirty="0" smtClean="0"/>
              <a:t>All documents will be posted </a:t>
            </a:r>
            <a:r>
              <a:rPr lang="en-GB" dirty="0"/>
              <a:t>on BSOL </a:t>
            </a:r>
            <a:r>
              <a:rPr lang="en-GB" dirty="0">
                <a:hlinkClick r:id="rId2"/>
              </a:rPr>
              <a:t>https://</a:t>
            </a:r>
            <a:r>
              <a:rPr lang="en-GB" dirty="0" smtClean="0">
                <a:hlinkClick r:id="rId2"/>
              </a:rPr>
              <a:t>bso.bradford.gov.uk/Schools/CMSPage.aspx?mid=3507</a:t>
            </a:r>
            <a:endParaRPr lang="en-GB" dirty="0" smtClean="0"/>
          </a:p>
          <a:p>
            <a:endParaRPr lang="en-GB" sz="1400" dirty="0" smtClean="0"/>
          </a:p>
          <a:p>
            <a:r>
              <a:rPr lang="en-GB" dirty="0" smtClean="0"/>
              <a:t>Please take </a:t>
            </a:r>
            <a:r>
              <a:rPr lang="en-GB" dirty="0"/>
              <a:t>time to look through the Revised Range Guidance and use it to explore and shape your provision within school</a:t>
            </a:r>
            <a:r>
              <a:rPr lang="en-GB" dirty="0" smtClean="0"/>
              <a:t>.</a:t>
            </a:r>
          </a:p>
          <a:p>
            <a:endParaRPr lang="en-GB" sz="1400" dirty="0" smtClean="0"/>
          </a:p>
          <a:p>
            <a:r>
              <a:rPr lang="en-GB" dirty="0" smtClean="0"/>
              <a:t>Complete the Consultation Feedback sheet and return </a:t>
            </a:r>
            <a:r>
              <a:rPr lang="en-GB" dirty="0"/>
              <a:t>to : </a:t>
            </a:r>
            <a:r>
              <a:rPr lang="en-GB" dirty="0" smtClean="0">
                <a:hlinkClick r:id="rId3"/>
              </a:rPr>
              <a:t>RangeGuidanceReview@bradford.gov.uk</a:t>
            </a:r>
            <a:endParaRPr lang="en-GB" dirty="0" smtClean="0"/>
          </a:p>
          <a:p>
            <a:endParaRPr lang="en-GB" sz="1900" dirty="0" smtClean="0"/>
          </a:p>
          <a:p>
            <a:r>
              <a:rPr lang="en-GB" dirty="0" smtClean="0"/>
              <a:t>We </a:t>
            </a:r>
            <a:r>
              <a:rPr lang="en-GB" dirty="0"/>
              <a:t>will collect feedback from you </a:t>
            </a:r>
            <a:r>
              <a:rPr lang="en-GB" dirty="0" smtClean="0"/>
              <a:t>until the end of March </a:t>
            </a:r>
            <a:r>
              <a:rPr lang="en-GB" dirty="0"/>
              <a:t>2019 and make any necessary amendments in order to roll it out fully </a:t>
            </a:r>
            <a:r>
              <a:rPr lang="en-GB" dirty="0" smtClean="0"/>
              <a:t>from </a:t>
            </a:r>
            <a:r>
              <a:rPr lang="en-GB" dirty="0"/>
              <a:t>April 2019.</a:t>
            </a:r>
          </a:p>
        </p:txBody>
      </p:sp>
    </p:spTree>
    <p:extLst>
      <p:ext uri="{BB962C8B-B14F-4D97-AF65-F5344CB8AC3E}">
        <p14:creationId xmlns:p14="http://schemas.microsoft.com/office/powerpoint/2010/main" val="1567005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 Early Help Hub Consultations</a:t>
            </a:r>
            <a:endParaRPr lang="en-GB" dirty="0"/>
          </a:p>
        </p:txBody>
      </p:sp>
      <p:sp>
        <p:nvSpPr>
          <p:cNvPr id="3" name="Content Placeholder 2"/>
          <p:cNvSpPr>
            <a:spLocks noGrp="1"/>
          </p:cNvSpPr>
          <p:nvPr>
            <p:ph idx="1"/>
          </p:nvPr>
        </p:nvSpPr>
        <p:spPr/>
        <p:txBody>
          <a:bodyPr/>
          <a:lstStyle/>
          <a:p>
            <a:r>
              <a:rPr lang="en-GB" dirty="0" smtClean="0"/>
              <a:t>Early Help hub sessions enable schools to </a:t>
            </a:r>
            <a:r>
              <a:rPr lang="en-GB" dirty="0"/>
              <a:t>access support and advice from an EP in a timely and efficient way. </a:t>
            </a:r>
            <a:endParaRPr lang="en-GB" dirty="0" smtClean="0"/>
          </a:p>
          <a:p>
            <a:endParaRPr lang="en-GB" sz="1050" dirty="0" smtClean="0"/>
          </a:p>
          <a:p>
            <a:r>
              <a:rPr lang="en-GB" dirty="0" smtClean="0"/>
              <a:t>Early </a:t>
            </a:r>
            <a:r>
              <a:rPr lang="en-GB" dirty="0"/>
              <a:t>Help hub sessions are available across the year at a number of locality and central locations</a:t>
            </a:r>
            <a:r>
              <a:rPr lang="en-GB" dirty="0" smtClean="0"/>
              <a:t>.</a:t>
            </a:r>
          </a:p>
          <a:p>
            <a:pPr marL="0" indent="0">
              <a:buNone/>
            </a:pPr>
            <a:endParaRPr lang="en-GB" dirty="0"/>
          </a:p>
          <a:p>
            <a:endParaRPr lang="en-GB" dirty="0"/>
          </a:p>
        </p:txBody>
      </p:sp>
    </p:spTree>
    <p:extLst>
      <p:ext uri="{BB962C8B-B14F-4D97-AF65-F5344CB8AC3E}">
        <p14:creationId xmlns:p14="http://schemas.microsoft.com/office/powerpoint/2010/main" val="2692555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noAutofit/>
          </a:bodyPr>
          <a:lstStyle/>
          <a:p>
            <a:r>
              <a:rPr lang="en-GB" dirty="0" smtClean="0"/>
              <a:t>EP Early </a:t>
            </a:r>
            <a:r>
              <a:rPr lang="en-GB" dirty="0"/>
              <a:t>Help Hub </a:t>
            </a:r>
            <a:r>
              <a:rPr lang="en-GB" dirty="0" smtClean="0"/>
              <a:t>Consultations</a:t>
            </a:r>
            <a:endParaRPr lang="en-GB" dirty="0"/>
          </a:p>
        </p:txBody>
      </p:sp>
      <p:sp>
        <p:nvSpPr>
          <p:cNvPr id="3" name="Content Placeholder 2"/>
          <p:cNvSpPr>
            <a:spLocks noGrp="1"/>
          </p:cNvSpPr>
          <p:nvPr>
            <p:ph idx="1"/>
          </p:nvPr>
        </p:nvSpPr>
        <p:spPr/>
        <p:txBody>
          <a:bodyPr>
            <a:normAutofit fontScale="70000" lnSpcReduction="20000"/>
          </a:bodyPr>
          <a:lstStyle/>
          <a:p>
            <a:endParaRPr lang="en-GB" sz="1600" dirty="0" smtClean="0"/>
          </a:p>
          <a:p>
            <a:r>
              <a:rPr lang="en-GB" dirty="0" smtClean="0"/>
              <a:t>Consultation </a:t>
            </a:r>
            <a:r>
              <a:rPr lang="en-GB" dirty="0"/>
              <a:t>is a way of thinking through concerns relating to an individual or group of students.  It offers you the opportunity to discuss these concerns directly with an Education Psychologist</a:t>
            </a:r>
            <a:r>
              <a:rPr lang="en-GB" dirty="0" smtClean="0"/>
              <a:t>.</a:t>
            </a:r>
          </a:p>
          <a:p>
            <a:endParaRPr lang="en-GB" sz="1600" dirty="0"/>
          </a:p>
          <a:p>
            <a:r>
              <a:rPr lang="en-GB" dirty="0" smtClean="0"/>
              <a:t>Concerns </a:t>
            </a:r>
            <a:r>
              <a:rPr lang="en-GB" dirty="0"/>
              <a:t>may relate to any aspects of teaching, learning or behaviour etc.   The approach is essentially solution orientated and aims to help you find a way of managing the situation that suits you. </a:t>
            </a:r>
            <a:endParaRPr lang="en-GB" dirty="0" smtClean="0"/>
          </a:p>
          <a:p>
            <a:endParaRPr lang="en-GB" sz="1700" dirty="0"/>
          </a:p>
          <a:p>
            <a:r>
              <a:rPr lang="en-GB" dirty="0" smtClean="0"/>
              <a:t>Research </a:t>
            </a:r>
            <a:r>
              <a:rPr lang="en-GB" dirty="0"/>
              <a:t>suggest that the consultation enables </a:t>
            </a:r>
            <a:r>
              <a:rPr lang="en-GB" dirty="0" err="1"/>
              <a:t>SENCos</a:t>
            </a:r>
            <a:r>
              <a:rPr lang="en-GB" dirty="0"/>
              <a:t> to feel supported, gain new perspectives, understandings and ideas, develop professional skills and to feel that they were meeting children's needs and working effectively with parents (Chadwick, 2014)</a:t>
            </a:r>
          </a:p>
          <a:p>
            <a:endParaRPr lang="en-GB" dirty="0"/>
          </a:p>
        </p:txBody>
      </p:sp>
    </p:spTree>
    <p:extLst>
      <p:ext uri="{BB962C8B-B14F-4D97-AF65-F5344CB8AC3E}">
        <p14:creationId xmlns:p14="http://schemas.microsoft.com/office/powerpoint/2010/main" val="144322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46647"/>
          </a:xfrm>
        </p:spPr>
        <p:txBody>
          <a:bodyPr/>
          <a:lstStyle/>
          <a:p>
            <a:r>
              <a:rPr lang="en-GB" b="1" dirty="0" smtClean="0"/>
              <a:t>Local Area SEND Inspections</a:t>
            </a:r>
            <a:endParaRPr lang="en-GB" b="1" dirty="0"/>
          </a:p>
        </p:txBody>
      </p:sp>
      <p:sp>
        <p:nvSpPr>
          <p:cNvPr id="3" name="Subtitle 2"/>
          <p:cNvSpPr>
            <a:spLocks noGrp="1"/>
          </p:cNvSpPr>
          <p:nvPr>
            <p:ph type="subTitle" idx="1"/>
          </p:nvPr>
        </p:nvSpPr>
        <p:spPr>
          <a:xfrm>
            <a:off x="899592" y="4653136"/>
            <a:ext cx="7344816" cy="1296144"/>
          </a:xfrm>
        </p:spPr>
        <p:txBody>
          <a:bodyPr>
            <a:noAutofit/>
          </a:bodyPr>
          <a:lstStyle/>
          <a:p>
            <a:r>
              <a:rPr lang="en-GB" sz="4400" b="1" dirty="0" smtClean="0">
                <a:solidFill>
                  <a:schemeClr val="tx1"/>
                </a:solidFill>
              </a:rPr>
              <a:t>How Local Areas are </a:t>
            </a:r>
            <a:r>
              <a:rPr lang="en-GB" sz="4400" b="1" dirty="0" smtClean="0">
                <a:solidFill>
                  <a:schemeClr val="tx1"/>
                </a:solidFill>
              </a:rPr>
              <a:t>Inspected</a:t>
            </a:r>
          </a:p>
          <a:p>
            <a:pPr lvl="0"/>
            <a:r>
              <a:rPr lang="en-GB" sz="4400" b="1" dirty="0"/>
              <a:t>Andrew Crabtree</a:t>
            </a:r>
          </a:p>
          <a:p>
            <a:endParaRPr lang="en-GB" sz="4400" b="1"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2604135" cy="763905"/>
          </a:xfrm>
          <a:prstGeom prst="rect">
            <a:avLst/>
          </a:prstGeom>
          <a:noFill/>
          <a:ln>
            <a:noFill/>
          </a:ln>
        </p:spPr>
      </p:pic>
      <p:pic>
        <p:nvPicPr>
          <p:cNvPr id="5" name="Picture 4" descr="Description: Z:\Documents\All three CCGs 2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57316"/>
            <a:ext cx="1600200" cy="602615"/>
          </a:xfrm>
          <a:prstGeom prst="rect">
            <a:avLst/>
          </a:prstGeom>
          <a:noFill/>
          <a:ln>
            <a:noFill/>
          </a:ln>
        </p:spPr>
      </p:pic>
      <p:pic>
        <p:nvPicPr>
          <p:cNvPr id="6" name="Picture 5" descr="BPF_Logo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2501" y="435326"/>
            <a:ext cx="789940" cy="789940"/>
          </a:xfrm>
          <a:prstGeom prst="rect">
            <a:avLst/>
          </a:prstGeom>
          <a:noFill/>
          <a:ln>
            <a:noFill/>
          </a:ln>
        </p:spPr>
      </p:pic>
      <p:sp>
        <p:nvSpPr>
          <p:cNvPr id="7" name="Footer Placeholder 6"/>
          <p:cNvSpPr>
            <a:spLocks noGrp="1"/>
          </p:cNvSpPr>
          <p:nvPr>
            <p:ph type="ftr" sz="quarter" idx="11"/>
          </p:nvPr>
        </p:nvSpPr>
        <p:spPr/>
        <p:txBody>
          <a:bodyPr/>
          <a:lstStyle/>
          <a:p>
            <a:r>
              <a:rPr lang="en-GB" dirty="0" err="1" smtClean="0"/>
              <a:t>Headteacher</a:t>
            </a:r>
            <a:r>
              <a:rPr lang="en-GB" dirty="0" smtClean="0"/>
              <a:t> Briefing 15 January 2019 SEND Transformation &amp;  Compliance Team</a:t>
            </a:r>
            <a:endParaRPr lang="en-GB" dirty="0"/>
          </a:p>
        </p:txBody>
      </p:sp>
    </p:spTree>
    <p:extLst>
      <p:ext uri="{BB962C8B-B14F-4D97-AF65-F5344CB8AC3E}">
        <p14:creationId xmlns:p14="http://schemas.microsoft.com/office/powerpoint/2010/main" val="345428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does a Consultation involve?</a:t>
            </a:r>
          </a:p>
        </p:txBody>
      </p:sp>
      <p:sp>
        <p:nvSpPr>
          <p:cNvPr id="3" name="Content Placeholder 2"/>
          <p:cNvSpPr>
            <a:spLocks noGrp="1"/>
          </p:cNvSpPr>
          <p:nvPr>
            <p:ph idx="1"/>
          </p:nvPr>
        </p:nvSpPr>
        <p:spPr/>
        <p:txBody>
          <a:bodyPr>
            <a:normAutofit fontScale="70000" lnSpcReduction="20000"/>
          </a:bodyPr>
          <a:lstStyle/>
          <a:p>
            <a:r>
              <a:rPr lang="en-GB" b="1" dirty="0"/>
              <a:t> </a:t>
            </a:r>
            <a:r>
              <a:rPr lang="en-GB" sz="3400" dirty="0" smtClean="0"/>
              <a:t>Prior </a:t>
            </a:r>
            <a:r>
              <a:rPr lang="en-GB" sz="3400" dirty="0"/>
              <a:t>to the consultation take time to think about what is it you want it to be about. Use the ‘Getting the most out of your Consultation’ form overleaf as a guide. If you think it would be useful, gather together examples of work / log of incidents. </a:t>
            </a:r>
            <a:endParaRPr lang="en-GB" sz="3400" dirty="0" smtClean="0"/>
          </a:p>
          <a:p>
            <a:endParaRPr lang="en-GB" sz="1700" dirty="0"/>
          </a:p>
          <a:p>
            <a:r>
              <a:rPr lang="en-GB" sz="3400" b="1" dirty="0"/>
              <a:t> </a:t>
            </a:r>
            <a:r>
              <a:rPr lang="en-GB" sz="3400" dirty="0" smtClean="0"/>
              <a:t>Each </a:t>
            </a:r>
            <a:r>
              <a:rPr lang="en-GB" sz="3400" dirty="0"/>
              <a:t>consultation will take approximately 45 minutes and involve a discussion between the EP and the person bringing the concern.  Through examining the available evidence and through discussion the precise nature of the difficulty will be established and strategies for future action will be planned</a:t>
            </a:r>
            <a:r>
              <a:rPr lang="en-GB" sz="3400" dirty="0" smtClean="0"/>
              <a:t>.</a:t>
            </a:r>
          </a:p>
          <a:p>
            <a:endParaRPr lang="en-GB" sz="1600" dirty="0"/>
          </a:p>
          <a:p>
            <a:r>
              <a:rPr lang="en-GB" sz="3400" dirty="0"/>
              <a:t> </a:t>
            </a:r>
            <a:r>
              <a:rPr lang="en-GB" sz="3400" dirty="0" smtClean="0"/>
              <a:t>After </a:t>
            </a:r>
            <a:r>
              <a:rPr lang="en-GB" sz="3400" dirty="0"/>
              <a:t>the consultation any agreed actions should be implemented by school. A further consultation may be booked if necessary.</a:t>
            </a:r>
          </a:p>
          <a:p>
            <a:endParaRPr lang="en-GB" sz="3400" dirty="0"/>
          </a:p>
        </p:txBody>
      </p:sp>
    </p:spTree>
    <p:extLst>
      <p:ext uri="{BB962C8B-B14F-4D97-AF65-F5344CB8AC3E}">
        <p14:creationId xmlns:p14="http://schemas.microsoft.com/office/powerpoint/2010/main" val="3075056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Practicalities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a:t>Parental </a:t>
            </a:r>
            <a:r>
              <a:rPr lang="en-GB" b="1" dirty="0" smtClean="0"/>
              <a:t>Consent</a:t>
            </a:r>
          </a:p>
          <a:p>
            <a:pPr marL="0" indent="0">
              <a:buNone/>
            </a:pPr>
            <a:endParaRPr lang="en-GB" sz="1300" dirty="0"/>
          </a:p>
          <a:p>
            <a:r>
              <a:rPr lang="en-GB" dirty="0"/>
              <a:t> </a:t>
            </a:r>
            <a:r>
              <a:rPr lang="en-GB" dirty="0" smtClean="0"/>
              <a:t>You </a:t>
            </a:r>
            <a:r>
              <a:rPr lang="en-GB" dirty="0"/>
              <a:t>must bring signed parental consent with you to the consultation. You may also wish to consider parents accompanying you to the consultation, if you think this would be useful.</a:t>
            </a:r>
          </a:p>
          <a:p>
            <a:pPr marL="0" indent="0">
              <a:buNone/>
            </a:pPr>
            <a:r>
              <a:rPr lang="en-GB" b="1" dirty="0"/>
              <a:t> </a:t>
            </a:r>
            <a:endParaRPr lang="en-GB" dirty="0"/>
          </a:p>
          <a:p>
            <a:pPr marL="0" indent="0">
              <a:buNone/>
            </a:pPr>
            <a:r>
              <a:rPr lang="en-GB" b="1" dirty="0"/>
              <a:t>How to Book a </a:t>
            </a:r>
            <a:r>
              <a:rPr lang="en-GB" b="1" dirty="0" smtClean="0"/>
              <a:t>Consultation</a:t>
            </a:r>
          </a:p>
          <a:p>
            <a:pPr marL="0" indent="0">
              <a:buNone/>
            </a:pPr>
            <a:endParaRPr lang="en-GB" sz="1600" dirty="0"/>
          </a:p>
          <a:p>
            <a:r>
              <a:rPr lang="en-GB" dirty="0" smtClean="0"/>
              <a:t>A </a:t>
            </a:r>
            <a:r>
              <a:rPr lang="en-GB" dirty="0"/>
              <a:t>full timetable of Educational Psychology ‘Early Help’ hub sessions is available on Bradford Schools Online, </a:t>
            </a:r>
            <a:r>
              <a:rPr lang="en-GB" u="sng" dirty="0">
                <a:hlinkClick r:id="rId2"/>
              </a:rPr>
              <a:t>https://bso.bradford.gov.uk/content/educational-psychology</a:t>
            </a:r>
            <a:endParaRPr lang="en-GB" dirty="0"/>
          </a:p>
          <a:p>
            <a:pPr marL="0" indent="0">
              <a:buNone/>
            </a:pPr>
            <a:endParaRPr lang="en-GB" dirty="0"/>
          </a:p>
          <a:p>
            <a:r>
              <a:rPr lang="en-GB" dirty="0"/>
              <a:t>Please call 01274 439444 to book a consultation.</a:t>
            </a:r>
          </a:p>
        </p:txBody>
      </p:sp>
    </p:spTree>
    <p:extLst>
      <p:ext uri="{BB962C8B-B14F-4D97-AF65-F5344CB8AC3E}">
        <p14:creationId xmlns:p14="http://schemas.microsoft.com/office/powerpoint/2010/main" val="1701266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dirty="0" smtClean="0"/>
              <a:t>High Incidence Team Advice Hubs</a:t>
            </a:r>
            <a:endParaRPr lang="en-GB"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89" t="22359" r="12517" b="12295"/>
          <a:stretch/>
        </p:blipFill>
        <p:spPr bwMode="auto">
          <a:xfrm>
            <a:off x="971599" y="1700808"/>
            <a:ext cx="6949751" cy="490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797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
            </a:r>
            <a:br>
              <a:rPr lang="en-GB" dirty="0" smtClean="0"/>
            </a:br>
            <a:r>
              <a:rPr lang="en-GB" dirty="0" smtClean="0"/>
              <a:t>SEND </a:t>
            </a:r>
            <a:r>
              <a:rPr lang="en-GB" dirty="0"/>
              <a:t>Assessment and Psychology </a:t>
            </a:r>
            <a:r>
              <a:rPr lang="en-GB" dirty="0" smtClean="0"/>
              <a:t/>
            </a:r>
            <a:br>
              <a:rPr lang="en-GB" dirty="0" smtClean="0"/>
            </a:br>
            <a:r>
              <a:rPr lang="en-GB" dirty="0" smtClean="0"/>
              <a:t>Ruth Dennis and Stephen </a:t>
            </a:r>
            <a:r>
              <a:rPr lang="en-GB" dirty="0"/>
              <a:t>Nyakatawa</a:t>
            </a:r>
            <a:br>
              <a:rPr lang="en-GB" dirty="0"/>
            </a:br>
            <a:r>
              <a:rPr lang="en-GB" dirty="0"/>
              <a:t> </a:t>
            </a:r>
          </a:p>
        </p:txBody>
      </p:sp>
      <p:sp>
        <p:nvSpPr>
          <p:cNvPr id="3" name="Content Placeholder 2"/>
          <p:cNvSpPr>
            <a:spLocks noGrp="1"/>
          </p:cNvSpPr>
          <p:nvPr>
            <p:ph idx="1"/>
          </p:nvPr>
        </p:nvSpPr>
        <p:spPr/>
        <p:txBody>
          <a:bodyPr>
            <a:normAutofit/>
          </a:bodyPr>
          <a:lstStyle/>
          <a:p>
            <a:r>
              <a:rPr lang="en-GB" dirty="0" smtClean="0"/>
              <a:t>Feedback from Panel</a:t>
            </a:r>
          </a:p>
          <a:p>
            <a:r>
              <a:rPr lang="en-GB" dirty="0" smtClean="0"/>
              <a:t>Key Messages</a:t>
            </a:r>
          </a:p>
          <a:p>
            <a:endParaRPr lang="en-GB" dirty="0" smtClean="0"/>
          </a:p>
        </p:txBody>
      </p:sp>
    </p:spTree>
    <p:extLst>
      <p:ext uri="{BB962C8B-B14F-4D97-AF65-F5344CB8AC3E}">
        <p14:creationId xmlns:p14="http://schemas.microsoft.com/office/powerpoint/2010/main" val="1085790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EHCP Panel</a:t>
            </a:r>
            <a:endParaRPr lang="en-GB" dirty="0"/>
          </a:p>
        </p:txBody>
      </p:sp>
      <p:pic>
        <p:nvPicPr>
          <p:cNvPr id="6"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101" t="29531" r="22110" b="43181"/>
          <a:stretch/>
        </p:blipFill>
        <p:spPr bwMode="auto">
          <a:xfrm>
            <a:off x="323528" y="1916832"/>
            <a:ext cx="8548092" cy="317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663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EHCP Panel</a:t>
            </a:r>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101" t="57351" r="22110" b="16673"/>
          <a:stretch/>
        </p:blipFill>
        <p:spPr bwMode="auto">
          <a:xfrm>
            <a:off x="323528" y="2132856"/>
            <a:ext cx="8389742" cy="296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265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EHCP Panel</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64" t="46365" r="20167" b="27951"/>
          <a:stretch/>
        </p:blipFill>
        <p:spPr bwMode="auto">
          <a:xfrm>
            <a:off x="518220" y="2060848"/>
            <a:ext cx="826476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294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Incidence Team Update</a:t>
            </a:r>
            <a:endParaRPr lang="en-GB" dirty="0"/>
          </a:p>
        </p:txBody>
      </p:sp>
      <p:sp>
        <p:nvSpPr>
          <p:cNvPr id="3" name="Content Placeholder 2"/>
          <p:cNvSpPr>
            <a:spLocks noGrp="1"/>
          </p:cNvSpPr>
          <p:nvPr>
            <p:ph idx="1"/>
          </p:nvPr>
        </p:nvSpPr>
        <p:spPr/>
        <p:txBody>
          <a:bodyPr/>
          <a:lstStyle/>
          <a:p>
            <a:r>
              <a:rPr lang="en-GB" dirty="0" smtClean="0"/>
              <a:t>Referral Process and allocations</a:t>
            </a:r>
            <a:endParaRPr lang="en-GB" dirty="0"/>
          </a:p>
        </p:txBody>
      </p:sp>
    </p:spTree>
    <p:extLst>
      <p:ext uri="{BB962C8B-B14F-4D97-AF65-F5344CB8AC3E}">
        <p14:creationId xmlns:p14="http://schemas.microsoft.com/office/powerpoint/2010/main" val="1344950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20893"/>
            <a:ext cx="9144000" cy="6858000"/>
            <a:chOff x="0" y="0"/>
            <a:chExt cx="9144000" cy="6858000"/>
          </a:xfrm>
        </p:grpSpPr>
        <p:sp>
          <p:nvSpPr>
            <p:cNvPr id="4" name="Rounded Rectangle 3"/>
            <p:cNvSpPr/>
            <p:nvPr/>
          </p:nvSpPr>
          <p:spPr>
            <a:xfrm>
              <a:off x="0" y="0"/>
              <a:ext cx="9144000" cy="6858000"/>
            </a:xfrm>
            <a:prstGeom prst="roundRect">
              <a:avLst>
                <a:gd name="adj" fmla="val 10999"/>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07504" y="836712"/>
              <a:ext cx="0" cy="547260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77912" y="3531975"/>
            <a:ext cx="7772400" cy="1470025"/>
          </a:xfrm>
        </p:spPr>
        <p:txBody>
          <a:bodyPr>
            <a:normAutofit/>
          </a:bodyPr>
          <a:lstStyle/>
          <a:p>
            <a:r>
              <a:rPr lang="en-GB" sz="4000" dirty="0" smtClean="0">
                <a:ln>
                  <a:solidFill>
                    <a:schemeClr val="bg1">
                      <a:lumMod val="50000"/>
                    </a:schemeClr>
                  </a:solidFill>
                </a:ln>
                <a:solidFill>
                  <a:schemeClr val="bg1"/>
                </a:solidFill>
                <a:latin typeface="Kristen ITC" panose="03050502040202030202" pitchFamily="66" charset="0"/>
              </a:rPr>
              <a:t>ASSSIST2- Social Stories™ for children with autism.</a:t>
            </a:r>
            <a:endParaRPr lang="en-GB" sz="4000" dirty="0">
              <a:ln>
                <a:solidFill>
                  <a:schemeClr val="bg1">
                    <a:lumMod val="50000"/>
                  </a:schemeClr>
                </a:solidFill>
              </a:ln>
              <a:solidFill>
                <a:schemeClr val="bg1"/>
              </a:solidFill>
              <a:latin typeface="Kristen ITC" panose="03050502040202030202" pitchFamily="66" charset="0"/>
            </a:endParaRPr>
          </a:p>
        </p:txBody>
      </p:sp>
      <p:sp>
        <p:nvSpPr>
          <p:cNvPr id="3" name="Subtitle 2"/>
          <p:cNvSpPr>
            <a:spLocks noGrp="1"/>
          </p:cNvSpPr>
          <p:nvPr>
            <p:ph type="subTitle" idx="1"/>
          </p:nvPr>
        </p:nvSpPr>
        <p:spPr>
          <a:xfrm>
            <a:off x="1371600" y="5106430"/>
            <a:ext cx="6400800" cy="913656"/>
          </a:xfrm>
        </p:spPr>
        <p:txBody>
          <a:bodyPr/>
          <a:lstStyle/>
          <a:p>
            <a:endParaRPr lang="en-GB"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7408" y="250174"/>
            <a:ext cx="2929184" cy="31579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0" y="6020086"/>
            <a:ext cx="1972137" cy="598385"/>
          </a:xfrm>
          <a:prstGeom prst="rect">
            <a:avLst/>
          </a:prstGeom>
        </p:spPr>
      </p:pic>
      <p:pic>
        <p:nvPicPr>
          <p:cNvPr id="11"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929" y="6005534"/>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113" y="6020086"/>
            <a:ext cx="2143125" cy="685800"/>
          </a:xfrm>
          <a:prstGeom prst="rect">
            <a:avLst/>
          </a:prstGeom>
        </p:spPr>
      </p:pic>
    </p:spTree>
    <p:extLst>
      <p:ext uri="{BB962C8B-B14F-4D97-AF65-F5344CB8AC3E}">
        <p14:creationId xmlns:p14="http://schemas.microsoft.com/office/powerpoint/2010/main" val="1875908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144000" cy="6858000"/>
            <a:chOff x="0" y="0"/>
            <a:chExt cx="9144000" cy="6858000"/>
          </a:xfrm>
        </p:grpSpPr>
        <p:sp>
          <p:nvSpPr>
            <p:cNvPr id="4" name="Rounded Rectangle 3"/>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8892480" y="476672"/>
              <a:ext cx="144016" cy="5976664"/>
              <a:chOff x="8892480" y="476672"/>
              <a:chExt cx="144016" cy="5976664"/>
            </a:xfrm>
          </p:grpSpPr>
          <p:cxnSp>
            <p:nvCxnSpPr>
              <p:cNvPr id="8" name="Straight Connector 7"/>
              <p:cNvCxnSpPr/>
              <p:nvPr/>
            </p:nvCxnSpPr>
            <p:spPr>
              <a:xfrm>
                <a:off x="9036496" y="69269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64488" y="62068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92480" y="47667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p:txBody>
          <a:bodyPr/>
          <a:lstStyle/>
          <a:p>
            <a:r>
              <a:rPr lang="en-GB" dirty="0" smtClean="0">
                <a:ln>
                  <a:solidFill>
                    <a:schemeClr val="accent2">
                      <a:lumMod val="50000"/>
                    </a:schemeClr>
                  </a:solidFill>
                </a:ln>
                <a:solidFill>
                  <a:schemeClr val="accent2">
                    <a:lumMod val="75000"/>
                  </a:schemeClr>
                </a:solidFill>
                <a:latin typeface="Kristen ITC" panose="03050502040202030202" pitchFamily="66" charset="0"/>
              </a:rPr>
              <a:t>What are Social Stories™?</a:t>
            </a:r>
            <a:endParaRPr lang="en-GB" dirty="0">
              <a:ln>
                <a:solidFill>
                  <a:schemeClr val="accent2">
                    <a:lumMod val="50000"/>
                  </a:schemeClr>
                </a:solidFill>
              </a:ln>
              <a:solidFill>
                <a:schemeClr val="accent2">
                  <a:lumMod val="75000"/>
                </a:schemeClr>
              </a:solidFill>
              <a:latin typeface="Kristen ITC" panose="03050502040202030202" pitchFamily="66" charset="0"/>
            </a:endParaRPr>
          </a:p>
        </p:txBody>
      </p:sp>
      <p:sp>
        <p:nvSpPr>
          <p:cNvPr id="3" name="Content Placeholder 2"/>
          <p:cNvSpPr>
            <a:spLocks noGrp="1"/>
          </p:cNvSpPr>
          <p:nvPr>
            <p:ph idx="1"/>
          </p:nvPr>
        </p:nvSpPr>
        <p:spPr>
          <a:xfrm>
            <a:off x="457200" y="1340768"/>
            <a:ext cx="8229600" cy="5096599"/>
          </a:xfrm>
        </p:spPr>
        <p:txBody>
          <a:bodyPr>
            <a:noAutofit/>
          </a:bodyPr>
          <a:lstStyle/>
          <a:p>
            <a:pPr marL="0" indent="0">
              <a:buNone/>
            </a:pPr>
            <a:r>
              <a:rPr lang="en-GB" sz="2400" dirty="0" smtClean="0">
                <a:latin typeface="Franklin Gothic Book" panose="020B0503020102020204" pitchFamily="34" charset="0"/>
              </a:rPr>
              <a:t>Children with Autism Spectrum Disorder (ASD) are less able to intuitively understand social rules and situations than typically developing children</a:t>
            </a:r>
            <a:r>
              <a:rPr lang="en-GB" sz="2400" baseline="30000" dirty="0" smtClean="0">
                <a:latin typeface="Franklin Gothic Book" panose="020B0503020102020204" pitchFamily="34" charset="0"/>
              </a:rPr>
              <a:t>1</a:t>
            </a:r>
            <a:r>
              <a:rPr lang="en-GB" sz="2400" dirty="0" smtClean="0">
                <a:latin typeface="Franklin Gothic Book" panose="020B0503020102020204" pitchFamily="34" charset="0"/>
              </a:rPr>
              <a:t>.</a:t>
            </a:r>
            <a:endParaRPr lang="en-GB" sz="2400" baseline="30000" dirty="0" smtClean="0">
              <a:latin typeface="Franklin Gothic Book" panose="020B0503020102020204" pitchFamily="34" charset="0"/>
            </a:endParaRPr>
          </a:p>
          <a:p>
            <a:endParaRPr lang="en-GB" sz="1000" dirty="0" smtClean="0">
              <a:latin typeface="Franklin Gothic Book" panose="020B0503020102020204" pitchFamily="34" charset="0"/>
            </a:endParaRPr>
          </a:p>
          <a:p>
            <a:pPr marL="0" indent="0">
              <a:buNone/>
            </a:pPr>
            <a:r>
              <a:rPr lang="en-GB" sz="2400" dirty="0" smtClean="0">
                <a:latin typeface="Franklin Gothic Book" panose="020B0503020102020204" pitchFamily="34" charset="0"/>
              </a:rPr>
              <a:t>Social Stories™ are an intervention designed by Carol Gray</a:t>
            </a:r>
            <a:r>
              <a:rPr lang="en-GB" sz="2400" baseline="30000" dirty="0">
                <a:latin typeface="Franklin Gothic Book" panose="020B0503020102020204" pitchFamily="34" charset="0"/>
              </a:rPr>
              <a:t>2</a:t>
            </a:r>
            <a:r>
              <a:rPr lang="en-GB" sz="2400" dirty="0" smtClean="0">
                <a:latin typeface="Franklin Gothic Book" panose="020B0503020102020204" pitchFamily="34" charset="0"/>
              </a:rPr>
              <a:t> to help children with Autism Spectrum Disorder (ASD). </a:t>
            </a:r>
            <a:r>
              <a:rPr lang="en-GB" sz="2200" dirty="0" smtClean="0">
                <a:latin typeface="Franklin Gothic Book" panose="020B0503020102020204" pitchFamily="34" charset="0"/>
              </a:rPr>
              <a:t/>
            </a:r>
            <a:br>
              <a:rPr lang="en-GB" sz="2200" dirty="0" smtClean="0">
                <a:latin typeface="Franklin Gothic Book" panose="020B0503020102020204" pitchFamily="34" charset="0"/>
              </a:rPr>
            </a:br>
            <a:endParaRPr lang="en-GB" sz="1000" dirty="0" smtClean="0">
              <a:latin typeface="Franklin Gothic Book" panose="020B0503020102020204" pitchFamily="34" charset="0"/>
            </a:endParaRPr>
          </a:p>
          <a:p>
            <a:pPr marL="0" indent="0">
              <a:buNone/>
            </a:pPr>
            <a:r>
              <a:rPr lang="en-GB" sz="2400" dirty="0" smtClean="0">
                <a:latin typeface="Franklin Gothic Book" panose="020B0503020102020204" pitchFamily="34" charset="0"/>
              </a:rPr>
              <a:t>A Social Story™ writes a child into a story about themselves, and uses pictures and simple language to describe a social situation or skill to help children with ASD to understand a situation more easily. </a:t>
            </a:r>
            <a:r>
              <a:rPr lang="en-GB" sz="2200" dirty="0" smtClean="0">
                <a:latin typeface="Franklin Gothic Book" panose="020B0503020102020204" pitchFamily="34" charset="0"/>
              </a:rPr>
              <a:t/>
            </a:r>
            <a:br>
              <a:rPr lang="en-GB" sz="2200" dirty="0" smtClean="0">
                <a:latin typeface="Franklin Gothic Book" panose="020B0503020102020204" pitchFamily="34" charset="0"/>
              </a:rPr>
            </a:br>
            <a:endParaRPr lang="en-GB" sz="1000" dirty="0" smtClean="0">
              <a:latin typeface="Franklin Gothic Book" panose="020B0503020102020204" pitchFamily="34" charset="0"/>
            </a:endParaRPr>
          </a:p>
          <a:p>
            <a:pPr marL="0" indent="0">
              <a:buNone/>
            </a:pPr>
            <a:r>
              <a:rPr lang="en-GB" sz="2400" dirty="0" smtClean="0">
                <a:latin typeface="Franklin Gothic Book" panose="020B0503020102020204" pitchFamily="34" charset="0"/>
              </a:rPr>
              <a:t>By regularly reading or hearing a story in which they star, the child learns to adopt specific social skills. </a:t>
            </a:r>
          </a:p>
        </p:txBody>
      </p:sp>
      <p:sp>
        <p:nvSpPr>
          <p:cNvPr id="14" name="TextBox 13"/>
          <p:cNvSpPr txBox="1"/>
          <p:nvPr/>
        </p:nvSpPr>
        <p:spPr>
          <a:xfrm>
            <a:off x="8388424" y="6237312"/>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1</a:t>
            </a:r>
            <a:endParaRPr lang="en-GB" sz="2000" dirty="0">
              <a:ln>
                <a:solidFill>
                  <a:schemeClr val="tx2"/>
                </a:solidFill>
              </a:ln>
              <a:solidFill>
                <a:schemeClr val="accent1"/>
              </a:solidFill>
              <a:latin typeface="Kristen ITC" panose="03050502040202030202" pitchFamily="66"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26" y="6138174"/>
            <a:ext cx="1972137" cy="598385"/>
          </a:xfrm>
          <a:prstGeom prst="rect">
            <a:avLst/>
          </a:prstGeom>
        </p:spPr>
      </p:pic>
      <p:pic>
        <p:nvPicPr>
          <p:cNvPr id="16"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635" y="6093296"/>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574" y="6138174"/>
            <a:ext cx="2143125" cy="6858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4416" y="38281"/>
            <a:ext cx="813270" cy="876781"/>
          </a:xfrm>
          <a:prstGeom prst="rect">
            <a:avLst/>
          </a:prstGeom>
        </p:spPr>
      </p:pic>
    </p:spTree>
    <p:extLst>
      <p:ext uri="{BB962C8B-B14F-4D97-AF65-F5344CB8AC3E}">
        <p14:creationId xmlns:p14="http://schemas.microsoft.com/office/powerpoint/2010/main" val="59363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a:t>
            </a:r>
            <a:endParaRPr lang="en-GB" dirty="0"/>
          </a:p>
        </p:txBody>
      </p:sp>
      <p:sp>
        <p:nvSpPr>
          <p:cNvPr id="5" name="Content Placeholder 4"/>
          <p:cNvSpPr>
            <a:spLocks noGrp="1"/>
          </p:cNvSpPr>
          <p:nvPr>
            <p:ph idx="1"/>
          </p:nvPr>
        </p:nvSpPr>
        <p:spPr>
          <a:xfrm>
            <a:off x="462880" y="1733292"/>
            <a:ext cx="8229600" cy="4248472"/>
          </a:xfrm>
        </p:spPr>
        <p:txBody>
          <a:bodyPr>
            <a:normAutofit/>
          </a:bodyPr>
          <a:lstStyle/>
          <a:p>
            <a:r>
              <a:rPr lang="en-GB" sz="2000" dirty="0" smtClean="0"/>
              <a:t>Places responsibility on local area – LA, health commissioners and providers </a:t>
            </a:r>
          </a:p>
          <a:p>
            <a:r>
              <a:rPr lang="en-GB" sz="2000" i="1" dirty="0" smtClean="0"/>
              <a:t>Minister Edward Timpson commissioned the joint inspection of all 152 LAs</a:t>
            </a:r>
          </a:p>
          <a:p>
            <a:r>
              <a:rPr lang="en-GB" sz="2000" i="1" dirty="0" smtClean="0"/>
              <a:t>To evaluate how local area -LAs, health commissioners and providers are fulfilling their duties</a:t>
            </a:r>
          </a:p>
          <a:p>
            <a:r>
              <a:rPr lang="en-GB" sz="2000" i="1" dirty="0" smtClean="0"/>
              <a:t>Team includes:  Care Quality Commission Inspector</a:t>
            </a:r>
          </a:p>
          <a:p>
            <a:r>
              <a:rPr lang="en-GB" sz="2000" i="1" dirty="0" smtClean="0"/>
              <a:t>HMI Lead Inspector</a:t>
            </a:r>
          </a:p>
          <a:p>
            <a:r>
              <a:rPr lang="en-GB" sz="2000" dirty="0" smtClean="0"/>
              <a:t>Ofsted Inspector</a:t>
            </a:r>
          </a:p>
          <a:p>
            <a:endParaRPr lang="en-GB" sz="2000" dirty="0" smtClean="0"/>
          </a:p>
          <a:p>
            <a:endParaRPr lang="en-GB"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5517232"/>
            <a:ext cx="2604135" cy="763905"/>
          </a:xfrm>
          <a:prstGeom prst="rect">
            <a:avLst/>
          </a:prstGeom>
          <a:noFill/>
          <a:ln>
            <a:noFill/>
          </a:ln>
        </p:spPr>
      </p:pic>
      <p:pic>
        <p:nvPicPr>
          <p:cNvPr id="7" name="Picture 6" descr="Description: Z:\Documents\All three CCGs 2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678522"/>
            <a:ext cx="1600200" cy="602615"/>
          </a:xfrm>
          <a:prstGeom prst="rect">
            <a:avLst/>
          </a:prstGeom>
          <a:noFill/>
          <a:ln>
            <a:noFill/>
          </a:ln>
        </p:spPr>
      </p:pic>
      <p:pic>
        <p:nvPicPr>
          <p:cNvPr id="8" name="Picture 7" descr="BPF_Logo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1378" y="5474576"/>
            <a:ext cx="789940" cy="789940"/>
          </a:xfrm>
          <a:prstGeom prst="rect">
            <a:avLst/>
          </a:prstGeom>
          <a:noFill/>
          <a:ln>
            <a:noFill/>
          </a:ln>
        </p:spPr>
      </p:pic>
    </p:spTree>
    <p:extLst>
      <p:ext uri="{BB962C8B-B14F-4D97-AF65-F5344CB8AC3E}">
        <p14:creationId xmlns:p14="http://schemas.microsoft.com/office/powerpoint/2010/main" val="71499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n>
                  <a:solidFill>
                    <a:schemeClr val="accent3">
                      <a:lumMod val="50000"/>
                    </a:schemeClr>
                  </a:solidFill>
                </a:ln>
                <a:solidFill>
                  <a:schemeClr val="accent3"/>
                </a:solidFill>
                <a:latin typeface="Kristen ITC" panose="03050502040202030202" pitchFamily="66" charset="0"/>
              </a:rPr>
              <a:t>ASSSIST2 – Study Aims</a:t>
            </a:r>
            <a:endParaRPr lang="en-GB" dirty="0">
              <a:ln>
                <a:solidFill>
                  <a:schemeClr val="accent3">
                    <a:lumMod val="50000"/>
                  </a:schemeClr>
                </a:solidFill>
              </a:ln>
              <a:solidFill>
                <a:schemeClr val="accent3"/>
              </a:solidFill>
              <a:latin typeface="Kristen ITC" panose="03050502040202030202"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600" dirty="0" smtClean="0">
                <a:latin typeface="Franklin Gothic Book" panose="020B0503020102020204" pitchFamily="34" charset="0"/>
              </a:rPr>
              <a:t>To establish whether Social Stories™ are clinically and cost-effective in improving child social responsiveness, reducing challenging behaviour and improving social and emotional health in children with ASD in primary schools.</a:t>
            </a:r>
          </a:p>
          <a:p>
            <a:pPr marL="0" indent="0">
              <a:lnSpc>
                <a:spcPct val="120000"/>
              </a:lnSpc>
              <a:buNone/>
            </a:pPr>
            <a:r>
              <a:rPr lang="en-GB" sz="2600" dirty="0">
                <a:latin typeface="Franklin Gothic Book" panose="020B0503020102020204" pitchFamily="34" charset="0"/>
              </a:rPr>
              <a:t>	</a:t>
            </a:r>
            <a:r>
              <a:rPr lang="en-GB" sz="2600" dirty="0" smtClean="0">
                <a:latin typeface="Franklin Gothic Book" panose="020B0503020102020204" pitchFamily="34" charset="0"/>
              </a:rPr>
              <a:t>-Compare outcomes of intervention to care as usual.</a:t>
            </a:r>
            <a:endParaRPr lang="en-GB" sz="2400" dirty="0" smtClean="0">
              <a:latin typeface="Franklin Gothic Book" panose="020B0503020102020204" pitchFamily="34" charset="0"/>
            </a:endParaRPr>
          </a:p>
          <a:p>
            <a:pPr marL="0" indent="0">
              <a:lnSpc>
                <a:spcPct val="120000"/>
              </a:lnSpc>
              <a:buNone/>
            </a:pPr>
            <a:r>
              <a:rPr lang="en-GB" sz="2400" dirty="0" smtClean="0">
                <a:latin typeface="Franklin Gothic Book" panose="020B0503020102020204" pitchFamily="34" charset="0"/>
              </a:rPr>
              <a:t>	-Examine general measures of health related QOL.</a:t>
            </a:r>
          </a:p>
          <a:p>
            <a:pPr marL="0" indent="0">
              <a:lnSpc>
                <a:spcPct val="120000"/>
              </a:lnSpc>
              <a:buNone/>
            </a:pPr>
            <a:r>
              <a:rPr lang="en-GB" sz="2400" dirty="0">
                <a:latin typeface="Franklin Gothic Book" panose="020B0503020102020204" pitchFamily="34" charset="0"/>
              </a:rPr>
              <a:t>	</a:t>
            </a:r>
            <a:r>
              <a:rPr lang="en-GB" sz="2400" dirty="0" smtClean="0">
                <a:latin typeface="Franklin Gothic Book" panose="020B0503020102020204" pitchFamily="34" charset="0"/>
              </a:rPr>
              <a:t>-Examine if Social Stories™ improve classroom attendance 	and reduce expensive out of area placements.</a:t>
            </a:r>
          </a:p>
          <a:p>
            <a:pPr marL="0" indent="0">
              <a:lnSpc>
                <a:spcPct val="120000"/>
              </a:lnSpc>
              <a:buNone/>
            </a:pPr>
            <a:r>
              <a:rPr lang="en-GB" sz="2400" dirty="0" smtClean="0">
                <a:latin typeface="Franklin Gothic Book" panose="020B0503020102020204" pitchFamily="34" charset="0"/>
              </a:rPr>
              <a:t>	-Assess sustainability in schools across 6 months.</a:t>
            </a:r>
          </a:p>
          <a:p>
            <a:pPr marL="0" indent="0">
              <a:lnSpc>
                <a:spcPct val="120000"/>
              </a:lnSpc>
              <a:buNone/>
            </a:pPr>
            <a:r>
              <a:rPr lang="en-GB" sz="2400" dirty="0" smtClean="0">
                <a:latin typeface="Franklin Gothic Book" panose="020B0503020102020204" pitchFamily="34" charset="0"/>
              </a:rPr>
              <a:t>	-Examine parental stress levels.</a:t>
            </a:r>
          </a:p>
          <a:p>
            <a:pPr marL="0" indent="0">
              <a:lnSpc>
                <a:spcPct val="120000"/>
              </a:lnSpc>
              <a:buNone/>
            </a:pPr>
            <a:r>
              <a:rPr lang="en-GB" sz="2400" dirty="0">
                <a:latin typeface="Franklin Gothic Book" panose="020B0503020102020204" pitchFamily="34" charset="0"/>
              </a:rPr>
              <a:t>	</a:t>
            </a:r>
            <a:r>
              <a:rPr lang="en-GB" sz="2400" dirty="0" smtClean="0">
                <a:latin typeface="Franklin Gothic Book" panose="020B0503020102020204" pitchFamily="34" charset="0"/>
              </a:rPr>
              <a:t>-Examine how treatment preference links to outcome 	success. </a:t>
            </a:r>
          </a:p>
        </p:txBody>
      </p:sp>
      <p:sp>
        <p:nvSpPr>
          <p:cNvPr id="9" name="TextBox 8"/>
          <p:cNvSpPr txBox="1"/>
          <p:nvPr/>
        </p:nvSpPr>
        <p:spPr>
          <a:xfrm>
            <a:off x="329623" y="6349115"/>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2</a:t>
            </a:r>
            <a:endParaRPr lang="en-GB" sz="2000" dirty="0">
              <a:ln>
                <a:solidFill>
                  <a:schemeClr val="tx2"/>
                </a:solidFill>
              </a:ln>
              <a:solidFill>
                <a:schemeClr val="accent1"/>
              </a:solidFill>
              <a:latin typeface="Kristen ITC" panose="03050502040202030202" pitchFamily="66"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03" y="6049923"/>
            <a:ext cx="1972137" cy="598385"/>
          </a:xfrm>
          <a:prstGeom prst="rect">
            <a:avLst/>
          </a:prstGeom>
        </p:spPr>
      </p:pic>
      <p:pic>
        <p:nvPicPr>
          <p:cNvPr id="13"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787" y="5994170"/>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829" y="6020086"/>
            <a:ext cx="2143125" cy="6858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878" y="92076"/>
            <a:ext cx="813270" cy="876781"/>
          </a:xfrm>
          <a:prstGeom prst="rect">
            <a:avLst/>
          </a:prstGeom>
        </p:spPr>
      </p:pic>
      <p:cxnSp>
        <p:nvCxnSpPr>
          <p:cNvPr id="19" name="Straight Connector 18"/>
          <p:cNvCxnSpPr/>
          <p:nvPr/>
        </p:nvCxnSpPr>
        <p:spPr>
          <a:xfrm flipH="1">
            <a:off x="107504" y="70308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3107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51520" y="48706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760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n>
                  <a:solidFill>
                    <a:schemeClr val="accent1">
                      <a:lumMod val="50000"/>
                    </a:schemeClr>
                  </a:solidFill>
                </a:ln>
                <a:solidFill>
                  <a:schemeClr val="accent1"/>
                </a:solidFill>
                <a:latin typeface="Kristen ITC" panose="03050502040202030202" pitchFamily="66" charset="0"/>
              </a:rPr>
              <a:t>Design</a:t>
            </a:r>
            <a:endParaRPr lang="en-GB" dirty="0">
              <a:ln>
                <a:solidFill>
                  <a:schemeClr val="accent1">
                    <a:lumMod val="50000"/>
                  </a:schemeClr>
                </a:solidFill>
              </a:ln>
              <a:solidFill>
                <a:schemeClr val="accent1"/>
              </a:solidFill>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sz="2400" dirty="0" smtClean="0">
                <a:latin typeface="Franklin Gothic Book" panose="020B0503020102020204" pitchFamily="34" charset="0"/>
              </a:rPr>
              <a:t>The study is a cluster randomised controlled trial. Randomisation will be stratified by whether a participating school is a mainstream or Special Educational Needs (SEN) school and the number of consented children within the school (cut-off &gt;5) .</a:t>
            </a:r>
          </a:p>
          <a:p>
            <a:pPr marL="0" indent="0">
              <a:buNone/>
            </a:pPr>
            <a:endParaRPr lang="en-GB" sz="2400" dirty="0" smtClean="0">
              <a:latin typeface="Franklin Gothic Book" panose="020B0503020102020204" pitchFamily="34" charset="0"/>
            </a:endParaRPr>
          </a:p>
          <a:p>
            <a:pPr marL="0" indent="0">
              <a:buNone/>
            </a:pPr>
            <a:r>
              <a:rPr lang="en-GB" sz="2400" dirty="0" smtClean="0">
                <a:latin typeface="Franklin Gothic Book" panose="020B0503020102020204" pitchFamily="34" charset="0"/>
              </a:rPr>
              <a:t>The study will also include an internal pilot examining the feasibility of recruitment. This will run for 10 months following the start of recruitment.</a:t>
            </a:r>
            <a:endParaRPr lang="en-GB" sz="2400" dirty="0">
              <a:latin typeface="Franklin Gothic Book" panose="020B0503020102020204" pitchFamily="34" charset="0"/>
            </a:endParaRPr>
          </a:p>
        </p:txBody>
      </p:sp>
      <p:sp>
        <p:nvSpPr>
          <p:cNvPr id="10" name="TextBox 9"/>
          <p:cNvSpPr txBox="1"/>
          <p:nvPr/>
        </p:nvSpPr>
        <p:spPr>
          <a:xfrm>
            <a:off x="8556419" y="6363570"/>
            <a:ext cx="504056" cy="400110"/>
          </a:xfrm>
          <a:prstGeom prst="rect">
            <a:avLst/>
          </a:prstGeom>
          <a:noFill/>
        </p:spPr>
        <p:txBody>
          <a:bodyPr wrap="square" rtlCol="0">
            <a:spAutoFit/>
          </a:bodyPr>
          <a:lstStyle/>
          <a:p>
            <a:r>
              <a:rPr lang="en-GB" sz="2000" dirty="0">
                <a:ln>
                  <a:solidFill>
                    <a:schemeClr val="tx2"/>
                  </a:solidFill>
                </a:ln>
                <a:solidFill>
                  <a:schemeClr val="accent1"/>
                </a:solidFill>
                <a:latin typeface="Kristen ITC" panose="03050502040202030202" pitchFamily="66" charset="0"/>
              </a:rPr>
              <a:t>3</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6040408"/>
            <a:ext cx="1972137" cy="598385"/>
          </a:xfrm>
          <a:prstGeom prst="rect">
            <a:avLst/>
          </a:prstGeom>
        </p:spPr>
      </p:pic>
      <p:pic>
        <p:nvPicPr>
          <p:cNvPr id="12"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5467" y="5970898"/>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182" y="6039578"/>
            <a:ext cx="2143125" cy="6858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547" y="216577"/>
            <a:ext cx="813270" cy="876781"/>
          </a:xfrm>
          <a:prstGeom prst="rect">
            <a:avLst/>
          </a:prstGeom>
        </p:spPr>
      </p:pic>
      <p:cxnSp>
        <p:nvCxnSpPr>
          <p:cNvPr id="14" name="Straight Connector 13"/>
          <p:cNvCxnSpPr/>
          <p:nvPr/>
        </p:nvCxnSpPr>
        <p:spPr>
          <a:xfrm>
            <a:off x="9005328" y="69269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33320" y="62068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61312" y="47667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431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2883" y="228600"/>
            <a:ext cx="8229600" cy="1143000"/>
          </a:xfrm>
        </p:spPr>
        <p:txBody>
          <a:bodyPr/>
          <a:lstStyle/>
          <a:p>
            <a:r>
              <a:rPr lang="en-GB" dirty="0" smtClean="0">
                <a:ln>
                  <a:solidFill>
                    <a:schemeClr val="accent2">
                      <a:lumMod val="50000"/>
                    </a:schemeClr>
                  </a:solidFill>
                </a:ln>
                <a:solidFill>
                  <a:schemeClr val="accent2"/>
                </a:solidFill>
                <a:latin typeface="Kristen ITC" panose="03050502040202030202" pitchFamily="66" charset="0"/>
              </a:rPr>
              <a:t>Inclusion/exclusion criteria</a:t>
            </a:r>
            <a:endParaRPr lang="en-GB" dirty="0">
              <a:ln>
                <a:solidFill>
                  <a:schemeClr val="accent2">
                    <a:lumMod val="50000"/>
                  </a:schemeClr>
                </a:solidFill>
              </a:ln>
              <a:solidFill>
                <a:schemeClr val="accent2"/>
              </a:solidFill>
              <a:latin typeface="Kristen ITC" panose="03050502040202030202"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latin typeface="Franklin Gothic Book" panose="020B0503020102020204" pitchFamily="34" charset="0"/>
              </a:rPr>
              <a:t>To take part in the study children should be:</a:t>
            </a:r>
          </a:p>
          <a:p>
            <a:pPr lvl="1"/>
            <a:r>
              <a:rPr lang="en-GB" dirty="0" smtClean="0">
                <a:latin typeface="Franklin Gothic Book" panose="020B0503020102020204" pitchFamily="34" charset="0"/>
              </a:rPr>
              <a:t>Aged between 4 and 11.</a:t>
            </a:r>
          </a:p>
          <a:p>
            <a:pPr lvl="1"/>
            <a:r>
              <a:rPr lang="en-GB" dirty="0" smtClean="0">
                <a:latin typeface="Franklin Gothic Book" panose="020B0503020102020204" pitchFamily="34" charset="0"/>
              </a:rPr>
              <a:t>Attend a primary school in Yorkshire and Humber.</a:t>
            </a:r>
          </a:p>
          <a:p>
            <a:pPr lvl="1"/>
            <a:r>
              <a:rPr lang="en-GB" dirty="0" smtClean="0">
                <a:latin typeface="Franklin Gothic Book" panose="020B0503020102020204" pitchFamily="34" charset="0"/>
              </a:rPr>
              <a:t>Have a diagnosis of ASD and daily challenging behaviour.</a:t>
            </a:r>
          </a:p>
          <a:p>
            <a:pPr marL="0" indent="0">
              <a:buNone/>
            </a:pPr>
            <a:r>
              <a:rPr lang="en-GB" dirty="0" smtClean="0">
                <a:latin typeface="Franklin Gothic Book" panose="020B0503020102020204" pitchFamily="34" charset="0"/>
              </a:rPr>
              <a:t>Children cannot take part in the study if:</a:t>
            </a:r>
          </a:p>
          <a:p>
            <a:pPr lvl="1"/>
            <a:r>
              <a:rPr lang="en-GB" dirty="0" smtClean="0">
                <a:latin typeface="Franklin Gothic Book" panose="020B0503020102020204" pitchFamily="34" charset="0"/>
              </a:rPr>
              <a:t>They have been using Social Stories™ in the current or preceding school term.</a:t>
            </a:r>
          </a:p>
          <a:p>
            <a:pPr lvl="1"/>
            <a:r>
              <a:rPr lang="en-GB" dirty="0" smtClean="0">
                <a:latin typeface="Franklin Gothic Book" panose="020B0503020102020204" pitchFamily="34" charset="0"/>
              </a:rPr>
              <a:t>They took part in the ASSSIST feasibility trial.</a:t>
            </a:r>
          </a:p>
          <a:p>
            <a:pPr lvl="1"/>
            <a:r>
              <a:rPr lang="en-GB" dirty="0" smtClean="0">
                <a:latin typeface="Franklin Gothic Book" panose="020B0503020102020204" pitchFamily="34" charset="0"/>
              </a:rPr>
              <a:t>They don’t display daily behavioural challenges at school.</a:t>
            </a:r>
          </a:p>
          <a:p>
            <a:pPr lvl="1"/>
            <a:r>
              <a:rPr lang="en-GB" dirty="0" smtClean="0">
                <a:latin typeface="Franklin Gothic Book" panose="020B0503020102020204" pitchFamily="34" charset="0"/>
              </a:rPr>
              <a:t>Their parent/guardian does not have a good understanding of English. </a:t>
            </a:r>
            <a:endParaRPr lang="en-GB" dirty="0">
              <a:latin typeface="Franklin Gothic Book" panose="020B0503020102020204" pitchFamily="34" charset="0"/>
            </a:endParaRPr>
          </a:p>
          <a:p>
            <a:endParaRPr lang="en-GB" dirty="0" smtClean="0"/>
          </a:p>
          <a:p>
            <a:endParaRPr lang="en-GB" dirty="0" smtClean="0"/>
          </a:p>
        </p:txBody>
      </p:sp>
      <p:sp>
        <p:nvSpPr>
          <p:cNvPr id="10" name="TextBox 9"/>
          <p:cNvSpPr txBox="1"/>
          <p:nvPr/>
        </p:nvSpPr>
        <p:spPr>
          <a:xfrm>
            <a:off x="317578" y="6362986"/>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4</a:t>
            </a:r>
            <a:endParaRPr lang="en-GB" sz="2000" dirty="0">
              <a:ln>
                <a:solidFill>
                  <a:schemeClr val="tx2"/>
                </a:solidFill>
              </a:ln>
              <a:solidFill>
                <a:schemeClr val="accent1"/>
              </a:solidFill>
              <a:latin typeface="Kristen ITC" panose="03050502040202030202" pitchFamily="66"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96" y="6026629"/>
            <a:ext cx="1972137" cy="598385"/>
          </a:xfrm>
          <a:prstGeom prst="rect">
            <a:avLst/>
          </a:prstGeom>
        </p:spPr>
      </p:pic>
      <p:pic>
        <p:nvPicPr>
          <p:cNvPr id="12"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5970746"/>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573" y="6020086"/>
            <a:ext cx="2143125" cy="6858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6185" y="38281"/>
            <a:ext cx="813270" cy="876781"/>
          </a:xfrm>
          <a:prstGeom prst="rect">
            <a:avLst/>
          </a:prstGeom>
        </p:spPr>
      </p:pic>
      <p:cxnSp>
        <p:nvCxnSpPr>
          <p:cNvPr id="18" name="Straight Connector 17"/>
          <p:cNvCxnSpPr/>
          <p:nvPr/>
        </p:nvCxnSpPr>
        <p:spPr>
          <a:xfrm flipH="1">
            <a:off x="107504" y="70308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3107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1520" y="48706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301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n>
                  <a:solidFill>
                    <a:schemeClr val="accent3">
                      <a:lumMod val="50000"/>
                    </a:schemeClr>
                  </a:solidFill>
                </a:ln>
                <a:solidFill>
                  <a:schemeClr val="accent3"/>
                </a:solidFill>
                <a:latin typeface="Kristen ITC" panose="03050502040202030202" pitchFamily="66" charset="0"/>
              </a:rPr>
              <a:t>Measures</a:t>
            </a:r>
            <a:endParaRPr lang="en-GB" dirty="0">
              <a:ln>
                <a:solidFill>
                  <a:schemeClr val="accent3">
                    <a:lumMod val="50000"/>
                  </a:schemeClr>
                </a:solidFill>
              </a:ln>
              <a:solidFill>
                <a:schemeClr val="accent3"/>
              </a:solidFill>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sz="2400" dirty="0" smtClean="0">
                <a:latin typeface="Franklin Gothic Book" panose="020B0503020102020204" pitchFamily="34" charset="0"/>
              </a:rPr>
              <a:t>Outcome measures will be collected at baseline, 6 weeks and 6 months from parents, associated teachers and interventionists. </a:t>
            </a:r>
          </a:p>
          <a:p>
            <a:pPr marL="0" indent="0">
              <a:buNone/>
            </a:pPr>
            <a:endParaRPr lang="en-GB" sz="2400" dirty="0">
              <a:latin typeface="Franklin Gothic Book" panose="020B0503020102020204" pitchFamily="34" charset="0"/>
            </a:endParaRPr>
          </a:p>
          <a:p>
            <a:pPr marL="0" indent="0">
              <a:buNone/>
            </a:pPr>
            <a:r>
              <a:rPr lang="en-GB" sz="2400" dirty="0" smtClean="0">
                <a:latin typeface="Franklin Gothic Book" panose="020B0503020102020204" pitchFamily="34" charset="0"/>
              </a:rPr>
              <a:t>Children taking part in the study don’t have to fill in any questionnaires. </a:t>
            </a:r>
            <a:endParaRPr lang="en-GB" sz="2400" dirty="0">
              <a:latin typeface="Franklin Gothic Book" panose="020B0503020102020204" pitchFamily="34" charset="0"/>
            </a:endParaRPr>
          </a:p>
        </p:txBody>
      </p:sp>
      <p:sp>
        <p:nvSpPr>
          <p:cNvPr id="10" name="TextBox 9"/>
          <p:cNvSpPr txBox="1"/>
          <p:nvPr/>
        </p:nvSpPr>
        <p:spPr>
          <a:xfrm>
            <a:off x="8434772" y="6445469"/>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5</a:t>
            </a:r>
            <a:endParaRPr lang="en-GB" sz="2000" dirty="0">
              <a:ln>
                <a:solidFill>
                  <a:schemeClr val="tx2"/>
                </a:solidFill>
              </a:ln>
              <a:solidFill>
                <a:schemeClr val="accent1"/>
              </a:solidFill>
              <a:latin typeface="Kristen ITC" panose="03050502040202030202" pitchFamily="66"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0" y="6020086"/>
            <a:ext cx="1972137" cy="598385"/>
          </a:xfrm>
          <a:prstGeom prst="rect">
            <a:avLst/>
          </a:prstGeom>
        </p:spPr>
      </p:pic>
      <p:pic>
        <p:nvPicPr>
          <p:cNvPr id="12"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1532" y="5981016"/>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277" y="6015490"/>
            <a:ext cx="2143125" cy="685800"/>
          </a:xfrm>
          <a:prstGeom prst="rect">
            <a:avLst/>
          </a:prstGeom>
        </p:spPr>
      </p:pic>
      <p:cxnSp>
        <p:nvCxnSpPr>
          <p:cNvPr id="15" name="Straight Connector 14"/>
          <p:cNvCxnSpPr/>
          <p:nvPr/>
        </p:nvCxnSpPr>
        <p:spPr>
          <a:xfrm>
            <a:off x="9005328" y="69269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33320" y="62068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61312" y="47667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8697" y="92076"/>
            <a:ext cx="813270" cy="876781"/>
          </a:xfrm>
          <a:prstGeom prst="rect">
            <a:avLst/>
          </a:prstGeom>
        </p:spPr>
      </p:pic>
    </p:spTree>
    <p:extLst>
      <p:ext uri="{BB962C8B-B14F-4D97-AF65-F5344CB8AC3E}">
        <p14:creationId xmlns:p14="http://schemas.microsoft.com/office/powerpoint/2010/main" val="806325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451" y="305086"/>
            <a:ext cx="8229600" cy="1143000"/>
          </a:xfrm>
        </p:spPr>
        <p:txBody>
          <a:bodyPr>
            <a:normAutofit fontScale="90000"/>
          </a:bodyPr>
          <a:lstStyle/>
          <a:p>
            <a:r>
              <a:rPr lang="en-GB" dirty="0" smtClean="0">
                <a:ln>
                  <a:solidFill>
                    <a:schemeClr val="accent1">
                      <a:lumMod val="50000"/>
                    </a:schemeClr>
                  </a:solidFill>
                </a:ln>
                <a:solidFill>
                  <a:schemeClr val="accent1"/>
                </a:solidFill>
                <a:latin typeface="Kristen ITC" panose="03050502040202030202" pitchFamily="66" charset="0"/>
              </a:rPr>
              <a:t>Measures – parents/guardians</a:t>
            </a:r>
            <a:endParaRPr lang="en-GB" dirty="0">
              <a:ln>
                <a:solidFill>
                  <a:schemeClr val="accent1">
                    <a:lumMod val="50000"/>
                  </a:schemeClr>
                </a:solidFill>
              </a:ln>
              <a:solidFill>
                <a:schemeClr val="accent1"/>
              </a:solidFill>
              <a:latin typeface="Kristen ITC" panose="03050502040202030202" pitchFamily="66" charset="0"/>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474508545"/>
              </p:ext>
            </p:extLst>
          </p:nvPr>
        </p:nvGraphicFramePr>
        <p:xfrm>
          <a:off x="457200" y="1600200"/>
          <a:ext cx="8229600" cy="3774440"/>
        </p:xfrm>
        <a:graphic>
          <a:graphicData uri="http://schemas.openxmlformats.org/drawingml/2006/table">
            <a:tbl>
              <a:tblPr firstRow="1" bandRow="1">
                <a:tableStyleId>{5C22544A-7EE6-4342-B048-85BDC9FD1C3A}</a:tableStyleId>
              </a:tblPr>
              <a:tblGrid>
                <a:gridCol w="3322712">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2890664">
                  <a:extLst>
                    <a:ext uri="{9D8B030D-6E8A-4147-A177-3AD203B41FA5}">
                      <a16:colId xmlns="" xmlns:a16="http://schemas.microsoft.com/office/drawing/2014/main" val="20002"/>
                    </a:ext>
                  </a:extLst>
                </a:gridCol>
              </a:tblGrid>
              <a:tr h="370840">
                <a:tc>
                  <a:txBody>
                    <a:bodyPr/>
                    <a:lstStyle/>
                    <a:p>
                      <a:pPr algn="ctr"/>
                      <a:r>
                        <a:rPr lang="en-GB" dirty="0" smtClean="0"/>
                        <a:t>Baseline</a:t>
                      </a:r>
                      <a:endParaRPr lang="en-GB" dirty="0">
                        <a:latin typeface="Franklin Gothic Book" panose="020B0503020102020204" pitchFamily="34" charset="0"/>
                      </a:endParaRPr>
                    </a:p>
                  </a:txBody>
                  <a:tcPr/>
                </a:tc>
                <a:tc>
                  <a:txBody>
                    <a:bodyPr/>
                    <a:lstStyle/>
                    <a:p>
                      <a:pPr algn="ctr"/>
                      <a:r>
                        <a:rPr lang="en-GB" dirty="0" smtClean="0"/>
                        <a:t>6 weeks</a:t>
                      </a:r>
                      <a:endParaRPr lang="en-GB" dirty="0">
                        <a:latin typeface="Franklin Gothic Book" panose="020B0503020102020204" pitchFamily="34" charset="0"/>
                      </a:endParaRPr>
                    </a:p>
                  </a:txBody>
                  <a:tcPr/>
                </a:tc>
                <a:tc>
                  <a:txBody>
                    <a:bodyPr/>
                    <a:lstStyle/>
                    <a:p>
                      <a:pPr algn="ctr"/>
                      <a:r>
                        <a:rPr lang="en-GB" dirty="0" smtClean="0"/>
                        <a:t>6 months</a:t>
                      </a:r>
                      <a:endParaRPr lang="en-GB" dirty="0">
                        <a:latin typeface="Franklin Gothic Book" panose="020B0503020102020204" pitchFamily="34" charset="0"/>
                      </a:endParaRPr>
                    </a:p>
                  </a:txBody>
                  <a:tcPr/>
                </a:tc>
                <a:extLst>
                  <a:ext uri="{0D108BD9-81ED-4DB2-BD59-A6C34878D82A}">
                    <a16:rowId xmlns="" xmlns:a16="http://schemas.microsoft.com/office/drawing/2014/main" val="10000"/>
                  </a:ext>
                </a:extLst>
              </a:tr>
              <a:tr h="370840">
                <a:tc>
                  <a:txBody>
                    <a:bodyPr/>
                    <a:lstStyle/>
                    <a:p>
                      <a:pPr algn="ctr"/>
                      <a:r>
                        <a:rPr lang="en-GB" dirty="0" smtClean="0"/>
                        <a:t>Demographics</a:t>
                      </a:r>
                      <a:endParaRPr lang="en-GB" dirty="0" smtClean="0">
                        <a:latin typeface="Franklin Gothic Book" panose="020B0503020102020204" pitchFamily="34" charset="0"/>
                      </a:endParaRPr>
                    </a:p>
                  </a:txBody>
                  <a:tcPr/>
                </a:tc>
                <a:tc>
                  <a:txBody>
                    <a:bodyPr/>
                    <a:lstStyle/>
                    <a:p>
                      <a:pPr algn="ctr"/>
                      <a:endParaRPr lang="en-GB" dirty="0">
                        <a:latin typeface="Franklin Gothic Book" panose="020B0503020102020204" pitchFamily="34" charset="0"/>
                      </a:endParaRPr>
                    </a:p>
                  </a:txBody>
                  <a:tcPr/>
                </a:tc>
                <a:tc>
                  <a:txBody>
                    <a:bodyPr/>
                    <a:lstStyle/>
                    <a:p>
                      <a:pPr algn="ctr"/>
                      <a:endParaRPr lang="en-GB" dirty="0">
                        <a:latin typeface="Franklin Gothic Book" panose="020B0503020102020204" pitchFamily="34" charset="0"/>
                      </a:endParaRPr>
                    </a:p>
                  </a:txBody>
                  <a:tcPr/>
                </a:tc>
                <a:extLst>
                  <a:ext uri="{0D108BD9-81ED-4DB2-BD59-A6C34878D82A}">
                    <a16:rowId xmlns="" xmlns:a16="http://schemas.microsoft.com/office/drawing/2014/main" val="10001"/>
                  </a:ext>
                </a:extLst>
              </a:tr>
              <a:tr h="370840">
                <a:tc>
                  <a:txBody>
                    <a:bodyPr/>
                    <a:lstStyle/>
                    <a:p>
                      <a:pPr algn="ctr"/>
                      <a:r>
                        <a:rPr lang="en-GB" dirty="0" smtClean="0"/>
                        <a:t>Social Responsive</a:t>
                      </a:r>
                      <a:r>
                        <a:rPr lang="en-GB" baseline="0" dirty="0" smtClean="0"/>
                        <a:t>ness Scale -2 (SRS2)</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SRS2</a:t>
                      </a:r>
                    </a:p>
                    <a:p>
                      <a:pPr algn="ctr"/>
                      <a:endParaRPr lang="en-GB" dirty="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SRS2</a:t>
                      </a:r>
                    </a:p>
                    <a:p>
                      <a:pPr algn="ctr"/>
                      <a:endParaRPr lang="en-GB" dirty="0">
                        <a:latin typeface="Franklin Gothic Book" panose="020B0503020102020204" pitchFamily="34" charset="0"/>
                      </a:endParaRPr>
                    </a:p>
                  </a:txBody>
                  <a:tcPr/>
                </a:tc>
                <a:extLst>
                  <a:ext uri="{0D108BD9-81ED-4DB2-BD59-A6C34878D82A}">
                    <a16:rowId xmlns="" xmlns:a16="http://schemas.microsoft.com/office/drawing/2014/main" val="10002"/>
                  </a:ext>
                </a:extLst>
              </a:tr>
              <a:tr h="370840">
                <a:tc>
                  <a:txBody>
                    <a:bodyPr/>
                    <a:lstStyle/>
                    <a:p>
                      <a:pPr algn="ctr"/>
                      <a:r>
                        <a:rPr lang="en-GB" dirty="0" smtClean="0"/>
                        <a:t>Parental Stress Index (PSI)</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PSI</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PSI</a:t>
                      </a:r>
                      <a:endParaRPr lang="en-GB" dirty="0" smtClean="0">
                        <a:latin typeface="Franklin Gothic Book" panose="020B0503020102020204" pitchFamily="34" charset="0"/>
                      </a:endParaRPr>
                    </a:p>
                  </a:txBody>
                  <a:tcPr/>
                </a:tc>
                <a:extLst>
                  <a:ext uri="{0D108BD9-81ED-4DB2-BD59-A6C34878D82A}">
                    <a16:rowId xmlns="" xmlns:a16="http://schemas.microsoft.com/office/drawing/2014/main" val="10003"/>
                  </a:ext>
                </a:extLst>
              </a:tr>
              <a:tr h="370840">
                <a:tc>
                  <a:txBody>
                    <a:bodyPr/>
                    <a:lstStyle/>
                    <a:p>
                      <a:pPr algn="ctr"/>
                      <a:r>
                        <a:rPr lang="en-GB" dirty="0" smtClean="0"/>
                        <a:t>RCADS - P</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RCADS-P</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RCADS-P</a:t>
                      </a:r>
                      <a:endParaRPr lang="en-GB" dirty="0" smtClean="0">
                        <a:latin typeface="Franklin Gothic Book" panose="020B0503020102020204" pitchFamily="34" charset="0"/>
                      </a:endParaRPr>
                    </a:p>
                  </a:txBody>
                  <a:tcPr/>
                </a:tc>
                <a:extLst>
                  <a:ext uri="{0D108BD9-81ED-4DB2-BD59-A6C34878D82A}">
                    <a16:rowId xmlns="" xmlns:a16="http://schemas.microsoft.com/office/drawing/2014/main" val="10004"/>
                  </a:ext>
                </a:extLst>
              </a:tr>
              <a:tr h="370840">
                <a:tc>
                  <a:txBody>
                    <a:bodyPr/>
                    <a:lstStyle/>
                    <a:p>
                      <a:pPr algn="ctr"/>
                      <a:r>
                        <a:rPr lang="en-GB" dirty="0" smtClean="0"/>
                        <a:t>Bespoke heal</a:t>
                      </a:r>
                      <a:r>
                        <a:rPr lang="en-GB" baseline="0" dirty="0" smtClean="0"/>
                        <a:t>th resource use questionnaire</a:t>
                      </a:r>
                      <a:endParaRPr lang="en-GB" dirty="0" smtClean="0">
                        <a:latin typeface="Franklin Gothic Book" panose="020B0503020102020204" pitchFamily="34" charset="0"/>
                      </a:endParaRPr>
                    </a:p>
                  </a:txBody>
                  <a:tcPr/>
                </a:tc>
                <a:tc>
                  <a:txBody>
                    <a:bodyPr/>
                    <a:lstStyle/>
                    <a:p>
                      <a:pPr algn="ctr"/>
                      <a:endParaRPr lang="en-GB" dirty="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Bespoke health resource use questionnaire</a:t>
                      </a:r>
                      <a:endParaRPr lang="en-GB" dirty="0" smtClean="0">
                        <a:latin typeface="Franklin Gothic Book" panose="020B0503020102020204" pitchFamily="34" charset="0"/>
                      </a:endParaRPr>
                    </a:p>
                  </a:txBody>
                  <a:tcPr/>
                </a:tc>
                <a:extLst>
                  <a:ext uri="{0D108BD9-81ED-4DB2-BD59-A6C34878D82A}">
                    <a16:rowId xmlns="" xmlns:a16="http://schemas.microsoft.com/office/drawing/2014/main" val="10005"/>
                  </a:ext>
                </a:extLst>
              </a:tr>
              <a:tr h="370840">
                <a:tc>
                  <a:txBody>
                    <a:bodyPr/>
                    <a:lstStyle/>
                    <a:p>
                      <a:pPr algn="ctr"/>
                      <a:r>
                        <a:rPr lang="en-GB" dirty="0" smtClean="0"/>
                        <a:t>EQ5DY - Proxy</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EQ5DY - Proxy</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EQ5DY - Proxy</a:t>
                      </a:r>
                      <a:endParaRPr lang="en-GB" dirty="0" smtClean="0">
                        <a:latin typeface="Franklin Gothic Book" panose="020B0503020102020204" pitchFamily="34" charset="0"/>
                      </a:endParaRPr>
                    </a:p>
                  </a:txBody>
                  <a:tcPr/>
                </a:tc>
                <a:extLst>
                  <a:ext uri="{0D108BD9-81ED-4DB2-BD59-A6C34878D82A}">
                    <a16:rowId xmlns="" xmlns:a16="http://schemas.microsoft.com/office/drawing/2014/main" val="10006"/>
                  </a:ext>
                </a:extLst>
              </a:tr>
              <a:tr h="370840">
                <a:tc>
                  <a:txBody>
                    <a:bodyPr/>
                    <a:lstStyle/>
                    <a:p>
                      <a:pPr algn="ctr"/>
                      <a:r>
                        <a:rPr lang="en-GB" dirty="0" smtClean="0"/>
                        <a:t>Bespoke</a:t>
                      </a:r>
                      <a:r>
                        <a:rPr lang="en-GB" baseline="0" dirty="0" smtClean="0"/>
                        <a:t> preference questionnaire </a:t>
                      </a:r>
                      <a:endParaRPr lang="en-GB" dirty="0" smtClean="0">
                        <a:latin typeface="Franklin Gothic Book" panose="020B0503020102020204" pitchFamily="34" charset="0"/>
                      </a:endParaRPr>
                    </a:p>
                  </a:txBody>
                  <a:tcPr/>
                </a:tc>
                <a:tc>
                  <a:txBody>
                    <a:bodyPr/>
                    <a:lstStyle/>
                    <a:p>
                      <a:pPr algn="ctr"/>
                      <a:endParaRPr lang="en-GB">
                        <a:latin typeface="Franklin Gothic Book" panose="020B0503020102020204" pitchFamily="34" charset="0"/>
                      </a:endParaRPr>
                    </a:p>
                  </a:txBody>
                  <a:tcPr/>
                </a:tc>
                <a:tc>
                  <a:txBody>
                    <a:bodyPr/>
                    <a:lstStyle/>
                    <a:p>
                      <a:pPr algn="ctr"/>
                      <a:endParaRPr lang="en-GB" dirty="0">
                        <a:latin typeface="Franklin Gothic Book" panose="020B0503020102020204" pitchFamily="34" charset="0"/>
                      </a:endParaRPr>
                    </a:p>
                  </a:txBody>
                  <a:tcPr/>
                </a:tc>
                <a:extLst>
                  <a:ext uri="{0D108BD9-81ED-4DB2-BD59-A6C34878D82A}">
                    <a16:rowId xmlns="" xmlns:a16="http://schemas.microsoft.com/office/drawing/2014/main" val="10007"/>
                  </a:ext>
                </a:extLst>
              </a:tr>
            </a:tbl>
          </a:graphicData>
        </a:graphic>
      </p:graphicFrame>
      <p:sp>
        <p:nvSpPr>
          <p:cNvPr id="17" name="TextBox 16"/>
          <p:cNvSpPr txBox="1"/>
          <p:nvPr/>
        </p:nvSpPr>
        <p:spPr>
          <a:xfrm>
            <a:off x="395536" y="6453336"/>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6</a:t>
            </a:r>
            <a:endParaRPr lang="en-GB" sz="2000" dirty="0">
              <a:ln>
                <a:solidFill>
                  <a:schemeClr val="tx2"/>
                </a:solidFill>
              </a:ln>
              <a:solidFill>
                <a:schemeClr val="accent1"/>
              </a:solidFill>
              <a:latin typeface="Kristen ITC" panose="03050502040202030202" pitchFamily="66"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348" y="6041400"/>
            <a:ext cx="1972137" cy="598385"/>
          </a:xfrm>
          <a:prstGeom prst="rect">
            <a:avLst/>
          </a:prstGeom>
        </p:spPr>
      </p:pic>
      <p:pic>
        <p:nvPicPr>
          <p:cNvPr id="12"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7345" y="6043791"/>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855" y="6020086"/>
            <a:ext cx="2143125" cy="685800"/>
          </a:xfrm>
          <a:prstGeom prst="rect">
            <a:avLst/>
          </a:prstGeom>
        </p:spPr>
      </p:pic>
      <p:cxnSp>
        <p:nvCxnSpPr>
          <p:cNvPr id="14" name="Straight Connector 13"/>
          <p:cNvCxnSpPr/>
          <p:nvPr/>
        </p:nvCxnSpPr>
        <p:spPr>
          <a:xfrm flipH="1">
            <a:off x="107504" y="70308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3107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51520" y="48706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749" y="264695"/>
            <a:ext cx="813270" cy="876781"/>
          </a:xfrm>
          <a:prstGeom prst="rect">
            <a:avLst/>
          </a:prstGeom>
        </p:spPr>
      </p:pic>
    </p:spTree>
    <p:extLst>
      <p:ext uri="{BB962C8B-B14F-4D97-AF65-F5344CB8AC3E}">
        <p14:creationId xmlns:p14="http://schemas.microsoft.com/office/powerpoint/2010/main" val="3390595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06" y="301809"/>
            <a:ext cx="8229600" cy="1143000"/>
          </a:xfrm>
        </p:spPr>
        <p:txBody>
          <a:bodyPr>
            <a:normAutofit fontScale="90000"/>
          </a:bodyPr>
          <a:lstStyle/>
          <a:p>
            <a:r>
              <a:rPr lang="en-GB" dirty="0" smtClean="0">
                <a:ln>
                  <a:solidFill>
                    <a:schemeClr val="accent2">
                      <a:lumMod val="50000"/>
                    </a:schemeClr>
                  </a:solidFill>
                </a:ln>
                <a:solidFill>
                  <a:schemeClr val="accent2"/>
                </a:solidFill>
                <a:latin typeface="Kristen ITC" panose="03050502040202030202" pitchFamily="66" charset="0"/>
              </a:rPr>
              <a:t>Measures – associated teachers</a:t>
            </a:r>
            <a:endParaRPr lang="en-GB" dirty="0">
              <a:ln>
                <a:solidFill>
                  <a:schemeClr val="accent2">
                    <a:lumMod val="50000"/>
                  </a:schemeClr>
                </a:solidFill>
              </a:ln>
              <a:solidFill>
                <a:schemeClr val="accent2"/>
              </a:solidFill>
              <a:latin typeface="Kristen ITC" panose="03050502040202030202" pitchFamily="66" charset="0"/>
            </a:endParaRPr>
          </a:p>
        </p:txBody>
      </p:sp>
      <p:sp>
        <p:nvSpPr>
          <p:cNvPr id="11" name="TextBox 10"/>
          <p:cNvSpPr txBox="1"/>
          <p:nvPr/>
        </p:nvSpPr>
        <p:spPr>
          <a:xfrm>
            <a:off x="8434772" y="6349116"/>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7</a:t>
            </a:r>
            <a:endParaRPr lang="en-GB" sz="2000" dirty="0">
              <a:ln>
                <a:solidFill>
                  <a:schemeClr val="tx2"/>
                </a:solidFill>
              </a:ln>
              <a:solidFill>
                <a:schemeClr val="accent1"/>
              </a:solidFill>
              <a:latin typeface="Kristen ITC" panose="03050502040202030202" pitchFamily="66" charset="0"/>
            </a:endParaRPr>
          </a:p>
        </p:txBody>
      </p:sp>
      <p:graphicFrame>
        <p:nvGraphicFramePr>
          <p:cNvPr id="14" name="Content Placeholder 15"/>
          <p:cNvGraphicFramePr>
            <a:graphicFrameLocks/>
          </p:cNvGraphicFramePr>
          <p:nvPr>
            <p:extLst>
              <p:ext uri="{D42A27DB-BD31-4B8C-83A1-F6EECF244321}">
                <p14:modId xmlns:p14="http://schemas.microsoft.com/office/powerpoint/2010/main" val="81464138"/>
              </p:ext>
            </p:extLst>
          </p:nvPr>
        </p:nvGraphicFramePr>
        <p:xfrm>
          <a:off x="457200" y="1600200"/>
          <a:ext cx="8229600" cy="4221480"/>
        </p:xfrm>
        <a:graphic>
          <a:graphicData uri="http://schemas.openxmlformats.org/drawingml/2006/table">
            <a:tbl>
              <a:tblPr firstRow="1" bandRow="1">
                <a:tableStyleId>{21E4AEA4-8DFA-4A89-87EB-49C32662AFE0}</a:tableStyleId>
              </a:tblPr>
              <a:tblGrid>
                <a:gridCol w="3322712">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2890664">
                  <a:extLst>
                    <a:ext uri="{9D8B030D-6E8A-4147-A177-3AD203B41FA5}">
                      <a16:colId xmlns="" xmlns:a16="http://schemas.microsoft.com/office/drawing/2014/main" val="20002"/>
                    </a:ext>
                  </a:extLst>
                </a:gridCol>
              </a:tblGrid>
              <a:tr h="370840">
                <a:tc>
                  <a:txBody>
                    <a:bodyPr/>
                    <a:lstStyle/>
                    <a:p>
                      <a:pPr algn="ctr"/>
                      <a:r>
                        <a:rPr lang="en-GB" dirty="0" smtClean="0"/>
                        <a:t>Baseline</a:t>
                      </a:r>
                      <a:endParaRPr lang="en-GB" dirty="0"/>
                    </a:p>
                  </a:txBody>
                  <a:tcPr/>
                </a:tc>
                <a:tc>
                  <a:txBody>
                    <a:bodyPr/>
                    <a:lstStyle/>
                    <a:p>
                      <a:pPr algn="ctr"/>
                      <a:r>
                        <a:rPr lang="en-GB" dirty="0" smtClean="0"/>
                        <a:t>6 weeks</a:t>
                      </a:r>
                      <a:endParaRPr lang="en-GB" dirty="0"/>
                    </a:p>
                  </a:txBody>
                  <a:tcPr/>
                </a:tc>
                <a:tc>
                  <a:txBody>
                    <a:bodyPr/>
                    <a:lstStyle/>
                    <a:p>
                      <a:pPr algn="ctr"/>
                      <a:r>
                        <a:rPr lang="en-GB" dirty="0" smtClean="0"/>
                        <a:t>6 months</a:t>
                      </a:r>
                      <a:endParaRPr lang="en-GB" dirty="0"/>
                    </a:p>
                  </a:txBody>
                  <a:tcPr/>
                </a:tc>
                <a:extLst>
                  <a:ext uri="{0D108BD9-81ED-4DB2-BD59-A6C34878D82A}">
                    <a16:rowId xmlns="" xmlns:a16="http://schemas.microsoft.com/office/drawing/2014/main" val="10000"/>
                  </a:ext>
                </a:extLst>
              </a:tr>
              <a:tr h="370840">
                <a:tc>
                  <a:txBody>
                    <a:bodyPr/>
                    <a:lstStyle/>
                    <a:p>
                      <a:pPr algn="ctr"/>
                      <a:r>
                        <a:rPr lang="en-GB" dirty="0" smtClean="0"/>
                        <a:t>Demographics</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 xmlns:a16="http://schemas.microsoft.com/office/drawing/2014/main" val="10001"/>
                  </a:ext>
                </a:extLst>
              </a:tr>
              <a:tr h="370840">
                <a:tc>
                  <a:txBody>
                    <a:bodyPr/>
                    <a:lstStyle/>
                    <a:p>
                      <a:pPr algn="ctr"/>
                      <a:r>
                        <a:rPr lang="en-GB" dirty="0" smtClean="0"/>
                        <a:t>Social Responsive</a:t>
                      </a:r>
                      <a:r>
                        <a:rPr lang="en-GB" baseline="0" dirty="0" smtClean="0"/>
                        <a:t>ness Scale -2 (SRS2)</a:t>
                      </a:r>
                      <a:endParaRPr lang="en-GB"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SRS2</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SRS2</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p>
                  </a:txBody>
                  <a:tcPr/>
                </a:tc>
                <a:extLst>
                  <a:ext uri="{0D108BD9-81ED-4DB2-BD59-A6C34878D82A}">
                    <a16:rowId xmlns="" xmlns:a16="http://schemas.microsoft.com/office/drawing/2014/main" val="10002"/>
                  </a:ext>
                </a:extLst>
              </a:tr>
              <a:tr h="370840">
                <a:tc>
                  <a:txBody>
                    <a:bodyPr/>
                    <a:lstStyle/>
                    <a:p>
                      <a:pPr algn="ctr"/>
                      <a:r>
                        <a:rPr lang="en-GB" dirty="0" smtClean="0"/>
                        <a:t>Bespoke heal</a:t>
                      </a:r>
                      <a:r>
                        <a:rPr lang="en-GB" baseline="0" dirty="0" smtClean="0"/>
                        <a:t>th resource use and education care plan questionnaire</a:t>
                      </a:r>
                      <a:endParaRPr lang="en-GB" dirty="0" smtClean="0"/>
                    </a:p>
                  </a:txBody>
                  <a:tcPr/>
                </a:tc>
                <a:tc>
                  <a:txBody>
                    <a:bodyPr/>
                    <a:lstStyle/>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Bespoke heal</a:t>
                      </a:r>
                      <a:r>
                        <a:rPr lang="en-GB" baseline="0" dirty="0" smtClean="0"/>
                        <a:t>th resource use and education care plan questionnaire</a:t>
                      </a:r>
                      <a:endParaRPr lang="en-GB" dirty="0" smtClean="0"/>
                    </a:p>
                  </a:txBody>
                  <a:tcPr/>
                </a:tc>
                <a:extLst>
                  <a:ext uri="{0D108BD9-81ED-4DB2-BD59-A6C34878D82A}">
                    <a16:rowId xmlns="" xmlns:a16="http://schemas.microsoft.com/office/drawing/2014/main" val="10003"/>
                  </a:ext>
                </a:extLst>
              </a:tr>
              <a:tr h="370840">
                <a:tc>
                  <a:txBody>
                    <a:bodyPr/>
                    <a:lstStyle/>
                    <a:p>
                      <a:pPr algn="ctr"/>
                      <a:r>
                        <a:rPr lang="en-GB" dirty="0" smtClean="0"/>
                        <a:t>Bespoke preference questionnaire</a:t>
                      </a:r>
                    </a:p>
                  </a:txBody>
                  <a:tcPr/>
                </a:tc>
                <a:tc>
                  <a:txBody>
                    <a:bodyPr/>
                    <a:lstStyle/>
                    <a:p>
                      <a:pPr algn="ctr"/>
                      <a:endParaRPr lang="en-GB"/>
                    </a:p>
                  </a:txBody>
                  <a:tcPr/>
                </a:tc>
                <a:tc>
                  <a:txBody>
                    <a:bodyPr/>
                    <a:lstStyle/>
                    <a:p>
                      <a:pPr algn="ctr"/>
                      <a:endParaRPr lang="en-GB" dirty="0"/>
                    </a:p>
                  </a:txBody>
                  <a:tcPr/>
                </a:tc>
                <a:extLst>
                  <a:ext uri="{0D108BD9-81ED-4DB2-BD59-A6C34878D82A}">
                    <a16:rowId xmlns="" xmlns:a16="http://schemas.microsoft.com/office/drawing/2014/main" val="10004"/>
                  </a:ext>
                </a:extLst>
              </a:tr>
              <a:tr h="370840">
                <a:tc>
                  <a:txBody>
                    <a:bodyPr/>
                    <a:lstStyle/>
                    <a:p>
                      <a:pPr algn="ctr"/>
                      <a:r>
                        <a:rPr lang="en-GB" dirty="0" smtClean="0"/>
                        <a:t>Goal setting form</a:t>
                      </a:r>
                    </a:p>
                  </a:txBody>
                  <a:tcPr/>
                </a:tc>
                <a:tc>
                  <a:txBody>
                    <a:bodyPr/>
                    <a:lstStyle/>
                    <a:p>
                      <a:pPr algn="ctr"/>
                      <a:endParaRPr lang="en-GB"/>
                    </a:p>
                  </a:txBody>
                  <a:tcPr/>
                </a:tc>
                <a:tc>
                  <a:txBody>
                    <a:bodyPr/>
                    <a:lstStyle/>
                    <a:p>
                      <a:pPr algn="ctr"/>
                      <a:endParaRPr lang="en-GB" dirty="0"/>
                    </a:p>
                  </a:txBody>
                  <a:tcPr/>
                </a:tc>
                <a:extLst>
                  <a:ext uri="{0D108BD9-81ED-4DB2-BD59-A6C34878D82A}">
                    <a16:rowId xmlns="" xmlns:a16="http://schemas.microsoft.com/office/drawing/2014/main" val="10005"/>
                  </a:ext>
                </a:extLst>
              </a:tr>
              <a:tr h="370840">
                <a:tc>
                  <a:txBody>
                    <a:bodyPr/>
                    <a:lstStyle/>
                    <a:p>
                      <a:pPr algn="ctr"/>
                      <a:r>
                        <a:rPr lang="en-GB" dirty="0" smtClean="0"/>
                        <a:t>Goal based outcome measure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Goal</a:t>
                      </a:r>
                      <a:r>
                        <a:rPr lang="en-GB" baseline="0" dirty="0" smtClean="0"/>
                        <a:t> based outcome measure</a:t>
                      </a:r>
                      <a:endParaRPr lang="en-GB" dirty="0" smtClean="0"/>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Goal</a:t>
                      </a:r>
                      <a:r>
                        <a:rPr lang="en-GB" baseline="0" dirty="0" smtClean="0"/>
                        <a:t> based outcome measure</a:t>
                      </a:r>
                      <a:endParaRPr lang="en-GB" dirty="0" smtClean="0"/>
                    </a:p>
                    <a:p>
                      <a:pPr algn="ctr"/>
                      <a:endParaRPr lang="en-GB" dirty="0"/>
                    </a:p>
                  </a:txBody>
                  <a:tcPr/>
                </a:tc>
                <a:extLst>
                  <a:ext uri="{0D108BD9-81ED-4DB2-BD59-A6C34878D82A}">
                    <a16:rowId xmlns="" xmlns:a16="http://schemas.microsoft.com/office/drawing/2014/main" val="10006"/>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0" y="6020086"/>
            <a:ext cx="1972137" cy="598385"/>
          </a:xfrm>
          <a:prstGeom prst="rect">
            <a:avLst/>
          </a:prstGeom>
        </p:spPr>
      </p:pic>
      <p:pic>
        <p:nvPicPr>
          <p:cNvPr id="13"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645" y="6054909"/>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932" y="6016809"/>
            <a:ext cx="2143125" cy="685800"/>
          </a:xfrm>
          <a:prstGeom prst="rect">
            <a:avLst/>
          </a:prstGeom>
        </p:spPr>
      </p:pic>
      <p:cxnSp>
        <p:nvCxnSpPr>
          <p:cNvPr id="16" name="Straight Connector 15"/>
          <p:cNvCxnSpPr/>
          <p:nvPr/>
        </p:nvCxnSpPr>
        <p:spPr>
          <a:xfrm>
            <a:off x="9005328" y="69269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33320" y="62068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861312" y="47667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54" y="101507"/>
            <a:ext cx="813270" cy="876781"/>
          </a:xfrm>
          <a:prstGeom prst="rect">
            <a:avLst/>
          </a:prstGeom>
        </p:spPr>
      </p:pic>
    </p:spTree>
    <p:extLst>
      <p:ext uri="{BB962C8B-B14F-4D97-AF65-F5344CB8AC3E}">
        <p14:creationId xmlns:p14="http://schemas.microsoft.com/office/powerpoint/2010/main" val="473313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99392"/>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n>
                  <a:solidFill>
                    <a:schemeClr val="accent4">
                      <a:lumMod val="50000"/>
                    </a:schemeClr>
                  </a:solidFill>
                </a:ln>
                <a:solidFill>
                  <a:schemeClr val="accent4"/>
                </a:solidFill>
                <a:latin typeface="Kristen ITC" panose="03050502040202030202" pitchFamily="66" charset="0"/>
              </a:rPr>
              <a:t>Measures -interventionists</a:t>
            </a:r>
            <a:endParaRPr lang="en-GB" dirty="0">
              <a:ln>
                <a:solidFill>
                  <a:schemeClr val="accent4">
                    <a:lumMod val="50000"/>
                  </a:schemeClr>
                </a:solidFill>
              </a:ln>
              <a:solidFill>
                <a:schemeClr val="accent4"/>
              </a:solidFill>
              <a:latin typeface="Kristen ITC" panose="03050502040202030202" pitchFamily="66" charset="0"/>
            </a:endParaRPr>
          </a:p>
        </p:txBody>
      </p:sp>
      <p:sp>
        <p:nvSpPr>
          <p:cNvPr id="10" name="TextBox 9"/>
          <p:cNvSpPr txBox="1"/>
          <p:nvPr/>
        </p:nvSpPr>
        <p:spPr>
          <a:xfrm>
            <a:off x="395536" y="6272544"/>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8</a:t>
            </a:r>
            <a:endParaRPr lang="en-GB" sz="2000" dirty="0">
              <a:ln>
                <a:solidFill>
                  <a:schemeClr val="tx2"/>
                </a:solidFill>
              </a:ln>
              <a:solidFill>
                <a:schemeClr val="accent1"/>
              </a:solidFill>
              <a:latin typeface="Kristen ITC" panose="03050502040202030202" pitchFamily="66" charset="0"/>
            </a:endParaRPr>
          </a:p>
        </p:txBody>
      </p:sp>
      <p:graphicFrame>
        <p:nvGraphicFramePr>
          <p:cNvPr id="12" name="Content Placeholder 15"/>
          <p:cNvGraphicFramePr>
            <a:graphicFrameLocks noGrp="1"/>
          </p:cNvGraphicFramePr>
          <p:nvPr>
            <p:ph idx="1"/>
            <p:extLst>
              <p:ext uri="{D42A27DB-BD31-4B8C-83A1-F6EECF244321}">
                <p14:modId xmlns:p14="http://schemas.microsoft.com/office/powerpoint/2010/main" val="1130800823"/>
              </p:ext>
            </p:extLst>
          </p:nvPr>
        </p:nvGraphicFramePr>
        <p:xfrm>
          <a:off x="457200" y="1600200"/>
          <a:ext cx="8229600" cy="2296160"/>
        </p:xfrm>
        <a:graphic>
          <a:graphicData uri="http://schemas.openxmlformats.org/drawingml/2006/table">
            <a:tbl>
              <a:tblPr firstRow="1" bandRow="1">
                <a:tableStyleId>{00A15C55-8517-42AA-B614-E9B94910E393}</a:tableStyleId>
              </a:tblPr>
              <a:tblGrid>
                <a:gridCol w="2962672">
                  <a:extLst>
                    <a:ext uri="{9D8B030D-6E8A-4147-A177-3AD203B41FA5}">
                      <a16:colId xmlns="" xmlns:a16="http://schemas.microsoft.com/office/drawing/2014/main" val="20000"/>
                    </a:ext>
                  </a:extLst>
                </a:gridCol>
                <a:gridCol w="2592288">
                  <a:extLst>
                    <a:ext uri="{9D8B030D-6E8A-4147-A177-3AD203B41FA5}">
                      <a16:colId xmlns="" xmlns:a16="http://schemas.microsoft.com/office/drawing/2014/main" val="20001"/>
                    </a:ext>
                  </a:extLst>
                </a:gridCol>
                <a:gridCol w="2674640">
                  <a:extLst>
                    <a:ext uri="{9D8B030D-6E8A-4147-A177-3AD203B41FA5}">
                      <a16:colId xmlns="" xmlns:a16="http://schemas.microsoft.com/office/drawing/2014/main" val="20002"/>
                    </a:ext>
                  </a:extLst>
                </a:gridCol>
              </a:tblGrid>
              <a:tr h="370840">
                <a:tc>
                  <a:txBody>
                    <a:bodyPr/>
                    <a:lstStyle/>
                    <a:p>
                      <a:pPr algn="ctr"/>
                      <a:r>
                        <a:rPr lang="en-GB" dirty="0" smtClean="0"/>
                        <a:t>Baseline</a:t>
                      </a:r>
                      <a:endParaRPr lang="en-GB" dirty="0">
                        <a:latin typeface="Franklin Gothic Book" panose="020B0503020102020204" pitchFamily="34" charset="0"/>
                      </a:endParaRPr>
                    </a:p>
                  </a:txBody>
                  <a:tcPr/>
                </a:tc>
                <a:tc>
                  <a:txBody>
                    <a:bodyPr/>
                    <a:lstStyle/>
                    <a:p>
                      <a:pPr algn="ctr"/>
                      <a:r>
                        <a:rPr lang="en-GB" dirty="0" smtClean="0"/>
                        <a:t>6 weeks</a:t>
                      </a:r>
                      <a:endParaRPr lang="en-GB" dirty="0">
                        <a:latin typeface="Franklin Gothic Book" panose="020B0503020102020204" pitchFamily="34" charset="0"/>
                      </a:endParaRPr>
                    </a:p>
                  </a:txBody>
                  <a:tcPr/>
                </a:tc>
                <a:tc>
                  <a:txBody>
                    <a:bodyPr/>
                    <a:lstStyle/>
                    <a:p>
                      <a:pPr algn="ctr"/>
                      <a:r>
                        <a:rPr lang="en-GB" dirty="0" smtClean="0"/>
                        <a:t>6 months</a:t>
                      </a:r>
                      <a:endParaRPr lang="en-GB" dirty="0">
                        <a:latin typeface="Franklin Gothic Book" panose="020B0503020102020204" pitchFamily="34" charset="0"/>
                      </a:endParaRPr>
                    </a:p>
                  </a:txBody>
                  <a:tcPr/>
                </a:tc>
                <a:extLst>
                  <a:ext uri="{0D108BD9-81ED-4DB2-BD59-A6C34878D82A}">
                    <a16:rowId xmlns="" xmlns:a16="http://schemas.microsoft.com/office/drawing/2014/main" val="10000"/>
                  </a:ext>
                </a:extLst>
              </a:tr>
              <a:tr h="370840">
                <a:tc>
                  <a:txBody>
                    <a:bodyPr/>
                    <a:lstStyle/>
                    <a:p>
                      <a:pPr algn="ctr"/>
                      <a:r>
                        <a:rPr lang="en-GB" dirty="0" smtClean="0"/>
                        <a:t>Demographics</a:t>
                      </a:r>
                      <a:endParaRPr lang="en-GB" dirty="0" smtClean="0">
                        <a:latin typeface="Franklin Gothic Book" panose="020B0503020102020204" pitchFamily="34" charset="0"/>
                      </a:endParaRPr>
                    </a:p>
                  </a:txBody>
                  <a:tcPr/>
                </a:tc>
                <a:tc>
                  <a:txBody>
                    <a:bodyPr/>
                    <a:lstStyle/>
                    <a:p>
                      <a:pPr algn="ctr"/>
                      <a:endParaRPr lang="en-GB" dirty="0">
                        <a:latin typeface="Franklin Gothic Book" panose="020B05030201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latin typeface="Franklin Gothic Book" panose="020B0503020102020204" pitchFamily="34" charset="0"/>
                      </a:endParaRPr>
                    </a:p>
                  </a:txBody>
                  <a:tcPr/>
                </a:tc>
                <a:extLst>
                  <a:ext uri="{0D108BD9-81ED-4DB2-BD59-A6C34878D82A}">
                    <a16:rowId xmlns="" xmlns:a16="http://schemas.microsoft.com/office/drawing/2014/main" val="10001"/>
                  </a:ext>
                </a:extLst>
              </a:tr>
              <a:tr h="370840">
                <a:tc>
                  <a:txBody>
                    <a:bodyPr/>
                    <a:lstStyle/>
                    <a:p>
                      <a:pPr algn="ct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Sustainability</a:t>
                      </a:r>
                      <a:r>
                        <a:rPr lang="en-GB" baseline="0" dirty="0" smtClean="0"/>
                        <a:t> questionnaire</a:t>
                      </a:r>
                      <a:endParaRPr lang="en-GB" dirty="0" smtClean="0">
                        <a:latin typeface="Franklin Gothic Book" panose="020B05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Sustainability</a:t>
                      </a:r>
                      <a:r>
                        <a:rPr lang="en-GB" baseline="0" dirty="0" smtClean="0"/>
                        <a:t> questionnaire</a:t>
                      </a:r>
                      <a:endParaRPr lang="en-GB" dirty="0" smtClean="0">
                        <a:latin typeface="Franklin Gothic Book" panose="020B0503020102020204" pitchFamily="34" charset="0"/>
                      </a:endParaRPr>
                    </a:p>
                  </a:txBody>
                  <a:tcPr/>
                </a:tc>
                <a:extLst>
                  <a:ext uri="{0D108BD9-81ED-4DB2-BD59-A6C34878D82A}">
                    <a16:rowId xmlns="" xmlns:a16="http://schemas.microsoft.com/office/drawing/2014/main" val="1777851043"/>
                  </a:ext>
                </a:extLst>
              </a:tr>
              <a:tr h="370840">
                <a:tc>
                  <a:txBody>
                    <a:bodyPr/>
                    <a:lstStyle/>
                    <a:p>
                      <a:pPr algn="ctr"/>
                      <a:endParaRPr lang="en-GB" dirty="0" smtClean="0">
                        <a:latin typeface="Franklin Gothic Book" panose="020B0503020102020204" pitchFamily="34" charset="0"/>
                      </a:endParaRPr>
                    </a:p>
                  </a:txBody>
                  <a:tcPr/>
                </a:tc>
                <a:tc>
                  <a:txBody>
                    <a:bodyPr/>
                    <a:lstStyle/>
                    <a:p>
                      <a:pPr algn="ctr"/>
                      <a:r>
                        <a:rPr lang="en-GB" dirty="0" smtClean="0"/>
                        <a:t>Session log (completed after each Social Stories™ session)</a:t>
                      </a:r>
                      <a:endParaRPr lang="en-GB" dirty="0" smtClean="0">
                        <a:latin typeface="Franklin Gothic Book" panose="020B0503020102020204" pitchFamily="34" charset="0"/>
                      </a:endParaRPr>
                    </a:p>
                  </a:txBody>
                  <a:tcPr/>
                </a:tc>
                <a:tc>
                  <a:txBody>
                    <a:bodyPr/>
                    <a:lstStyle/>
                    <a:p>
                      <a:pPr algn="ctr"/>
                      <a:endParaRPr lang="en-GB" dirty="0">
                        <a:latin typeface="Franklin Gothic Book" panose="020B0503020102020204" pitchFamily="34" charset="0"/>
                      </a:endParaRPr>
                    </a:p>
                  </a:txBody>
                  <a:tcPr/>
                </a:tc>
                <a:extLst>
                  <a:ext uri="{0D108BD9-81ED-4DB2-BD59-A6C34878D82A}">
                    <a16:rowId xmlns="" xmlns:a16="http://schemas.microsoft.com/office/drawing/2014/main" val="10002"/>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6005119"/>
            <a:ext cx="1972137" cy="598385"/>
          </a:xfrm>
          <a:prstGeom prst="rect">
            <a:avLst/>
          </a:prstGeom>
        </p:spPr>
      </p:pic>
      <p:pic>
        <p:nvPicPr>
          <p:cNvPr id="13"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423" y="5993904"/>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836" y="5976378"/>
            <a:ext cx="2143125" cy="685800"/>
          </a:xfrm>
          <a:prstGeom prst="rect">
            <a:avLst/>
          </a:prstGeom>
        </p:spPr>
      </p:pic>
      <p:cxnSp>
        <p:nvCxnSpPr>
          <p:cNvPr id="15" name="Straight Connector 14"/>
          <p:cNvCxnSpPr/>
          <p:nvPr/>
        </p:nvCxnSpPr>
        <p:spPr>
          <a:xfrm flipH="1">
            <a:off x="107504" y="70308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3107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1520" y="48706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stretch>
            <a:fillRect/>
          </a:stretch>
        </p:blipFill>
        <p:spPr>
          <a:xfrm>
            <a:off x="287017" y="48112"/>
            <a:ext cx="816935" cy="877900"/>
          </a:xfrm>
          <a:prstGeom prst="rect">
            <a:avLst/>
          </a:prstGeom>
        </p:spPr>
      </p:pic>
    </p:spTree>
    <p:extLst>
      <p:ext uri="{BB962C8B-B14F-4D97-AF65-F5344CB8AC3E}">
        <p14:creationId xmlns:p14="http://schemas.microsoft.com/office/powerpoint/2010/main" val="10985986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n>
                  <a:solidFill>
                    <a:schemeClr val="accent3">
                      <a:lumMod val="50000"/>
                    </a:schemeClr>
                  </a:solidFill>
                </a:ln>
                <a:solidFill>
                  <a:schemeClr val="accent3"/>
                </a:solidFill>
                <a:latin typeface="Kristen ITC" panose="03050502040202030202" pitchFamily="66" charset="0"/>
              </a:rPr>
              <a:t>References</a:t>
            </a:r>
            <a:endParaRPr lang="en-GB" dirty="0">
              <a:ln>
                <a:solidFill>
                  <a:schemeClr val="accent3">
                    <a:lumMod val="50000"/>
                  </a:schemeClr>
                </a:solidFill>
              </a:ln>
              <a:solidFill>
                <a:schemeClr val="accent3"/>
              </a:solidFill>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457200" indent="-457200">
              <a:buAutoNum type="arabicPeriod"/>
            </a:pPr>
            <a:r>
              <a:rPr lang="en-GB" sz="2400" dirty="0" smtClean="0">
                <a:latin typeface="Franklin Gothic Book" panose="020B0503020102020204" pitchFamily="34" charset="0"/>
              </a:rPr>
              <a:t>Travis, L., </a:t>
            </a:r>
            <a:r>
              <a:rPr lang="en-GB" sz="2400" dirty="0" err="1" smtClean="0">
                <a:latin typeface="Franklin Gothic Book" panose="020B0503020102020204" pitchFamily="34" charset="0"/>
              </a:rPr>
              <a:t>Sigman</a:t>
            </a:r>
            <a:r>
              <a:rPr lang="en-GB" sz="2400" dirty="0" smtClean="0">
                <a:latin typeface="Franklin Gothic Book" panose="020B0503020102020204" pitchFamily="34" charset="0"/>
              </a:rPr>
              <a:t>, M., &amp; Ruskin, E. (2001). Links between social understanding and social </a:t>
            </a:r>
            <a:r>
              <a:rPr lang="en-GB" sz="2400" dirty="0" err="1" smtClean="0">
                <a:latin typeface="Franklin Gothic Book" panose="020B0503020102020204" pitchFamily="34" charset="0"/>
              </a:rPr>
              <a:t>behavior</a:t>
            </a:r>
            <a:r>
              <a:rPr lang="en-GB" sz="2400" dirty="0" smtClean="0">
                <a:latin typeface="Franklin Gothic Book" panose="020B0503020102020204" pitchFamily="34" charset="0"/>
              </a:rPr>
              <a:t> in verbally able children with autism. </a:t>
            </a:r>
            <a:r>
              <a:rPr lang="en-GB" sz="2400" i="1" dirty="0" smtClean="0">
                <a:latin typeface="Franklin Gothic Book" panose="020B0503020102020204" pitchFamily="34" charset="0"/>
              </a:rPr>
              <a:t>Journal of Autism Developmental Disorders. </a:t>
            </a:r>
            <a:r>
              <a:rPr lang="en-GB" sz="2400" dirty="0" smtClean="0">
                <a:latin typeface="Franklin Gothic Book" panose="020B0503020102020204" pitchFamily="34" charset="0"/>
              </a:rPr>
              <a:t>31(2), 119-130. </a:t>
            </a:r>
          </a:p>
          <a:p>
            <a:pPr marL="457200" indent="-457200">
              <a:buFont typeface="Arial" panose="020B0604020202020204" pitchFamily="34" charset="0"/>
              <a:buAutoNum type="arabicPeriod"/>
            </a:pPr>
            <a:r>
              <a:rPr lang="en-GB" sz="2400" dirty="0" err="1" smtClean="0">
                <a:latin typeface="Franklin Gothic Book" panose="020B0503020102020204" pitchFamily="34" charset="0"/>
              </a:rPr>
              <a:t>Gray</a:t>
            </a:r>
            <a:r>
              <a:rPr lang="en-GB" sz="2400" dirty="0" smtClean="0">
                <a:latin typeface="Franklin Gothic Book" panose="020B0503020102020204" pitchFamily="34" charset="0"/>
              </a:rPr>
              <a:t> C. (2010). The new social story book. Texas: Future Horizons.</a:t>
            </a:r>
          </a:p>
          <a:p>
            <a:pPr marL="0" indent="0">
              <a:buNone/>
            </a:pPr>
            <a:endParaRPr lang="en-GB" sz="2400" dirty="0" smtClean="0">
              <a:latin typeface="Franklin Gothic Book" panose="020B0503020102020204" pitchFamily="34" charset="0"/>
            </a:endParaRPr>
          </a:p>
          <a:p>
            <a:pPr marL="0" indent="0">
              <a:buNone/>
            </a:pPr>
            <a:endParaRPr lang="en-GB" sz="2400" dirty="0">
              <a:latin typeface="Franklin Gothic Book" panose="020B0503020102020204" pitchFamily="34" charset="0"/>
            </a:endParaRPr>
          </a:p>
        </p:txBody>
      </p:sp>
      <p:sp>
        <p:nvSpPr>
          <p:cNvPr id="10" name="TextBox 9"/>
          <p:cNvSpPr txBox="1"/>
          <p:nvPr/>
        </p:nvSpPr>
        <p:spPr>
          <a:xfrm>
            <a:off x="8316416" y="6349116"/>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9</a:t>
            </a:r>
            <a:endParaRPr lang="en-GB" sz="2000" dirty="0">
              <a:ln>
                <a:solidFill>
                  <a:schemeClr val="tx2"/>
                </a:solidFill>
              </a:ln>
              <a:solidFill>
                <a:schemeClr val="accent1"/>
              </a:solidFill>
              <a:latin typeface="Kristen ITC" panose="03050502040202030202" pitchFamily="66"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60" y="6020086"/>
            <a:ext cx="1972137" cy="598385"/>
          </a:xfrm>
          <a:prstGeom prst="rect">
            <a:avLst/>
          </a:prstGeom>
        </p:spPr>
      </p:pic>
      <p:pic>
        <p:nvPicPr>
          <p:cNvPr id="12"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6020086"/>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855" y="6020086"/>
            <a:ext cx="2143125" cy="685800"/>
          </a:xfrm>
          <a:prstGeom prst="rect">
            <a:avLst/>
          </a:prstGeom>
        </p:spPr>
      </p:pic>
      <p:cxnSp>
        <p:nvCxnSpPr>
          <p:cNvPr id="15" name="Straight Connector 14"/>
          <p:cNvCxnSpPr/>
          <p:nvPr/>
        </p:nvCxnSpPr>
        <p:spPr>
          <a:xfrm>
            <a:off x="9005328" y="69269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33320" y="62068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61312" y="47667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6099" y="114887"/>
            <a:ext cx="813270" cy="876781"/>
          </a:xfrm>
          <a:prstGeom prst="rect">
            <a:avLst/>
          </a:prstGeom>
        </p:spPr>
      </p:pic>
    </p:spTree>
    <p:extLst>
      <p:ext uri="{BB962C8B-B14F-4D97-AF65-F5344CB8AC3E}">
        <p14:creationId xmlns:p14="http://schemas.microsoft.com/office/powerpoint/2010/main" val="719097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ounded Rectangle 3"/>
          <p:cNvSpPr/>
          <p:nvPr/>
        </p:nvSpPr>
        <p:spPr>
          <a:xfrm>
            <a:off x="0" y="0"/>
            <a:ext cx="9144000" cy="6858000"/>
          </a:xfrm>
          <a:prstGeom prst="roundRect">
            <a:avLst>
              <a:gd name="adj" fmla="val 10999"/>
            </a:avLst>
          </a:prstGeom>
          <a:solidFill>
            <a:srgbClr val="FFFFCC"/>
          </a:solidFill>
          <a:ln>
            <a:solidFill>
              <a:srgbClr val="F5E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40" y="6020086"/>
            <a:ext cx="1972137" cy="598385"/>
          </a:xfrm>
          <a:prstGeom prst="rect">
            <a:avLst/>
          </a:prstGeom>
        </p:spPr>
      </p:pic>
      <p:pic>
        <p:nvPicPr>
          <p:cNvPr id="6"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6020086"/>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855" y="6020086"/>
            <a:ext cx="2143125" cy="685800"/>
          </a:xfrm>
          <a:prstGeom prst="rect">
            <a:avLst/>
          </a:prstGeom>
        </p:spPr>
      </p:pic>
      <p:cxnSp>
        <p:nvCxnSpPr>
          <p:cNvPr id="8" name="Straight Connector 7"/>
          <p:cNvCxnSpPr/>
          <p:nvPr/>
        </p:nvCxnSpPr>
        <p:spPr>
          <a:xfrm flipH="1">
            <a:off x="107504" y="703086"/>
            <a:ext cx="0" cy="54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31078"/>
            <a:ext cx="0" cy="56166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1520" y="487062"/>
            <a:ext cx="0" cy="597666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536" y="6272544"/>
            <a:ext cx="504056" cy="400110"/>
          </a:xfrm>
          <a:prstGeom prst="rect">
            <a:avLst/>
          </a:prstGeom>
          <a:noFill/>
        </p:spPr>
        <p:txBody>
          <a:bodyPr wrap="square" rtlCol="0">
            <a:spAutoFit/>
          </a:bodyPr>
          <a:lstStyle/>
          <a:p>
            <a:r>
              <a:rPr lang="en-GB" sz="2000" dirty="0" smtClean="0">
                <a:ln>
                  <a:solidFill>
                    <a:schemeClr val="tx2"/>
                  </a:solidFill>
                </a:ln>
                <a:solidFill>
                  <a:schemeClr val="accent1"/>
                </a:solidFill>
                <a:latin typeface="Kristen ITC" panose="03050502040202030202" pitchFamily="66" charset="0"/>
              </a:rPr>
              <a:t>10</a:t>
            </a:r>
            <a:endParaRPr lang="en-GB" sz="2000" dirty="0">
              <a:ln>
                <a:solidFill>
                  <a:schemeClr val="tx2"/>
                </a:solidFill>
              </a:ln>
              <a:solidFill>
                <a:schemeClr val="accent1"/>
              </a:solidFill>
              <a:latin typeface="Kristen ITC" panose="03050502040202030202" pitchFamily="66" charset="0"/>
            </a:endParaRPr>
          </a:p>
        </p:txBody>
      </p:sp>
      <p:sp>
        <p:nvSpPr>
          <p:cNvPr id="12"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n>
                  <a:solidFill>
                    <a:schemeClr val="accent1">
                      <a:lumMod val="50000"/>
                    </a:schemeClr>
                  </a:solidFill>
                </a:ln>
                <a:solidFill>
                  <a:schemeClr val="accent1"/>
                </a:solidFill>
                <a:latin typeface="Kristen ITC" panose="03050502040202030202" pitchFamily="66" charset="0"/>
              </a:rPr>
              <a:t>Study team</a:t>
            </a:r>
            <a:endParaRPr lang="en-GB" dirty="0">
              <a:ln>
                <a:solidFill>
                  <a:schemeClr val="accent1">
                    <a:lumMod val="50000"/>
                  </a:schemeClr>
                </a:solidFill>
              </a:ln>
              <a:solidFill>
                <a:schemeClr val="accent1"/>
              </a:solidFill>
              <a:latin typeface="Kristen ITC" panose="03050502040202030202" pitchFamily="66" charset="0"/>
            </a:endParaRPr>
          </a:p>
        </p:txBody>
      </p:sp>
      <p:sp>
        <p:nvSpPr>
          <p:cNvPr id="13" name="Content Placeholder 2"/>
          <p:cNvSpPr txBox="1">
            <a:spLocks/>
          </p:cNvSpPr>
          <p:nvPr/>
        </p:nvSpPr>
        <p:spPr>
          <a:xfrm>
            <a:off x="589325" y="141277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400" dirty="0" smtClean="0">
              <a:latin typeface="Franklin Gothic Book" panose="020B0503020102020204" pitchFamily="34" charset="0"/>
            </a:endParaRPr>
          </a:p>
          <a:p>
            <a:pPr marL="0" indent="0">
              <a:buFont typeface="Arial" panose="020B0604020202020204" pitchFamily="34" charset="0"/>
              <a:buNone/>
            </a:pPr>
            <a:endParaRPr lang="en-GB" sz="2400" dirty="0">
              <a:latin typeface="Franklin Gothic Book" panose="020B0503020102020204" pitchFamily="34" charset="0"/>
            </a:endParaRPr>
          </a:p>
        </p:txBody>
      </p:sp>
      <p:sp>
        <p:nvSpPr>
          <p:cNvPr id="14" name="Content Placeholder 2"/>
          <p:cNvSpPr txBox="1">
            <a:spLocks/>
          </p:cNvSpPr>
          <p:nvPr/>
        </p:nvSpPr>
        <p:spPr>
          <a:xfrm>
            <a:off x="609600" y="148616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400" dirty="0" smtClean="0">
              <a:latin typeface="Franklin Gothic Book" panose="020B0503020102020204" pitchFamily="34" charset="0"/>
            </a:endParaRPr>
          </a:p>
          <a:p>
            <a:pPr marL="0" indent="0">
              <a:buFont typeface="Arial" panose="020B0604020202020204" pitchFamily="34" charset="0"/>
              <a:buNone/>
            </a:pPr>
            <a:endParaRPr lang="en-GB" sz="2400" dirty="0">
              <a:latin typeface="Franklin Gothic Book" panose="020B0503020102020204" pitchFamily="34" charset="0"/>
            </a:endParaRPr>
          </a:p>
        </p:txBody>
      </p:sp>
      <p:sp>
        <p:nvSpPr>
          <p:cNvPr id="15" name="Content Placeholder 2"/>
          <p:cNvSpPr txBox="1">
            <a:spLocks/>
          </p:cNvSpPr>
          <p:nvPr/>
        </p:nvSpPr>
        <p:spPr>
          <a:xfrm>
            <a:off x="589325" y="148478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Bef>
                <a:spcPct val="0"/>
              </a:spcBef>
              <a:spcAft>
                <a:spcPct val="0"/>
              </a:spcAft>
              <a:buNone/>
            </a:pPr>
            <a:r>
              <a:rPr lang="en-GB" altLang="en-US" sz="2400" dirty="0" smtClean="0">
                <a:solidFill>
                  <a:schemeClr val="accent1">
                    <a:lumMod val="75000"/>
                  </a:schemeClr>
                </a:solidFill>
                <a:latin typeface="Calibri" pitchFamily="34" charset="0"/>
                <a:cs typeface="Arial" pitchFamily="34" charset="0"/>
              </a:rPr>
              <a:t>Professor Barry Wright</a:t>
            </a:r>
            <a:r>
              <a:rPr lang="en-GB" altLang="en-US" sz="2400" baseline="-25000" dirty="0" smtClean="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Danielle Varley</a:t>
            </a:r>
            <a:r>
              <a:rPr lang="en-GB" altLang="en-US" sz="2400" baseline="-25000" dirty="0" smtClean="0">
                <a:solidFill>
                  <a:schemeClr val="accent1">
                    <a:lumMod val="75000"/>
                  </a:schemeClr>
                </a:solidFill>
                <a:latin typeface="Calibri" pitchFamily="34" charset="0"/>
                <a:cs typeface="Arial" pitchFamily="34" charset="0"/>
              </a:rPr>
              <a:t>1, </a:t>
            </a:r>
            <a:r>
              <a:rPr lang="en-GB" altLang="en-US" sz="2400" dirty="0" smtClean="0">
                <a:solidFill>
                  <a:schemeClr val="accent1">
                    <a:lumMod val="75000"/>
                  </a:schemeClr>
                </a:solidFill>
                <a:latin typeface="Calibri" pitchFamily="34" charset="0"/>
                <a:cs typeface="Arial" pitchFamily="34" charset="0"/>
              </a:rPr>
              <a:t>Dr Catarina Teige</a:t>
            </a:r>
            <a:r>
              <a:rPr lang="en-GB" altLang="en-US" sz="2400" baseline="-25000" dirty="0">
                <a:solidFill>
                  <a:schemeClr val="accent1">
                    <a:lumMod val="75000"/>
                  </a:schemeClr>
                </a:solidFill>
                <a:latin typeface="Calibri" pitchFamily="34" charset="0"/>
                <a:cs typeface="Arial" pitchFamily="34" charset="0"/>
              </a:rPr>
              <a:t>1</a:t>
            </a:r>
            <a:r>
              <a:rPr lang="en-GB" altLang="en-US" sz="2400" dirty="0" smtClean="0">
                <a:solidFill>
                  <a:schemeClr val="accent1">
                    <a:lumMod val="75000"/>
                  </a:schemeClr>
                </a:solidFill>
                <a:latin typeface="Calibri" pitchFamily="34" charset="0"/>
                <a:cs typeface="Arial" pitchFamily="34" charset="0"/>
              </a:rPr>
              <a:t>, Rachel Hodkinson</a:t>
            </a:r>
            <a:r>
              <a:rPr lang="en-GB" altLang="en-US" sz="2400" baseline="-25000" dirty="0">
                <a:solidFill>
                  <a:schemeClr val="accent1">
                    <a:lumMod val="75000"/>
                  </a:schemeClr>
                </a:solidFill>
                <a:latin typeface="Calibri" pitchFamily="34" charset="0"/>
                <a:cs typeface="Arial" pitchFamily="34" charset="0"/>
              </a:rPr>
              <a:t>1</a:t>
            </a:r>
            <a:r>
              <a:rPr lang="en-GB" altLang="en-US" sz="2400" dirty="0" smtClean="0">
                <a:solidFill>
                  <a:schemeClr val="accent1">
                    <a:lumMod val="75000"/>
                  </a:schemeClr>
                </a:solidFill>
                <a:latin typeface="Calibri" pitchFamily="34" charset="0"/>
                <a:cs typeface="Arial" pitchFamily="34" charset="0"/>
              </a:rPr>
              <a:t>, Olivia Taylor</a:t>
            </a:r>
            <a:r>
              <a:rPr lang="en-GB" altLang="en-US" sz="2400" baseline="-25000" dirty="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Hannah Edwards</a:t>
            </a:r>
            <a:r>
              <a:rPr lang="en-GB" altLang="en-US" sz="2400" baseline="-25000" dirty="0">
                <a:solidFill>
                  <a:schemeClr val="accent1">
                    <a:lumMod val="75000"/>
                  </a:schemeClr>
                </a:solidFill>
                <a:latin typeface="Calibri" pitchFamily="34" charset="0"/>
                <a:cs typeface="Arial" pitchFamily="34" charset="0"/>
              </a:rPr>
              <a:t>1</a:t>
            </a:r>
            <a:r>
              <a:rPr lang="en-GB" altLang="en-US" sz="2400" dirty="0" smtClean="0">
                <a:solidFill>
                  <a:schemeClr val="accent1">
                    <a:lumMod val="75000"/>
                  </a:schemeClr>
                </a:solidFill>
                <a:latin typeface="Calibri" pitchFamily="34" charset="0"/>
                <a:cs typeface="Arial" pitchFamily="34" charset="0"/>
              </a:rPr>
              <a:t>, Natalie Day</a:t>
            </a:r>
            <a:r>
              <a:rPr lang="en-GB" altLang="en-US" sz="2400" baseline="-25000" dirty="0">
                <a:solidFill>
                  <a:schemeClr val="accent1">
                    <a:lumMod val="75000"/>
                  </a:schemeClr>
                </a:solidFill>
                <a:latin typeface="Calibri" pitchFamily="34" charset="0"/>
                <a:cs typeface="Arial" pitchFamily="34" charset="0"/>
              </a:rPr>
              <a:t>1</a:t>
            </a:r>
            <a:r>
              <a:rPr lang="en-GB" altLang="en-US" sz="2400" dirty="0" smtClean="0">
                <a:solidFill>
                  <a:schemeClr val="accent1">
                    <a:lumMod val="75000"/>
                  </a:schemeClr>
                </a:solidFill>
                <a:latin typeface="Calibri" pitchFamily="34" charset="0"/>
                <a:cs typeface="Arial" pitchFamily="34" charset="0"/>
              </a:rPr>
              <a:t>, Dr </a:t>
            </a:r>
            <a:r>
              <a:rPr lang="en-GB" altLang="en-US" sz="2400" dirty="0">
                <a:solidFill>
                  <a:schemeClr val="accent1">
                    <a:lumMod val="75000"/>
                  </a:schemeClr>
                </a:solidFill>
                <a:latin typeface="Calibri" pitchFamily="34" charset="0"/>
                <a:cs typeface="Arial" pitchFamily="34" charset="0"/>
              </a:rPr>
              <a:t>David Marshall</a:t>
            </a:r>
            <a:r>
              <a:rPr lang="en-GB" altLang="en-US" sz="2400" baseline="-25000" dirty="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 Dr Dean McMillan</a:t>
            </a:r>
            <a:r>
              <a:rPr lang="en-GB" altLang="en-US" sz="2400" baseline="-25000" dirty="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 Dr </a:t>
            </a:r>
            <a:r>
              <a:rPr lang="en-GB" altLang="en-US" sz="2400" dirty="0" err="1">
                <a:solidFill>
                  <a:schemeClr val="accent1">
                    <a:lumMod val="75000"/>
                  </a:schemeClr>
                </a:solidFill>
                <a:latin typeface="Calibri" pitchFamily="34" charset="0"/>
                <a:cs typeface="Arial" pitchFamily="34" charset="0"/>
              </a:rPr>
              <a:t>Shehzad</a:t>
            </a:r>
            <a:r>
              <a:rPr lang="en-GB" altLang="en-US" sz="2400" dirty="0">
                <a:solidFill>
                  <a:schemeClr val="accent1">
                    <a:lumMod val="75000"/>
                  </a:schemeClr>
                </a:solidFill>
                <a:latin typeface="Calibri" pitchFamily="34" charset="0"/>
                <a:cs typeface="Arial" pitchFamily="34" charset="0"/>
              </a:rPr>
              <a:t> Ali</a:t>
            </a:r>
            <a:r>
              <a:rPr lang="en-GB" altLang="en-US" sz="2400" baseline="-25000" dirty="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 Dr Victoria Allgar</a:t>
            </a:r>
            <a:r>
              <a:rPr lang="en-GB" altLang="en-US" sz="2400" baseline="-25000" dirty="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 Anne McKelvey</a:t>
            </a:r>
            <a:r>
              <a:rPr lang="en-GB" altLang="en-US" sz="2400" baseline="-25000" dirty="0">
                <a:solidFill>
                  <a:schemeClr val="accent1">
                    <a:lumMod val="75000"/>
                  </a:schemeClr>
                </a:solidFill>
                <a:latin typeface="Calibri" pitchFamily="34" charset="0"/>
                <a:cs typeface="Arial" pitchFamily="34" charset="0"/>
              </a:rPr>
              <a:t>3</a:t>
            </a:r>
            <a:r>
              <a:rPr lang="en-GB" altLang="en-US" sz="2400" dirty="0">
                <a:solidFill>
                  <a:schemeClr val="accent1">
                    <a:lumMod val="75000"/>
                  </a:schemeClr>
                </a:solidFill>
                <a:latin typeface="Calibri" pitchFamily="34" charset="0"/>
                <a:cs typeface="Arial" pitchFamily="34" charset="0"/>
              </a:rPr>
              <a:t>, Professor Simon Gilbody</a:t>
            </a:r>
            <a:r>
              <a:rPr lang="en-GB" altLang="en-US" sz="2400" baseline="-25000" dirty="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a:t>
            </a:r>
            <a:r>
              <a:rPr lang="en-GB" altLang="en-US" sz="2400" dirty="0">
                <a:solidFill>
                  <a:schemeClr val="accent1">
                    <a:lumMod val="75000"/>
                  </a:schemeClr>
                </a:solidFill>
                <a:latin typeface="Calibri" pitchFamily="34" charset="0"/>
                <a:cs typeface="Arial" pitchFamily="34" charset="0"/>
              </a:rPr>
              <a:t>Dr Ann McClaren</a:t>
            </a:r>
            <a:r>
              <a:rPr lang="en-GB" altLang="en-US" sz="2400" baseline="-25000" dirty="0">
                <a:solidFill>
                  <a:schemeClr val="accent1">
                    <a:lumMod val="75000"/>
                  </a:schemeClr>
                </a:solidFill>
                <a:latin typeface="Calibri" pitchFamily="34" charset="0"/>
                <a:cs typeface="Arial" pitchFamily="34" charset="0"/>
              </a:rPr>
              <a:t>1</a:t>
            </a:r>
            <a:r>
              <a:rPr lang="en-GB" altLang="en-US" sz="2400" dirty="0">
                <a:solidFill>
                  <a:schemeClr val="accent1">
                    <a:lumMod val="75000"/>
                  </a:schemeClr>
                </a:solidFill>
                <a:latin typeface="Calibri" pitchFamily="34" charset="0"/>
                <a:cs typeface="Arial" pitchFamily="34" charset="0"/>
              </a:rPr>
              <a:t>, Dr Jude Watson</a:t>
            </a:r>
            <a:r>
              <a:rPr lang="en-GB" altLang="en-US" sz="2400" baseline="-25000" dirty="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 Professor Catherine Hewitt</a:t>
            </a:r>
            <a:r>
              <a:rPr lang="en-GB" altLang="en-US" sz="2400" baseline="-25000" dirty="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 Dr Natasha </a:t>
            </a:r>
            <a:r>
              <a:rPr lang="en-GB" altLang="en-US" sz="2400" dirty="0" smtClean="0">
                <a:solidFill>
                  <a:schemeClr val="accent1">
                    <a:lumMod val="75000"/>
                  </a:schemeClr>
                </a:solidFill>
                <a:latin typeface="Calibri" pitchFamily="34" charset="0"/>
                <a:cs typeface="Arial" pitchFamily="34" charset="0"/>
              </a:rPr>
              <a:t>Mitchell</a:t>
            </a:r>
            <a:r>
              <a:rPr lang="en-GB" altLang="en-US" sz="2400" baseline="-25000" dirty="0" smtClean="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Alex Mitchell</a:t>
            </a:r>
            <a:r>
              <a:rPr lang="en-GB" altLang="en-US" sz="2400" baseline="-25000" dirty="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Sarah Gardner</a:t>
            </a:r>
            <a:r>
              <a:rPr lang="en-GB" altLang="en-US" sz="2400" baseline="-25000" dirty="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Val Wadsworth</a:t>
            </a:r>
            <a:r>
              <a:rPr lang="en-GB" altLang="en-US" sz="2400" baseline="-25000" dirty="0">
                <a:solidFill>
                  <a:schemeClr val="accent1">
                    <a:lumMod val="75000"/>
                  </a:schemeClr>
                </a:solidFill>
                <a:latin typeface="Calibri" pitchFamily="34" charset="0"/>
                <a:cs typeface="Arial" pitchFamily="34" charset="0"/>
              </a:rPr>
              <a:t>2</a:t>
            </a:r>
            <a:r>
              <a:rPr lang="en-GB" altLang="en-US" sz="2400" dirty="0" smtClean="0">
                <a:solidFill>
                  <a:schemeClr val="accent1">
                    <a:lumMod val="75000"/>
                  </a:schemeClr>
                </a:solidFill>
                <a:latin typeface="Calibri" pitchFamily="34" charset="0"/>
                <a:cs typeface="Arial" pitchFamily="34" charset="0"/>
              </a:rPr>
              <a:t>, Matthew Bailey</a:t>
            </a:r>
            <a:r>
              <a:rPr lang="en-GB" altLang="en-US" sz="2400" baseline="-25000" dirty="0" smtClean="0">
                <a:solidFill>
                  <a:schemeClr val="accent1">
                    <a:lumMod val="75000"/>
                  </a:schemeClr>
                </a:solidFill>
                <a:latin typeface="Calibri" pitchFamily="34" charset="0"/>
                <a:cs typeface="Arial" pitchFamily="34" charset="0"/>
              </a:rPr>
              <a:t>2</a:t>
            </a:r>
            <a:r>
              <a:rPr lang="en-GB" altLang="en-US" sz="2400" dirty="0">
                <a:solidFill>
                  <a:schemeClr val="accent1">
                    <a:lumMod val="75000"/>
                  </a:schemeClr>
                </a:solidFill>
                <a:latin typeface="Calibri" pitchFamily="34" charset="0"/>
                <a:cs typeface="Arial" pitchFamily="34" charset="0"/>
              </a:rPr>
              <a:t>.</a:t>
            </a:r>
          </a:p>
          <a:p>
            <a:pPr lvl="0" fontAlgn="base">
              <a:spcBef>
                <a:spcPct val="0"/>
              </a:spcBef>
              <a:spcAft>
                <a:spcPct val="0"/>
              </a:spcAft>
            </a:pPr>
            <a:endParaRPr lang="en-GB" altLang="en-US" sz="700" dirty="0">
              <a:solidFill>
                <a:schemeClr val="accent1">
                  <a:lumMod val="75000"/>
                </a:schemeClr>
              </a:solidFill>
              <a:latin typeface="Calibri" pitchFamily="34" charset="0"/>
              <a:cs typeface="Arial" pitchFamily="34" charset="0"/>
            </a:endParaRPr>
          </a:p>
          <a:p>
            <a:pPr lvl="0" fontAlgn="base">
              <a:spcBef>
                <a:spcPct val="0"/>
              </a:spcBef>
              <a:spcAft>
                <a:spcPct val="0"/>
              </a:spcAft>
            </a:pPr>
            <a:r>
              <a:rPr lang="en-GB" altLang="en-US" sz="2400" dirty="0">
                <a:solidFill>
                  <a:schemeClr val="accent1">
                    <a:lumMod val="75000"/>
                  </a:schemeClr>
                </a:solidFill>
                <a:latin typeface="Calibri" pitchFamily="34" charset="0"/>
                <a:cs typeface="Arial" pitchFamily="34" charset="0"/>
              </a:rPr>
              <a:t>1-Leeds and York Partnership Foundation Trust NHS, 2-University of York, 3-City of York Council, </a:t>
            </a:r>
            <a:endParaRPr lang="en-GB" sz="2400" dirty="0" smtClean="0">
              <a:latin typeface="Franklin Gothic Book" panose="020B0503020102020204" pitchFamily="34" charset="0"/>
            </a:endParaRPr>
          </a:p>
          <a:p>
            <a:pPr marL="0" indent="0">
              <a:buFont typeface="Arial" panose="020B0604020202020204" pitchFamily="34" charset="0"/>
              <a:buNone/>
            </a:pPr>
            <a:endParaRPr lang="en-GB" sz="2400" dirty="0" smtClean="0">
              <a:latin typeface="Franklin Gothic Book" panose="020B0503020102020204" pitchFamily="34" charset="0"/>
            </a:endParaRPr>
          </a:p>
          <a:p>
            <a:pPr marL="0" indent="0">
              <a:buFont typeface="Arial" panose="020B0604020202020204" pitchFamily="34" charset="0"/>
              <a:buNone/>
            </a:pPr>
            <a:endParaRPr lang="en-GB" sz="2400" dirty="0">
              <a:latin typeface="Franklin Gothic Book" panose="020B0503020102020204" pitchFamily="34" charset="0"/>
            </a:endParaRPr>
          </a:p>
        </p:txBody>
      </p:sp>
    </p:spTree>
    <p:extLst>
      <p:ext uri="{BB962C8B-B14F-4D97-AF65-F5344CB8AC3E}">
        <p14:creationId xmlns:p14="http://schemas.microsoft.com/office/powerpoint/2010/main" val="156153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11" name="Group 10"/>
          <p:cNvGrpSpPr/>
          <p:nvPr/>
        </p:nvGrpSpPr>
        <p:grpSpPr>
          <a:xfrm flipH="1">
            <a:off x="0" y="0"/>
            <a:ext cx="9144000" cy="6858000"/>
            <a:chOff x="0" y="0"/>
            <a:chExt cx="9144000" cy="6858000"/>
          </a:xfrm>
        </p:grpSpPr>
        <p:sp>
          <p:nvSpPr>
            <p:cNvPr id="12" name="Rounded Rectangle 11"/>
            <p:cNvSpPr/>
            <p:nvPr/>
          </p:nvSpPr>
          <p:spPr>
            <a:xfrm>
              <a:off x="0" y="0"/>
              <a:ext cx="9144000" cy="6858000"/>
            </a:xfrm>
            <a:prstGeom prst="roundRect">
              <a:avLst>
                <a:gd name="adj" fmla="val 10999"/>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107504" y="836712"/>
              <a:ext cx="0" cy="547260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411760" y="1340768"/>
            <a:ext cx="4248472" cy="2232248"/>
          </a:xfrm>
          <a:prstGeom prst="rect">
            <a:avLst/>
          </a:prstGeom>
          <a:noFill/>
        </p:spPr>
        <p:txBody>
          <a:bodyPr wrap="square" rtlCol="0">
            <a:prstTxWarp prst="textArchUp">
              <a:avLst>
                <a:gd name="adj" fmla="val 10705994"/>
              </a:avLst>
            </a:prstTxWarp>
            <a:spAutoFit/>
          </a:bodyPr>
          <a:lstStyle/>
          <a:p>
            <a:pPr algn="ctr"/>
            <a:r>
              <a:rPr lang="en-GB" sz="6600" dirty="0" smtClean="0">
                <a:ln>
                  <a:solidFill>
                    <a:schemeClr val="bg1">
                      <a:lumMod val="75000"/>
                    </a:schemeClr>
                  </a:solidFill>
                </a:ln>
                <a:solidFill>
                  <a:schemeClr val="bg1"/>
                </a:solidFill>
                <a:latin typeface="Kristen ITC" panose="03050502040202030202" pitchFamily="66" charset="0"/>
              </a:rPr>
              <a:t>Any questions?</a:t>
            </a:r>
            <a:endParaRPr lang="en-GB" sz="6600" dirty="0">
              <a:ln>
                <a:solidFill>
                  <a:schemeClr val="bg1">
                    <a:lumMod val="75000"/>
                  </a:schemeClr>
                </a:solidFill>
              </a:ln>
              <a:solidFill>
                <a:schemeClr val="bg1"/>
              </a:solidFill>
              <a:latin typeface="Kristen ITC" panose="03050502040202030202" pitchFamily="66" charset="0"/>
            </a:endParaRPr>
          </a:p>
        </p:txBody>
      </p:sp>
      <p:pic>
        <p:nvPicPr>
          <p:cNvPr id="1028" name="Picture 4" descr="Image result for question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3776" r="93316">
                        <a14:foregroundMark x1="37398" y1="13263" x2="37398" y2="13263"/>
                        <a14:foregroundMark x1="50000" y1="12559" x2="50000" y2="12559"/>
                        <a14:foregroundMark x1="49745" y1="45540" x2="49745" y2="45540"/>
                        <a14:foregroundMark x1="37959" y1="44953" x2="37959" y2="44953"/>
                        <a14:foregroundMark x1="60357" y1="44249" x2="60357" y2="44249"/>
                        <a14:foregroundMark x1="72398" y1="46948" x2="72398" y2="46948"/>
                        <a14:foregroundMark x1="76122" y1="14554" x2="76122" y2="14554"/>
                        <a14:foregroundMark x1="63776" y1="10563" x2="63776" y2="10563"/>
                        <a14:foregroundMark x1="70969" y1="56808" x2="70969" y2="56808"/>
                        <a14:foregroundMark x1="69235" y1="85915" x2="69235" y2="85915"/>
                        <a14:foregroundMark x1="57449" y1="60798" x2="57449" y2="60798"/>
                        <a14:foregroundMark x1="56633" y1="86502" x2="56633" y2="86502"/>
                        <a14:foregroundMark x1="43112" y1="60094" x2="43112" y2="60094"/>
                        <a14:foregroundMark x1="43980" y1="89202" x2="43980" y2="89202"/>
                        <a14:foregroundMark x1="32194" y1="63380" x2="32194" y2="63380"/>
                        <a14:foregroundMark x1="32194" y1="91197" x2="32194" y2="91197"/>
                        <a14:foregroundMark x1="60051" y1="31103" x2="60051" y2="31103"/>
                        <a14:foregroundMark x1="59184" y1="11268" x2="59184" y2="11268"/>
                        <a14:foregroundMark x1="27602" y1="44249" x2="27602" y2="44249"/>
                        <a14:foregroundMark x1="43459" y1="78841" x2="43459" y2="78841"/>
                      </a14:backgroundRemoval>
                    </a14:imgEffect>
                  </a14:imgLayer>
                </a14:imgProps>
              </a:ext>
              <a:ext uri="{28A0092B-C50C-407E-A947-70E740481C1C}">
                <a14:useLocalDpi xmlns:a14="http://schemas.microsoft.com/office/drawing/2010/main" val="0"/>
              </a:ext>
            </a:extLst>
          </a:blip>
          <a:srcRect/>
          <a:stretch>
            <a:fillRect/>
          </a:stretch>
        </p:blipFill>
        <p:spPr bwMode="auto">
          <a:xfrm>
            <a:off x="779611" y="2456892"/>
            <a:ext cx="7584777" cy="32970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060" y="6020086"/>
            <a:ext cx="1972137" cy="598385"/>
          </a:xfrm>
          <a:prstGeom prst="rect">
            <a:avLst/>
          </a:prstGeom>
        </p:spPr>
      </p:pic>
      <p:pic>
        <p:nvPicPr>
          <p:cNvPr id="10" name="Picture 2" descr="https://lh6.googleusercontent.com/8jvMafuXtalG2W5D0OoLP_x0wZRK1D_YoxXV18plvoIuxo4P61yUgZqmaCfRDSEZCeiDiYUAumXPMg17tC4Nf_5tRerJCNjphzk9vXE0zR4c3-dgUk4xx7mt7QkRScjul7sAjK5RztdbMy08P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8771" y="5982005"/>
            <a:ext cx="13144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9795" y="6015984"/>
            <a:ext cx="2143125" cy="685800"/>
          </a:xfrm>
          <a:prstGeom prst="rect">
            <a:avLst/>
          </a:prstGeom>
        </p:spPr>
      </p:pic>
      <p:pic>
        <p:nvPicPr>
          <p:cNvPr id="4" name="Picture 3"/>
          <p:cNvPicPr>
            <a:picLocks noChangeAspect="1"/>
          </p:cNvPicPr>
          <p:nvPr/>
        </p:nvPicPr>
        <p:blipFill>
          <a:blip r:embed="rId8"/>
          <a:stretch>
            <a:fillRect/>
          </a:stretch>
        </p:blipFill>
        <p:spPr>
          <a:xfrm>
            <a:off x="251520" y="249246"/>
            <a:ext cx="816935" cy="877900"/>
          </a:xfrm>
          <a:prstGeom prst="rect">
            <a:avLst/>
          </a:prstGeom>
        </p:spPr>
      </p:pic>
    </p:spTree>
    <p:extLst>
      <p:ext uri="{BB962C8B-B14F-4D97-AF65-F5344CB8AC3E}">
        <p14:creationId xmlns:p14="http://schemas.microsoft.com/office/powerpoint/2010/main" val="2984734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Inspectors will ….</a:t>
            </a:r>
            <a:endParaRPr lang="en-GB" dirty="0"/>
          </a:p>
        </p:txBody>
      </p:sp>
      <p:sp>
        <p:nvSpPr>
          <p:cNvPr id="5" name="Content Placeholder 4"/>
          <p:cNvSpPr>
            <a:spLocks noGrp="1"/>
          </p:cNvSpPr>
          <p:nvPr>
            <p:ph idx="1"/>
          </p:nvPr>
        </p:nvSpPr>
        <p:spPr/>
        <p:txBody>
          <a:bodyPr>
            <a:normAutofit/>
          </a:bodyPr>
          <a:lstStyle/>
          <a:p>
            <a:r>
              <a:rPr lang="en-GB" sz="2000" dirty="0" smtClean="0"/>
              <a:t>Assess how well local area prepares CYP to live independently</a:t>
            </a:r>
          </a:p>
          <a:p>
            <a:r>
              <a:rPr lang="en-GB" sz="2000" dirty="0" smtClean="0"/>
              <a:t>And how well local area helps CYP secure meaningful employment as they move into adult lives</a:t>
            </a:r>
          </a:p>
          <a:p>
            <a:r>
              <a:rPr lang="en-GB" sz="2000" dirty="0" smtClean="0"/>
              <a:t>Hold local area leaders to account for implementation of the </a:t>
            </a:r>
            <a:r>
              <a:rPr lang="en-GB" sz="2000" dirty="0" err="1" smtClean="0"/>
              <a:t>CoP</a:t>
            </a:r>
            <a:r>
              <a:rPr lang="en-GB" sz="2000" dirty="0" smtClean="0"/>
              <a:t> and the 3 evaluative questions:</a:t>
            </a:r>
          </a:p>
          <a:p>
            <a:pPr marL="0" indent="0">
              <a:buNone/>
            </a:pPr>
            <a:endParaRPr lang="en-GB" sz="2000" dirty="0" smtClean="0"/>
          </a:p>
          <a:p>
            <a:r>
              <a:rPr lang="en-GB" sz="2000" dirty="0" smtClean="0"/>
              <a:t>Are the needs of CYP with SEND being identified ?</a:t>
            </a:r>
          </a:p>
          <a:p>
            <a:r>
              <a:rPr lang="en-GB" sz="2000" dirty="0" smtClean="0"/>
              <a:t>Are the needs of the CYP with SEND being met ?</a:t>
            </a:r>
          </a:p>
          <a:p>
            <a:r>
              <a:rPr lang="en-GB" sz="2000" dirty="0" smtClean="0"/>
              <a:t>Are the outcomes for CYP being improved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5517232"/>
            <a:ext cx="2604135" cy="763905"/>
          </a:xfrm>
          <a:prstGeom prst="rect">
            <a:avLst/>
          </a:prstGeom>
          <a:noFill/>
          <a:ln>
            <a:noFill/>
          </a:ln>
        </p:spPr>
      </p:pic>
      <p:pic>
        <p:nvPicPr>
          <p:cNvPr id="7" name="Picture 6" descr="BPF_Logo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378" y="5474576"/>
            <a:ext cx="789940" cy="789940"/>
          </a:xfrm>
          <a:prstGeom prst="rect">
            <a:avLst/>
          </a:prstGeom>
          <a:noFill/>
          <a:ln>
            <a:noFill/>
          </a:ln>
        </p:spPr>
      </p:pic>
      <p:pic>
        <p:nvPicPr>
          <p:cNvPr id="8" name="Picture 7" descr="Description: Z:\Documents\All three CCGs 2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678522"/>
            <a:ext cx="1600200" cy="602615"/>
          </a:xfrm>
          <a:prstGeom prst="rect">
            <a:avLst/>
          </a:prstGeom>
          <a:noFill/>
          <a:ln>
            <a:noFill/>
          </a:ln>
        </p:spPr>
      </p:pic>
    </p:spTree>
    <p:extLst>
      <p:ext uri="{BB962C8B-B14F-4D97-AF65-F5344CB8AC3E}">
        <p14:creationId xmlns:p14="http://schemas.microsoft.com/office/powerpoint/2010/main" val="16978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Stories Research</a:t>
            </a:r>
            <a:endParaRPr lang="en-GB" dirty="0"/>
          </a:p>
        </p:txBody>
      </p:sp>
      <p:sp>
        <p:nvSpPr>
          <p:cNvPr id="3" name="Content Placeholder 2"/>
          <p:cNvSpPr>
            <a:spLocks noGrp="1"/>
          </p:cNvSpPr>
          <p:nvPr>
            <p:ph idx="1"/>
          </p:nvPr>
        </p:nvSpPr>
        <p:spPr/>
        <p:txBody>
          <a:bodyPr/>
          <a:lstStyle/>
          <a:p>
            <a:r>
              <a:rPr lang="en-GB" dirty="0" smtClean="0"/>
              <a:t>Olivia </a:t>
            </a:r>
            <a:r>
              <a:rPr lang="en-GB" dirty="0" smtClean="0"/>
              <a:t>Taylor (trial support officer) – olivia.taylor@york.ac.uk</a:t>
            </a:r>
          </a:p>
          <a:p>
            <a:r>
              <a:rPr lang="en-GB" dirty="0" err="1" smtClean="0"/>
              <a:t>Catarina</a:t>
            </a:r>
            <a:r>
              <a:rPr lang="en-GB" dirty="0" smtClean="0"/>
              <a:t> </a:t>
            </a:r>
            <a:r>
              <a:rPr lang="en-GB" dirty="0" err="1" smtClean="0"/>
              <a:t>Teige</a:t>
            </a:r>
            <a:r>
              <a:rPr lang="en-GB" dirty="0" smtClean="0"/>
              <a:t> (trial coordinator) c.teige@nhs.net</a:t>
            </a:r>
            <a:endParaRPr lang="en-GB" dirty="0"/>
          </a:p>
        </p:txBody>
      </p:sp>
    </p:spTree>
    <p:extLst>
      <p:ext uri="{BB962C8B-B14F-4D97-AF65-F5344CB8AC3E}">
        <p14:creationId xmlns:p14="http://schemas.microsoft.com/office/powerpoint/2010/main" val="970441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56792"/>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Inspection</a:t>
            </a:r>
            <a:endParaRPr lang="en-GB" dirty="0"/>
          </a:p>
        </p:txBody>
      </p:sp>
      <p:pic>
        <p:nvPicPr>
          <p:cNvPr id="5" name="Picture 4" descr="Description: Z:\Documents\All three CCGs 20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678522"/>
            <a:ext cx="1600200" cy="602615"/>
          </a:xfrm>
          <a:prstGeom prst="rect">
            <a:avLst/>
          </a:prstGeom>
          <a:noFill/>
          <a:ln>
            <a:noFill/>
          </a:ln>
        </p:spPr>
      </p:pic>
      <p:pic>
        <p:nvPicPr>
          <p:cNvPr id="6" name="Picture 5" descr="BPF_Logo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378" y="5474576"/>
            <a:ext cx="789940" cy="789940"/>
          </a:xfrm>
          <a:prstGeom prst="rect">
            <a:avLst/>
          </a:prstGeom>
          <a:noFill/>
          <a:ln>
            <a:noFill/>
          </a:ln>
        </p:spPr>
      </p:pic>
      <p:sp>
        <p:nvSpPr>
          <p:cNvPr id="7" name="Content Placeholder 6"/>
          <p:cNvSpPr>
            <a:spLocks noGrp="1"/>
          </p:cNvSpPr>
          <p:nvPr>
            <p:ph idx="1"/>
          </p:nvPr>
        </p:nvSpPr>
        <p:spPr/>
        <p:txBody>
          <a:bodyPr>
            <a:normAutofit/>
          </a:bodyPr>
          <a:lstStyle/>
          <a:p>
            <a:r>
              <a:rPr lang="en-GB" sz="1800" dirty="0" smtClean="0"/>
              <a:t>10 day inspection includes 5 day notice period and consultation with parents/carers and CYP and information gathering</a:t>
            </a:r>
          </a:p>
          <a:p>
            <a:r>
              <a:rPr lang="en-GB" sz="1800" dirty="0" smtClean="0"/>
              <a:t>Contact with the Local Authority Nominated Office  LANO- Marium Haque </a:t>
            </a:r>
          </a:p>
          <a:p>
            <a:r>
              <a:rPr lang="en-GB" sz="1800" dirty="0"/>
              <a:t>Which schools, colleges and other providers to visit - local area does not </a:t>
            </a:r>
            <a:r>
              <a:rPr lang="en-GB" sz="1800" dirty="0" smtClean="0"/>
              <a:t>decide</a:t>
            </a:r>
          </a:p>
          <a:p>
            <a:r>
              <a:rPr lang="en-GB" sz="1800" dirty="0" smtClean="0"/>
              <a:t>Inspectors choose which parents/carers to speak with</a:t>
            </a:r>
          </a:p>
          <a:p>
            <a:r>
              <a:rPr lang="en-GB" sz="1800" dirty="0" smtClean="0"/>
              <a:t>Inspectors do work with local </a:t>
            </a:r>
            <a:r>
              <a:rPr lang="en-GB" sz="1800" dirty="0"/>
              <a:t>a</a:t>
            </a:r>
            <a:r>
              <a:rPr lang="en-GB" sz="1800" dirty="0" smtClean="0"/>
              <a:t>reas to make arrangements to speak with parents/carers and CYP – interpreters, signing etc.</a:t>
            </a:r>
          </a:p>
          <a:p>
            <a:r>
              <a:rPr lang="en-GB" sz="1800" dirty="0" smtClean="0"/>
              <a:t>Inspectors visit a sample of providers across education, health and social care but do not judge these – separate inspection arrangements for that but</a:t>
            </a:r>
          </a:p>
          <a:p>
            <a:r>
              <a:rPr lang="en-GB" sz="1800" dirty="0" smtClean="0"/>
              <a:t>Will make an assessment of health and social care services – focus on these services’ contribution and ability to work collaboratively in meeting CYP needs</a:t>
            </a:r>
            <a:endParaRPr lang="en-GB" sz="1800" dirty="0"/>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5517232"/>
            <a:ext cx="2604135" cy="763905"/>
          </a:xfrm>
          <a:prstGeom prst="rect">
            <a:avLst/>
          </a:prstGeom>
          <a:noFill/>
          <a:ln>
            <a:noFill/>
          </a:ln>
        </p:spPr>
      </p:pic>
    </p:spTree>
    <p:extLst>
      <p:ext uri="{BB962C8B-B14F-4D97-AF65-F5344CB8AC3E}">
        <p14:creationId xmlns:p14="http://schemas.microsoft.com/office/powerpoint/2010/main" val="317115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Inspectors will also</a:t>
            </a:r>
            <a:endParaRPr lang="en-GB" dirty="0"/>
          </a:p>
        </p:txBody>
      </p:sp>
      <p:pic>
        <p:nvPicPr>
          <p:cNvPr id="7" name="Picture 6" descr="Description: Z:\Documents\All three CCGs 20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678522"/>
            <a:ext cx="1600200" cy="602615"/>
          </a:xfrm>
          <a:prstGeom prst="rect">
            <a:avLst/>
          </a:prstGeom>
          <a:noFill/>
          <a:ln>
            <a:noFill/>
          </a:ln>
        </p:spPr>
      </p:pic>
      <p:pic>
        <p:nvPicPr>
          <p:cNvPr id="8" name="Picture 7" descr="BPF_Logo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378" y="5474576"/>
            <a:ext cx="789940" cy="789940"/>
          </a:xfrm>
          <a:prstGeom prst="rect">
            <a:avLst/>
          </a:prstGeom>
          <a:noFill/>
          <a:ln>
            <a:noFill/>
          </a:ln>
        </p:spPr>
      </p:pic>
      <p:sp>
        <p:nvSpPr>
          <p:cNvPr id="9" name="Content Placeholder 8"/>
          <p:cNvSpPr>
            <a:spLocks noGrp="1"/>
          </p:cNvSpPr>
          <p:nvPr>
            <p:ph idx="1"/>
          </p:nvPr>
        </p:nvSpPr>
        <p:spPr/>
        <p:txBody>
          <a:bodyPr>
            <a:normAutofit/>
          </a:bodyPr>
          <a:lstStyle/>
          <a:p>
            <a:r>
              <a:rPr lang="en-GB" sz="2000" dirty="0"/>
              <a:t>Meet with leaders of early years settings, schools and colleges and specialist </a:t>
            </a:r>
            <a:r>
              <a:rPr lang="en-GB" sz="2000" dirty="0" smtClean="0"/>
              <a:t>services</a:t>
            </a:r>
          </a:p>
          <a:p>
            <a:r>
              <a:rPr lang="en-GB" sz="2000" dirty="0" smtClean="0"/>
              <a:t>Meet with elected members &amp; key local officers from education health, and social care</a:t>
            </a:r>
          </a:p>
          <a:p>
            <a:r>
              <a:rPr lang="en-GB" sz="2000" dirty="0" smtClean="0"/>
              <a:t>Visit settings and services to look at their understanding of and participation in meeting the areas responsibilities – impact on outcomes for CYP</a:t>
            </a:r>
          </a:p>
          <a:p>
            <a:r>
              <a:rPr lang="en-GB" sz="2000" dirty="0" smtClean="0"/>
              <a:t>Review a sample of CYP files to inform inspection findings</a:t>
            </a:r>
          </a:p>
          <a:p>
            <a:r>
              <a:rPr lang="en-GB" sz="2000" dirty="0" smtClean="0"/>
              <a:t>Request additional information and data throughout the inspection</a:t>
            </a:r>
          </a:p>
          <a:p>
            <a:endParaRPr lang="en-GB" sz="2000" dirty="0" smtClean="0"/>
          </a:p>
          <a:p>
            <a:endParaRPr lang="en-GB" sz="2000" dirty="0"/>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5517232"/>
            <a:ext cx="2604135" cy="763905"/>
          </a:xfrm>
          <a:prstGeom prst="rect">
            <a:avLst/>
          </a:prstGeom>
          <a:noFill/>
          <a:ln>
            <a:noFill/>
          </a:ln>
        </p:spPr>
      </p:pic>
    </p:spTree>
    <p:extLst>
      <p:ext uri="{BB962C8B-B14F-4D97-AF65-F5344CB8AC3E}">
        <p14:creationId xmlns:p14="http://schemas.microsoft.com/office/powerpoint/2010/main" val="152504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 Schools</a:t>
            </a:r>
            <a:endParaRPr lang="en-GB" dirty="0"/>
          </a:p>
        </p:txBody>
      </p:sp>
      <p:sp>
        <p:nvSpPr>
          <p:cNvPr id="3" name="Content Placeholder 2"/>
          <p:cNvSpPr>
            <a:spLocks noGrp="1"/>
          </p:cNvSpPr>
          <p:nvPr>
            <p:ph idx="1"/>
          </p:nvPr>
        </p:nvSpPr>
        <p:spPr>
          <a:xfrm>
            <a:off x="395535" y="1556792"/>
            <a:ext cx="8229600" cy="4857403"/>
          </a:xfrm>
        </p:spPr>
        <p:txBody>
          <a:bodyPr>
            <a:normAutofit/>
          </a:bodyPr>
          <a:lstStyle/>
          <a:p>
            <a:r>
              <a:rPr lang="en-GB" sz="1800" dirty="0" smtClean="0"/>
              <a:t>Ensure your website is compliant – SEND Policy, annual SEND report, link to Local Offer,  Accessibility Plan, Equality Policy</a:t>
            </a:r>
          </a:p>
          <a:p>
            <a:r>
              <a:rPr lang="en-GB" sz="1800" dirty="0" smtClean="0"/>
              <a:t>Ensure all relevant policies are in place and are being followed e.g. Supporting Children with Medical Conditions,  </a:t>
            </a:r>
            <a:r>
              <a:rPr lang="en-GB" sz="1800" dirty="0"/>
              <a:t>T</a:t>
            </a:r>
            <a:r>
              <a:rPr lang="en-GB" sz="1800" dirty="0" smtClean="0"/>
              <a:t>ransitions Arrangements etc.</a:t>
            </a:r>
          </a:p>
          <a:p>
            <a:r>
              <a:rPr lang="en-GB" sz="1800" dirty="0" smtClean="0"/>
              <a:t>Pupil SEND files – are they up to date and in good order ?</a:t>
            </a:r>
          </a:p>
          <a:p>
            <a:r>
              <a:rPr lang="en-GB" sz="1800" dirty="0" smtClean="0"/>
              <a:t>Are all staff across school aware of the additional needs of your children ?</a:t>
            </a:r>
          </a:p>
          <a:p>
            <a:r>
              <a:rPr lang="en-GB" sz="1800" dirty="0"/>
              <a:t>C</a:t>
            </a:r>
            <a:r>
              <a:rPr lang="en-GB" sz="1800" dirty="0" smtClean="0"/>
              <a:t>hildren with medical needs should have Individual Health Plans written by school  in conjunction with school nurse ?  Are staff aware of them ?</a:t>
            </a:r>
          </a:p>
          <a:p>
            <a:r>
              <a:rPr lang="en-GB" sz="1800" dirty="0" smtClean="0"/>
              <a:t>Does your SEND governor have a good over view of SEND in your school ?</a:t>
            </a:r>
          </a:p>
          <a:p>
            <a:r>
              <a:rPr lang="en-GB" sz="1800" dirty="0" smtClean="0"/>
              <a:t>Attendance data for SEND pupils – can be analysed – for off-rolling , exclusion data</a:t>
            </a:r>
          </a:p>
          <a:p>
            <a:r>
              <a:rPr lang="en-GB" sz="1800" dirty="0" smtClean="0"/>
              <a:t>Familiarise your SENDCo with Local Area Inspection Info</a:t>
            </a:r>
          </a:p>
          <a:p>
            <a:r>
              <a:rPr lang="en-GB" sz="2000" dirty="0"/>
              <a:t>Inspectors will select a CYP and follow their story from start to end –using pupil files</a:t>
            </a:r>
          </a:p>
          <a:p>
            <a:endParaRPr lang="en-GB" sz="2000" dirty="0" smtClean="0"/>
          </a:p>
          <a:p>
            <a:endParaRPr lang="en-GB" sz="2000" dirty="0" smtClean="0"/>
          </a:p>
          <a:p>
            <a:pPr marL="0" indent="0">
              <a:buNone/>
            </a:pPr>
            <a:endParaRPr lang="en-GB" sz="20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79829"/>
            <a:ext cx="2604135" cy="763905"/>
          </a:xfrm>
          <a:prstGeom prst="rect">
            <a:avLst/>
          </a:prstGeom>
          <a:noFill/>
          <a:ln>
            <a:noFill/>
          </a:ln>
        </p:spPr>
      </p:pic>
      <p:pic>
        <p:nvPicPr>
          <p:cNvPr id="5" name="Picture 4" descr="BPF_Logo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979829"/>
            <a:ext cx="789940" cy="789940"/>
          </a:xfrm>
          <a:prstGeom prst="rect">
            <a:avLst/>
          </a:prstGeom>
          <a:noFill/>
          <a:ln>
            <a:noFill/>
          </a:ln>
        </p:spPr>
      </p:pic>
      <p:pic>
        <p:nvPicPr>
          <p:cNvPr id="6" name="Picture 5" descr="Description: Z:\Documents\All three CCGs 2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5979829"/>
            <a:ext cx="1600200" cy="602615"/>
          </a:xfrm>
          <a:prstGeom prst="rect">
            <a:avLst/>
          </a:prstGeom>
          <a:noFill/>
          <a:ln>
            <a:noFill/>
          </a:ln>
        </p:spPr>
      </p:pic>
    </p:spTree>
    <p:extLst>
      <p:ext uri="{BB962C8B-B14F-4D97-AF65-F5344CB8AC3E}">
        <p14:creationId xmlns:p14="http://schemas.microsoft.com/office/powerpoint/2010/main" val="60415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3254</Words>
  <Application>Microsoft Office PowerPoint</Application>
  <PresentationFormat>On-screen Show (4:3)</PresentationFormat>
  <Paragraphs>433</Paragraphs>
  <Slides>61</Slides>
  <Notes>13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Senco Network</vt:lpstr>
      <vt:lpstr>Welcome</vt:lpstr>
      <vt:lpstr>Departmental Management Structure</vt:lpstr>
      <vt:lpstr>Local Area SEND Inspections</vt:lpstr>
      <vt:lpstr>Background</vt:lpstr>
      <vt:lpstr>Inspectors will ….</vt:lpstr>
      <vt:lpstr>The Inspection</vt:lpstr>
      <vt:lpstr>Inspectors will also</vt:lpstr>
      <vt:lpstr>Preparation - Schools</vt:lpstr>
      <vt:lpstr>Local Area Preparation </vt:lpstr>
      <vt:lpstr>Improving the Quality  of Bradford EHCPs</vt:lpstr>
      <vt:lpstr>Aims of the Session</vt:lpstr>
      <vt:lpstr>Quality Assurance</vt:lpstr>
      <vt:lpstr>Section A</vt:lpstr>
      <vt:lpstr>SECTION B</vt:lpstr>
      <vt:lpstr>SECTION C</vt:lpstr>
      <vt:lpstr>SECTION D</vt:lpstr>
      <vt:lpstr>SECTION E</vt:lpstr>
      <vt:lpstr>SECTION F</vt:lpstr>
      <vt:lpstr>Sections G &amp; H</vt:lpstr>
      <vt:lpstr> Activity: QA of Jenny Smith’s EHCP </vt:lpstr>
      <vt:lpstr>Feedback from previous exercises</vt:lpstr>
      <vt:lpstr>Official View…</vt:lpstr>
      <vt:lpstr>Recommendations</vt:lpstr>
      <vt:lpstr>General Support</vt:lpstr>
      <vt:lpstr>Support to Meet Outcomes</vt:lpstr>
      <vt:lpstr>Functional Support</vt:lpstr>
      <vt:lpstr>Additional Provision</vt:lpstr>
      <vt:lpstr>Next Steps</vt:lpstr>
      <vt:lpstr>Networking Break</vt:lpstr>
      <vt:lpstr>Update - Reviewing  Bradford’s Range Guidance</vt:lpstr>
      <vt:lpstr>Introducing the  Revised Range Guidance</vt:lpstr>
      <vt:lpstr>Special Educational Needs Descriptors</vt:lpstr>
      <vt:lpstr>SEND Graduated Approach Summary</vt:lpstr>
      <vt:lpstr>SEND Graduated Approach Detailed</vt:lpstr>
      <vt:lpstr>Range Guidance Strategies  Excel Spread sheet</vt:lpstr>
      <vt:lpstr>Consulting on the Proposals</vt:lpstr>
      <vt:lpstr>EP Early Help Hub Consultations</vt:lpstr>
      <vt:lpstr>EP Early Help Hub Consultations</vt:lpstr>
      <vt:lpstr>What does a Consultation involve?</vt:lpstr>
      <vt:lpstr>Practicalities</vt:lpstr>
      <vt:lpstr>High Incidence Team Advice Hubs</vt:lpstr>
      <vt:lpstr> SEND Assessment and Psychology  Ruth Dennis and Stephen Nyakatawa  </vt:lpstr>
      <vt:lpstr>Feedback from EHCP Panel</vt:lpstr>
      <vt:lpstr>Feedback from EHCP Panel</vt:lpstr>
      <vt:lpstr>Feedback from EHCP Panel</vt:lpstr>
      <vt:lpstr>High Incidence Team Update</vt:lpstr>
      <vt:lpstr>ASSSIST2- Social Stories™ for children with autism.</vt:lpstr>
      <vt:lpstr>What are Social Stories™?</vt:lpstr>
      <vt:lpstr>ASSSIST2 – Study Aims</vt:lpstr>
      <vt:lpstr>Design</vt:lpstr>
      <vt:lpstr>Inclusion/exclusion criteria</vt:lpstr>
      <vt:lpstr>Measures</vt:lpstr>
      <vt:lpstr>Measures – parents/guardians</vt:lpstr>
      <vt:lpstr>Measures – associated teachers</vt:lpstr>
      <vt:lpstr>Measures -interventionists</vt:lpstr>
      <vt:lpstr>References</vt:lpstr>
      <vt:lpstr>PowerPoint Presentation</vt:lpstr>
      <vt:lpstr>PowerPoint Presentation</vt:lpstr>
      <vt:lpstr>Social Stories Research</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142</cp:revision>
  <cp:lastPrinted>2019-01-16T08:34:56Z</cp:lastPrinted>
  <dcterms:created xsi:type="dcterms:W3CDTF">2017-01-23T10:10:23Z</dcterms:created>
  <dcterms:modified xsi:type="dcterms:W3CDTF">2019-01-16T12:05:49Z</dcterms:modified>
</cp:coreProperties>
</file>