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5" r:id="rId3"/>
    <p:sldId id="384" r:id="rId4"/>
    <p:sldId id="343" r:id="rId5"/>
    <p:sldId id="344" r:id="rId6"/>
    <p:sldId id="345" r:id="rId7"/>
    <p:sldId id="346" r:id="rId8"/>
    <p:sldId id="347" r:id="rId9"/>
    <p:sldId id="354" r:id="rId10"/>
    <p:sldId id="355" r:id="rId11"/>
    <p:sldId id="356" r:id="rId12"/>
    <p:sldId id="357" r:id="rId13"/>
    <p:sldId id="358" r:id="rId14"/>
    <p:sldId id="359" r:id="rId15"/>
    <p:sldId id="361" r:id="rId16"/>
    <p:sldId id="362" r:id="rId17"/>
    <p:sldId id="364" r:id="rId18"/>
    <p:sldId id="365" r:id="rId19"/>
    <p:sldId id="366" r:id="rId20"/>
    <p:sldId id="367" r:id="rId21"/>
    <p:sldId id="368" r:id="rId22"/>
    <p:sldId id="369" r:id="rId23"/>
    <p:sldId id="375" r:id="rId24"/>
    <p:sldId id="376" r:id="rId25"/>
    <p:sldId id="377" r:id="rId26"/>
    <p:sldId id="385" r:id="rId27"/>
    <p:sldId id="383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FF9933"/>
    <a:srgbClr val="FF9900"/>
    <a:srgbClr val="F0EA00"/>
    <a:srgbClr val="FFFF66"/>
    <a:srgbClr val="AEF01C"/>
    <a:srgbClr val="56E21E"/>
    <a:srgbClr val="66FF33"/>
    <a:srgbClr val="66FF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0" autoAdjust="0"/>
  </p:normalViewPr>
  <p:slideViewPr>
    <p:cSldViewPr>
      <p:cViewPr varScale="1">
        <p:scale>
          <a:sx n="103" d="100"/>
          <a:sy n="103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F019C-9255-4EF9-BDF5-7F51E560618C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670AF498-904B-46CA-8540-D1745B79D04F}">
      <dgm:prSet phldrT="[Text]"/>
      <dgm:spPr/>
      <dgm:t>
        <a:bodyPr/>
        <a:lstStyle/>
        <a:p>
          <a:r>
            <a:rPr lang="en-GB" dirty="0" smtClean="0"/>
            <a:t>Range 1, 2 &amp; 3</a:t>
          </a:r>
        </a:p>
        <a:p>
          <a:r>
            <a:rPr lang="en-GB" dirty="0" smtClean="0"/>
            <a:t>Setting’s own approach to planning and recording for SEND</a:t>
          </a:r>
          <a:endParaRPr lang="en-GB" dirty="0"/>
        </a:p>
      </dgm:t>
    </dgm:pt>
    <dgm:pt modelId="{C8983047-13B9-4A1F-A4AE-23C0FFEE4F32}" type="parTrans" cxnId="{8AAB1C71-B677-4CF7-951B-20C98324B42B}">
      <dgm:prSet/>
      <dgm:spPr/>
      <dgm:t>
        <a:bodyPr/>
        <a:lstStyle/>
        <a:p>
          <a:endParaRPr lang="en-GB"/>
        </a:p>
      </dgm:t>
    </dgm:pt>
    <dgm:pt modelId="{3D2B3D1B-75D1-4755-9118-FDC44DDA93E8}" type="sibTrans" cxnId="{8AAB1C71-B677-4CF7-951B-20C98324B42B}">
      <dgm:prSet/>
      <dgm:spPr/>
      <dgm:t>
        <a:bodyPr/>
        <a:lstStyle/>
        <a:p>
          <a:endParaRPr lang="en-GB"/>
        </a:p>
      </dgm:t>
    </dgm:pt>
    <dgm:pt modelId="{7C356A48-E822-4B41-8209-DB5FE0A6415B}">
      <dgm:prSet phldrT="[Text]"/>
      <dgm:spPr/>
      <dgm:t>
        <a:bodyPr/>
        <a:lstStyle/>
        <a:p>
          <a:r>
            <a:rPr lang="en-GB" dirty="0" smtClean="0"/>
            <a:t>Range 3</a:t>
          </a:r>
        </a:p>
        <a:p>
          <a:r>
            <a:rPr lang="en-GB" dirty="0" smtClean="0"/>
            <a:t>My Support Plan</a:t>
          </a:r>
          <a:endParaRPr lang="en-GB" dirty="0"/>
        </a:p>
      </dgm:t>
    </dgm:pt>
    <dgm:pt modelId="{C6EC8941-486C-4BF3-BF85-1F094E671717}" type="parTrans" cxnId="{B90AEF79-19A9-4DA7-BF21-69062AAE81A3}">
      <dgm:prSet/>
      <dgm:spPr/>
      <dgm:t>
        <a:bodyPr/>
        <a:lstStyle/>
        <a:p>
          <a:endParaRPr lang="en-GB"/>
        </a:p>
      </dgm:t>
    </dgm:pt>
    <dgm:pt modelId="{A17030D3-D036-4216-A2C5-08195720F447}" type="sibTrans" cxnId="{B90AEF79-19A9-4DA7-BF21-69062AAE81A3}">
      <dgm:prSet/>
      <dgm:spPr/>
      <dgm:t>
        <a:bodyPr/>
        <a:lstStyle/>
        <a:p>
          <a:endParaRPr lang="en-GB"/>
        </a:p>
      </dgm:t>
    </dgm:pt>
    <dgm:pt modelId="{03990986-B1C1-4931-BA8E-8C7ABC924A5F}">
      <dgm:prSet phldrT="[Text]"/>
      <dgm:spPr/>
      <dgm:t>
        <a:bodyPr/>
        <a:lstStyle/>
        <a:p>
          <a:r>
            <a:rPr lang="en-GB" dirty="0" smtClean="0"/>
            <a:t>Range 4</a:t>
          </a:r>
        </a:p>
        <a:p>
          <a:r>
            <a:rPr lang="en-GB" dirty="0" smtClean="0"/>
            <a:t>EHCP / Funded MSP</a:t>
          </a:r>
          <a:endParaRPr lang="en-GB" dirty="0"/>
        </a:p>
      </dgm:t>
    </dgm:pt>
    <dgm:pt modelId="{898AB965-8296-4AF6-8A4D-6F0B5494E861}" type="parTrans" cxnId="{AF1563EF-8324-44C4-B878-B4DF2DFD4341}">
      <dgm:prSet/>
      <dgm:spPr/>
      <dgm:t>
        <a:bodyPr/>
        <a:lstStyle/>
        <a:p>
          <a:endParaRPr lang="en-GB"/>
        </a:p>
      </dgm:t>
    </dgm:pt>
    <dgm:pt modelId="{FB3D4731-AB80-4177-8F41-9C0AB509CC96}" type="sibTrans" cxnId="{AF1563EF-8324-44C4-B878-B4DF2DFD4341}">
      <dgm:prSet/>
      <dgm:spPr/>
      <dgm:t>
        <a:bodyPr/>
        <a:lstStyle/>
        <a:p>
          <a:endParaRPr lang="en-GB"/>
        </a:p>
      </dgm:t>
    </dgm:pt>
    <dgm:pt modelId="{F0E32535-931C-4F36-A28D-825E9182104C}" type="pres">
      <dgm:prSet presAssocID="{6F5F019C-9255-4EF9-BDF5-7F51E560618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4B3CEE7-F721-4C51-8DF5-8D34F9B7396B}" type="pres">
      <dgm:prSet presAssocID="{670AF498-904B-46CA-8540-D1745B79D04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D14036-EB4D-4A3C-B9F1-2A96DA973790}" type="pres">
      <dgm:prSet presAssocID="{670AF498-904B-46CA-8540-D1745B79D04F}" presName="gear1srcNode" presStyleLbl="node1" presStyleIdx="0" presStyleCnt="3"/>
      <dgm:spPr/>
      <dgm:t>
        <a:bodyPr/>
        <a:lstStyle/>
        <a:p>
          <a:endParaRPr lang="en-GB"/>
        </a:p>
      </dgm:t>
    </dgm:pt>
    <dgm:pt modelId="{8026DB3A-5EBF-4824-98EE-AEBCF0729387}" type="pres">
      <dgm:prSet presAssocID="{670AF498-904B-46CA-8540-D1745B79D04F}" presName="gear1dstNode" presStyleLbl="node1" presStyleIdx="0" presStyleCnt="3"/>
      <dgm:spPr/>
      <dgm:t>
        <a:bodyPr/>
        <a:lstStyle/>
        <a:p>
          <a:endParaRPr lang="en-GB"/>
        </a:p>
      </dgm:t>
    </dgm:pt>
    <dgm:pt modelId="{AFF2A4DA-458E-4E04-8A84-4E68750FE2A7}" type="pres">
      <dgm:prSet presAssocID="{7C356A48-E822-4B41-8209-DB5FE0A6415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A167D3-F1AB-471E-A535-F915BCB137A5}" type="pres">
      <dgm:prSet presAssocID="{7C356A48-E822-4B41-8209-DB5FE0A6415B}" presName="gear2srcNode" presStyleLbl="node1" presStyleIdx="1" presStyleCnt="3"/>
      <dgm:spPr/>
      <dgm:t>
        <a:bodyPr/>
        <a:lstStyle/>
        <a:p>
          <a:endParaRPr lang="en-GB"/>
        </a:p>
      </dgm:t>
    </dgm:pt>
    <dgm:pt modelId="{5662DE51-F796-4D3C-9492-861F21FF10D0}" type="pres">
      <dgm:prSet presAssocID="{7C356A48-E822-4B41-8209-DB5FE0A6415B}" presName="gear2dstNode" presStyleLbl="node1" presStyleIdx="1" presStyleCnt="3"/>
      <dgm:spPr/>
      <dgm:t>
        <a:bodyPr/>
        <a:lstStyle/>
        <a:p>
          <a:endParaRPr lang="en-GB"/>
        </a:p>
      </dgm:t>
    </dgm:pt>
    <dgm:pt modelId="{CB987662-7021-4021-A963-1C3B88A1CA88}" type="pres">
      <dgm:prSet presAssocID="{03990986-B1C1-4931-BA8E-8C7ABC924A5F}" presName="gear3" presStyleLbl="node1" presStyleIdx="2" presStyleCnt="3"/>
      <dgm:spPr/>
      <dgm:t>
        <a:bodyPr/>
        <a:lstStyle/>
        <a:p>
          <a:endParaRPr lang="en-GB"/>
        </a:p>
      </dgm:t>
    </dgm:pt>
    <dgm:pt modelId="{EB3EF78C-BA13-4FCA-AFF0-63A8FEE003EF}" type="pres">
      <dgm:prSet presAssocID="{03990986-B1C1-4931-BA8E-8C7ABC924A5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8B2E81-B1A3-40AF-B774-A19D4596D923}" type="pres">
      <dgm:prSet presAssocID="{03990986-B1C1-4931-BA8E-8C7ABC924A5F}" presName="gear3srcNode" presStyleLbl="node1" presStyleIdx="2" presStyleCnt="3"/>
      <dgm:spPr/>
      <dgm:t>
        <a:bodyPr/>
        <a:lstStyle/>
        <a:p>
          <a:endParaRPr lang="en-GB"/>
        </a:p>
      </dgm:t>
    </dgm:pt>
    <dgm:pt modelId="{76C40CFA-8FCC-40CD-B410-7A2008547F45}" type="pres">
      <dgm:prSet presAssocID="{03990986-B1C1-4931-BA8E-8C7ABC924A5F}" presName="gear3dstNode" presStyleLbl="node1" presStyleIdx="2" presStyleCnt="3"/>
      <dgm:spPr/>
      <dgm:t>
        <a:bodyPr/>
        <a:lstStyle/>
        <a:p>
          <a:endParaRPr lang="en-GB"/>
        </a:p>
      </dgm:t>
    </dgm:pt>
    <dgm:pt modelId="{278622A6-8B90-480B-8A80-E678DFB1F0E6}" type="pres">
      <dgm:prSet presAssocID="{3D2B3D1B-75D1-4755-9118-FDC44DDA93E8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B4BAF69D-23C0-4A52-A1E4-6FF990E6D39A}" type="pres">
      <dgm:prSet presAssocID="{A17030D3-D036-4216-A2C5-08195720F447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7841E2D5-DFFF-4C06-97C6-35A35E1CDCCE}" type="pres">
      <dgm:prSet presAssocID="{FB3D4731-AB80-4177-8F41-9C0AB509CC96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25252D39-F070-4120-BA74-35F44E816206}" type="presOf" srcId="{670AF498-904B-46CA-8540-D1745B79D04F}" destId="{24B3CEE7-F721-4C51-8DF5-8D34F9B7396B}" srcOrd="0" destOrd="0" presId="urn:microsoft.com/office/officeart/2005/8/layout/gear1"/>
    <dgm:cxn modelId="{75039F94-92F7-45C0-904D-54198FC83667}" type="presOf" srcId="{7C356A48-E822-4B41-8209-DB5FE0A6415B}" destId="{AFF2A4DA-458E-4E04-8A84-4E68750FE2A7}" srcOrd="0" destOrd="0" presId="urn:microsoft.com/office/officeart/2005/8/layout/gear1"/>
    <dgm:cxn modelId="{6DF89A86-1491-434B-AD3D-3303C9FF02B0}" type="presOf" srcId="{7C356A48-E822-4B41-8209-DB5FE0A6415B}" destId="{F5A167D3-F1AB-471E-A535-F915BCB137A5}" srcOrd="1" destOrd="0" presId="urn:microsoft.com/office/officeart/2005/8/layout/gear1"/>
    <dgm:cxn modelId="{150E5EBD-37E9-40E5-8836-0006DAAA78A1}" type="presOf" srcId="{03990986-B1C1-4931-BA8E-8C7ABC924A5F}" destId="{B28B2E81-B1A3-40AF-B774-A19D4596D923}" srcOrd="2" destOrd="0" presId="urn:microsoft.com/office/officeart/2005/8/layout/gear1"/>
    <dgm:cxn modelId="{B58E666E-6F12-42BC-9636-3D497988727B}" type="presOf" srcId="{A17030D3-D036-4216-A2C5-08195720F447}" destId="{B4BAF69D-23C0-4A52-A1E4-6FF990E6D39A}" srcOrd="0" destOrd="0" presId="urn:microsoft.com/office/officeart/2005/8/layout/gear1"/>
    <dgm:cxn modelId="{4E24473A-88B9-4CA2-9A93-C62C669EE4E2}" type="presOf" srcId="{FB3D4731-AB80-4177-8F41-9C0AB509CC96}" destId="{7841E2D5-DFFF-4C06-97C6-35A35E1CDCCE}" srcOrd="0" destOrd="0" presId="urn:microsoft.com/office/officeart/2005/8/layout/gear1"/>
    <dgm:cxn modelId="{83F19E8F-EE59-40FE-8C42-6DE068A02E61}" type="presOf" srcId="{6F5F019C-9255-4EF9-BDF5-7F51E560618C}" destId="{F0E32535-931C-4F36-A28D-825E9182104C}" srcOrd="0" destOrd="0" presId="urn:microsoft.com/office/officeart/2005/8/layout/gear1"/>
    <dgm:cxn modelId="{B90AEF79-19A9-4DA7-BF21-69062AAE81A3}" srcId="{6F5F019C-9255-4EF9-BDF5-7F51E560618C}" destId="{7C356A48-E822-4B41-8209-DB5FE0A6415B}" srcOrd="1" destOrd="0" parTransId="{C6EC8941-486C-4BF3-BF85-1F094E671717}" sibTransId="{A17030D3-D036-4216-A2C5-08195720F447}"/>
    <dgm:cxn modelId="{49CED1E0-4240-4875-941D-B4246E86644E}" type="presOf" srcId="{03990986-B1C1-4931-BA8E-8C7ABC924A5F}" destId="{76C40CFA-8FCC-40CD-B410-7A2008547F45}" srcOrd="3" destOrd="0" presId="urn:microsoft.com/office/officeart/2005/8/layout/gear1"/>
    <dgm:cxn modelId="{245E2BAF-63BA-4FD3-8BAD-DE27C2FFC949}" type="presOf" srcId="{03990986-B1C1-4931-BA8E-8C7ABC924A5F}" destId="{EB3EF78C-BA13-4FCA-AFF0-63A8FEE003EF}" srcOrd="1" destOrd="0" presId="urn:microsoft.com/office/officeart/2005/8/layout/gear1"/>
    <dgm:cxn modelId="{38D41ECE-4254-42B4-B291-646C9B2A3D8E}" type="presOf" srcId="{03990986-B1C1-4931-BA8E-8C7ABC924A5F}" destId="{CB987662-7021-4021-A963-1C3B88A1CA88}" srcOrd="0" destOrd="0" presId="urn:microsoft.com/office/officeart/2005/8/layout/gear1"/>
    <dgm:cxn modelId="{8AAB1C71-B677-4CF7-951B-20C98324B42B}" srcId="{6F5F019C-9255-4EF9-BDF5-7F51E560618C}" destId="{670AF498-904B-46CA-8540-D1745B79D04F}" srcOrd="0" destOrd="0" parTransId="{C8983047-13B9-4A1F-A4AE-23C0FFEE4F32}" sibTransId="{3D2B3D1B-75D1-4755-9118-FDC44DDA93E8}"/>
    <dgm:cxn modelId="{E0175F24-FFC6-46D0-B7F5-E53C2EF65E32}" type="presOf" srcId="{7C356A48-E822-4B41-8209-DB5FE0A6415B}" destId="{5662DE51-F796-4D3C-9492-861F21FF10D0}" srcOrd="2" destOrd="0" presId="urn:microsoft.com/office/officeart/2005/8/layout/gear1"/>
    <dgm:cxn modelId="{AF1563EF-8324-44C4-B878-B4DF2DFD4341}" srcId="{6F5F019C-9255-4EF9-BDF5-7F51E560618C}" destId="{03990986-B1C1-4931-BA8E-8C7ABC924A5F}" srcOrd="2" destOrd="0" parTransId="{898AB965-8296-4AF6-8A4D-6F0B5494E861}" sibTransId="{FB3D4731-AB80-4177-8F41-9C0AB509CC96}"/>
    <dgm:cxn modelId="{B32A37D9-2F0F-47D6-9E74-83C8F27BD50E}" type="presOf" srcId="{670AF498-904B-46CA-8540-D1745B79D04F}" destId="{8026DB3A-5EBF-4824-98EE-AEBCF0729387}" srcOrd="2" destOrd="0" presId="urn:microsoft.com/office/officeart/2005/8/layout/gear1"/>
    <dgm:cxn modelId="{0F7E40BC-8D10-4428-A7FA-733B17636AA8}" type="presOf" srcId="{670AF498-904B-46CA-8540-D1745B79D04F}" destId="{4CD14036-EB4D-4A3C-B9F1-2A96DA973790}" srcOrd="1" destOrd="0" presId="urn:microsoft.com/office/officeart/2005/8/layout/gear1"/>
    <dgm:cxn modelId="{30400CE8-FAF0-4252-941F-7301244507C7}" type="presOf" srcId="{3D2B3D1B-75D1-4755-9118-FDC44DDA93E8}" destId="{278622A6-8B90-480B-8A80-E678DFB1F0E6}" srcOrd="0" destOrd="0" presId="urn:microsoft.com/office/officeart/2005/8/layout/gear1"/>
    <dgm:cxn modelId="{AB591037-CCCE-4962-9E7B-0DBAB651A58B}" type="presParOf" srcId="{F0E32535-931C-4F36-A28D-825E9182104C}" destId="{24B3CEE7-F721-4C51-8DF5-8D34F9B7396B}" srcOrd="0" destOrd="0" presId="urn:microsoft.com/office/officeart/2005/8/layout/gear1"/>
    <dgm:cxn modelId="{8CA9561E-352B-4B2A-9B93-5538FE007B6D}" type="presParOf" srcId="{F0E32535-931C-4F36-A28D-825E9182104C}" destId="{4CD14036-EB4D-4A3C-B9F1-2A96DA973790}" srcOrd="1" destOrd="0" presId="urn:microsoft.com/office/officeart/2005/8/layout/gear1"/>
    <dgm:cxn modelId="{DD8B49A5-2042-4B6C-A9F0-F4621264D321}" type="presParOf" srcId="{F0E32535-931C-4F36-A28D-825E9182104C}" destId="{8026DB3A-5EBF-4824-98EE-AEBCF0729387}" srcOrd="2" destOrd="0" presId="urn:microsoft.com/office/officeart/2005/8/layout/gear1"/>
    <dgm:cxn modelId="{74E69332-477F-43BF-9949-C8DD71665C13}" type="presParOf" srcId="{F0E32535-931C-4F36-A28D-825E9182104C}" destId="{AFF2A4DA-458E-4E04-8A84-4E68750FE2A7}" srcOrd="3" destOrd="0" presId="urn:microsoft.com/office/officeart/2005/8/layout/gear1"/>
    <dgm:cxn modelId="{F861D466-BDE3-4A3E-800F-D248F68A3AEA}" type="presParOf" srcId="{F0E32535-931C-4F36-A28D-825E9182104C}" destId="{F5A167D3-F1AB-471E-A535-F915BCB137A5}" srcOrd="4" destOrd="0" presId="urn:microsoft.com/office/officeart/2005/8/layout/gear1"/>
    <dgm:cxn modelId="{68BB911B-F050-4624-A076-F43950B70BC5}" type="presParOf" srcId="{F0E32535-931C-4F36-A28D-825E9182104C}" destId="{5662DE51-F796-4D3C-9492-861F21FF10D0}" srcOrd="5" destOrd="0" presId="urn:microsoft.com/office/officeart/2005/8/layout/gear1"/>
    <dgm:cxn modelId="{7DFAE970-6CAE-4B25-80A7-5DF33F622FD1}" type="presParOf" srcId="{F0E32535-931C-4F36-A28D-825E9182104C}" destId="{CB987662-7021-4021-A963-1C3B88A1CA88}" srcOrd="6" destOrd="0" presId="urn:microsoft.com/office/officeart/2005/8/layout/gear1"/>
    <dgm:cxn modelId="{8290DDA4-D014-4E0E-8757-65BBC96E5F33}" type="presParOf" srcId="{F0E32535-931C-4F36-A28D-825E9182104C}" destId="{EB3EF78C-BA13-4FCA-AFF0-63A8FEE003EF}" srcOrd="7" destOrd="0" presId="urn:microsoft.com/office/officeart/2005/8/layout/gear1"/>
    <dgm:cxn modelId="{447BCB3B-B2F3-4B84-8F5D-80E81E5AD614}" type="presParOf" srcId="{F0E32535-931C-4F36-A28D-825E9182104C}" destId="{B28B2E81-B1A3-40AF-B774-A19D4596D923}" srcOrd="8" destOrd="0" presId="urn:microsoft.com/office/officeart/2005/8/layout/gear1"/>
    <dgm:cxn modelId="{471205DA-B636-4505-8AB8-960BF7A7652B}" type="presParOf" srcId="{F0E32535-931C-4F36-A28D-825E9182104C}" destId="{76C40CFA-8FCC-40CD-B410-7A2008547F45}" srcOrd="9" destOrd="0" presId="urn:microsoft.com/office/officeart/2005/8/layout/gear1"/>
    <dgm:cxn modelId="{464DD0E7-D708-45E5-9519-63124FE2CC9E}" type="presParOf" srcId="{F0E32535-931C-4F36-A28D-825E9182104C}" destId="{278622A6-8B90-480B-8A80-E678DFB1F0E6}" srcOrd="10" destOrd="0" presId="urn:microsoft.com/office/officeart/2005/8/layout/gear1"/>
    <dgm:cxn modelId="{39B83AD3-B8AA-4067-BBFB-0CD10475A8C1}" type="presParOf" srcId="{F0E32535-931C-4F36-A28D-825E9182104C}" destId="{B4BAF69D-23C0-4A52-A1E4-6FF990E6D39A}" srcOrd="11" destOrd="0" presId="urn:microsoft.com/office/officeart/2005/8/layout/gear1"/>
    <dgm:cxn modelId="{1D3CD11C-4266-4DC5-8C4A-75A9592AB7C4}" type="presParOf" srcId="{F0E32535-931C-4F36-A28D-825E9182104C}" destId="{7841E2D5-DFFF-4C06-97C6-35A35E1CDCC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30EFED-2B39-453D-AE15-5C8304740D22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F825E438-335F-48F7-A23F-8C9DE8042A1A}">
      <dgm:prSet phldrT="[Text]"/>
      <dgm:spPr/>
      <dgm:t>
        <a:bodyPr/>
        <a:lstStyle/>
        <a:p>
          <a:r>
            <a:rPr lang="en-GB" u="sng" dirty="0" smtClean="0"/>
            <a:t>Element 1</a:t>
          </a:r>
        </a:p>
        <a:p>
          <a:r>
            <a:rPr lang="en-GB" dirty="0" smtClean="0"/>
            <a:t>Notional 5.5% of school budget</a:t>
          </a:r>
          <a:endParaRPr lang="en-GB" dirty="0"/>
        </a:p>
      </dgm:t>
    </dgm:pt>
    <dgm:pt modelId="{BF0C4A01-A2EB-4780-855F-278E0C52CF72}" type="parTrans" cxnId="{192A1482-9226-4BB4-88FF-BAE54AD11193}">
      <dgm:prSet/>
      <dgm:spPr/>
      <dgm:t>
        <a:bodyPr/>
        <a:lstStyle/>
        <a:p>
          <a:endParaRPr lang="en-GB"/>
        </a:p>
      </dgm:t>
    </dgm:pt>
    <dgm:pt modelId="{74B1128D-8A54-477D-8259-310D152C9970}" type="sibTrans" cxnId="{192A1482-9226-4BB4-88FF-BAE54AD11193}">
      <dgm:prSet/>
      <dgm:spPr/>
      <dgm:t>
        <a:bodyPr/>
        <a:lstStyle/>
        <a:p>
          <a:endParaRPr lang="en-GB"/>
        </a:p>
      </dgm:t>
    </dgm:pt>
    <dgm:pt modelId="{9FA600D5-D33B-44C9-A3CF-AF775DDE5F38}">
      <dgm:prSet phldrT="[Text]"/>
      <dgm:spPr>
        <a:solidFill>
          <a:schemeClr val="bg1">
            <a:lumMod val="85000"/>
            <a:alpha val="47000"/>
          </a:schemeClr>
        </a:solidFill>
      </dgm:spPr>
      <dgm:t>
        <a:bodyPr/>
        <a:lstStyle/>
        <a:p>
          <a:r>
            <a:rPr lang="en-GB" u="sng" dirty="0" smtClean="0">
              <a:solidFill>
                <a:schemeClr val="bg1">
                  <a:lumMod val="75000"/>
                </a:schemeClr>
              </a:solidFill>
            </a:rPr>
            <a:t>Element 3</a:t>
          </a:r>
        </a:p>
        <a:p>
          <a:r>
            <a:rPr lang="en-GB" dirty="0" smtClean="0">
              <a:solidFill>
                <a:schemeClr val="bg1">
                  <a:lumMod val="75000"/>
                </a:schemeClr>
              </a:solidFill>
            </a:rPr>
            <a:t>High Needs Block element (EHCP)</a:t>
          </a:r>
          <a:endParaRPr lang="en-GB" dirty="0">
            <a:solidFill>
              <a:schemeClr val="bg1">
                <a:lumMod val="75000"/>
              </a:schemeClr>
            </a:solidFill>
          </a:endParaRPr>
        </a:p>
      </dgm:t>
    </dgm:pt>
    <dgm:pt modelId="{5EE46BD2-E08E-480B-8B96-06AE750E727A}" type="parTrans" cxnId="{528FBB8C-64CD-45DC-92D1-2E55B51CF19A}">
      <dgm:prSet/>
      <dgm:spPr/>
      <dgm:t>
        <a:bodyPr/>
        <a:lstStyle/>
        <a:p>
          <a:endParaRPr lang="en-GB"/>
        </a:p>
      </dgm:t>
    </dgm:pt>
    <dgm:pt modelId="{593B03AA-5E0D-4EE8-BA38-A1A77655CECF}" type="sibTrans" cxnId="{528FBB8C-64CD-45DC-92D1-2E55B51CF19A}">
      <dgm:prSet/>
      <dgm:spPr/>
      <dgm:t>
        <a:bodyPr/>
        <a:lstStyle/>
        <a:p>
          <a:endParaRPr lang="en-GB"/>
        </a:p>
      </dgm:t>
    </dgm:pt>
    <dgm:pt modelId="{D7AE0399-B600-4B92-A565-E1107FC5C6A8}">
      <dgm:prSet phldrT="[Text]"/>
      <dgm:spPr/>
      <dgm:t>
        <a:bodyPr/>
        <a:lstStyle/>
        <a:p>
          <a:r>
            <a:rPr lang="en-GB" u="sng" dirty="0" smtClean="0"/>
            <a:t>Element 2</a:t>
          </a:r>
        </a:p>
        <a:p>
          <a:r>
            <a:rPr lang="en-GB" dirty="0" smtClean="0"/>
            <a:t>SEN Formula &lt;£6000</a:t>
          </a:r>
          <a:endParaRPr lang="en-GB" dirty="0"/>
        </a:p>
      </dgm:t>
    </dgm:pt>
    <dgm:pt modelId="{51DFB84B-E97B-48BF-9100-06F677F22A53}" type="parTrans" cxnId="{DCE41F04-ACB0-4864-812C-A64F35B9D403}">
      <dgm:prSet/>
      <dgm:spPr/>
      <dgm:t>
        <a:bodyPr/>
        <a:lstStyle/>
        <a:p>
          <a:endParaRPr lang="en-GB"/>
        </a:p>
      </dgm:t>
    </dgm:pt>
    <dgm:pt modelId="{FEC2342E-D45F-45F1-8A37-CD36E8AD5EF1}" type="sibTrans" cxnId="{DCE41F04-ACB0-4864-812C-A64F35B9D403}">
      <dgm:prSet/>
      <dgm:spPr/>
      <dgm:t>
        <a:bodyPr/>
        <a:lstStyle/>
        <a:p>
          <a:endParaRPr lang="en-GB"/>
        </a:p>
      </dgm:t>
    </dgm:pt>
    <dgm:pt modelId="{8A71EFF5-5D28-4DF3-B159-C314EE7E6BC3}" type="pres">
      <dgm:prSet presAssocID="{F530EFED-2B39-453D-AE15-5C8304740D22}" presName="compositeShape" presStyleCnt="0">
        <dgm:presLayoutVars>
          <dgm:chMax val="7"/>
          <dgm:dir/>
          <dgm:resizeHandles val="exact"/>
        </dgm:presLayoutVars>
      </dgm:prSet>
      <dgm:spPr/>
    </dgm:pt>
    <dgm:pt modelId="{E7BD264C-A291-416E-8280-813398E3AA65}" type="pres">
      <dgm:prSet presAssocID="{F825E438-335F-48F7-A23F-8C9DE8042A1A}" presName="circ1" presStyleLbl="vennNode1" presStyleIdx="0" presStyleCnt="3" custLinFactNeighborX="17564" custLinFactNeighborY="991"/>
      <dgm:spPr/>
      <dgm:t>
        <a:bodyPr/>
        <a:lstStyle/>
        <a:p>
          <a:endParaRPr lang="en-GB"/>
        </a:p>
      </dgm:t>
    </dgm:pt>
    <dgm:pt modelId="{D8133D41-8416-45A1-8030-E825930EC92C}" type="pres">
      <dgm:prSet presAssocID="{F825E438-335F-48F7-A23F-8C9DE8042A1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916546-E623-4965-820A-367A2499BFDE}" type="pres">
      <dgm:prSet presAssocID="{9FA600D5-D33B-44C9-A3CF-AF775DDE5F38}" presName="circ2" presStyleLbl="vennNode1" presStyleIdx="1" presStyleCnt="3" custLinFactNeighborX="28206" custLinFactNeighborY="228"/>
      <dgm:spPr/>
      <dgm:t>
        <a:bodyPr/>
        <a:lstStyle/>
        <a:p>
          <a:endParaRPr lang="en-GB"/>
        </a:p>
      </dgm:t>
    </dgm:pt>
    <dgm:pt modelId="{F0E717C0-734C-434A-B943-FA901F2838D3}" type="pres">
      <dgm:prSet presAssocID="{9FA600D5-D33B-44C9-A3CF-AF775DDE5F3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0EF804-C1F1-4ED2-A2C0-87F6B9D6192C}" type="pres">
      <dgm:prSet presAssocID="{D7AE0399-B600-4B92-A565-E1107FC5C6A8}" presName="circ3" presStyleLbl="vennNode1" presStyleIdx="2" presStyleCnt="3" custLinFactNeighborX="14890" custLinFactNeighborY="4522"/>
      <dgm:spPr/>
      <dgm:t>
        <a:bodyPr/>
        <a:lstStyle/>
        <a:p>
          <a:endParaRPr lang="en-GB"/>
        </a:p>
      </dgm:t>
    </dgm:pt>
    <dgm:pt modelId="{981E4549-B975-4C55-9F87-CC544486EE47}" type="pres">
      <dgm:prSet presAssocID="{D7AE0399-B600-4B92-A565-E1107FC5C6A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E8FD0AB-BF53-4BBC-9960-607211965C2E}" type="presOf" srcId="{F825E438-335F-48F7-A23F-8C9DE8042A1A}" destId="{E7BD264C-A291-416E-8280-813398E3AA65}" srcOrd="0" destOrd="0" presId="urn:microsoft.com/office/officeart/2005/8/layout/venn1"/>
    <dgm:cxn modelId="{DCE41F04-ACB0-4864-812C-A64F35B9D403}" srcId="{F530EFED-2B39-453D-AE15-5C8304740D22}" destId="{D7AE0399-B600-4B92-A565-E1107FC5C6A8}" srcOrd="2" destOrd="0" parTransId="{51DFB84B-E97B-48BF-9100-06F677F22A53}" sibTransId="{FEC2342E-D45F-45F1-8A37-CD36E8AD5EF1}"/>
    <dgm:cxn modelId="{57D8FA39-847E-43FB-9B72-45D58A267016}" type="presOf" srcId="{9FA600D5-D33B-44C9-A3CF-AF775DDE5F38}" destId="{F0E717C0-734C-434A-B943-FA901F2838D3}" srcOrd="1" destOrd="0" presId="urn:microsoft.com/office/officeart/2005/8/layout/venn1"/>
    <dgm:cxn modelId="{46C91250-B2C1-4B74-B91E-3AED03CD2520}" type="presOf" srcId="{D7AE0399-B600-4B92-A565-E1107FC5C6A8}" destId="{8F0EF804-C1F1-4ED2-A2C0-87F6B9D6192C}" srcOrd="0" destOrd="0" presId="urn:microsoft.com/office/officeart/2005/8/layout/venn1"/>
    <dgm:cxn modelId="{71C99B4F-70DA-4881-8534-65E2DA95F400}" type="presOf" srcId="{D7AE0399-B600-4B92-A565-E1107FC5C6A8}" destId="{981E4549-B975-4C55-9F87-CC544486EE47}" srcOrd="1" destOrd="0" presId="urn:microsoft.com/office/officeart/2005/8/layout/venn1"/>
    <dgm:cxn modelId="{AD2F95D0-E43E-41B4-9426-F0982738D4AD}" type="presOf" srcId="{9FA600D5-D33B-44C9-A3CF-AF775DDE5F38}" destId="{14916546-E623-4965-820A-367A2499BFDE}" srcOrd="0" destOrd="0" presId="urn:microsoft.com/office/officeart/2005/8/layout/venn1"/>
    <dgm:cxn modelId="{528FBB8C-64CD-45DC-92D1-2E55B51CF19A}" srcId="{F530EFED-2B39-453D-AE15-5C8304740D22}" destId="{9FA600D5-D33B-44C9-A3CF-AF775DDE5F38}" srcOrd="1" destOrd="0" parTransId="{5EE46BD2-E08E-480B-8B96-06AE750E727A}" sibTransId="{593B03AA-5E0D-4EE8-BA38-A1A77655CECF}"/>
    <dgm:cxn modelId="{6A7F2542-656E-4163-AEFA-F307A623FFD6}" type="presOf" srcId="{F825E438-335F-48F7-A23F-8C9DE8042A1A}" destId="{D8133D41-8416-45A1-8030-E825930EC92C}" srcOrd="1" destOrd="0" presId="urn:microsoft.com/office/officeart/2005/8/layout/venn1"/>
    <dgm:cxn modelId="{192A1482-9226-4BB4-88FF-BAE54AD11193}" srcId="{F530EFED-2B39-453D-AE15-5C8304740D22}" destId="{F825E438-335F-48F7-A23F-8C9DE8042A1A}" srcOrd="0" destOrd="0" parTransId="{BF0C4A01-A2EB-4780-855F-278E0C52CF72}" sibTransId="{74B1128D-8A54-477D-8259-310D152C9970}"/>
    <dgm:cxn modelId="{0092B077-ADE1-4140-A944-B9CDE8378135}" type="presOf" srcId="{F530EFED-2B39-453D-AE15-5C8304740D22}" destId="{8A71EFF5-5D28-4DF3-B159-C314EE7E6BC3}" srcOrd="0" destOrd="0" presId="urn:microsoft.com/office/officeart/2005/8/layout/venn1"/>
    <dgm:cxn modelId="{89E69BD6-BEBB-4CCC-AEC0-ACDAA201340C}" type="presParOf" srcId="{8A71EFF5-5D28-4DF3-B159-C314EE7E6BC3}" destId="{E7BD264C-A291-416E-8280-813398E3AA65}" srcOrd="0" destOrd="0" presId="urn:microsoft.com/office/officeart/2005/8/layout/venn1"/>
    <dgm:cxn modelId="{599A060E-91B4-45B0-BC6C-4A1B9DE42BAC}" type="presParOf" srcId="{8A71EFF5-5D28-4DF3-B159-C314EE7E6BC3}" destId="{D8133D41-8416-45A1-8030-E825930EC92C}" srcOrd="1" destOrd="0" presId="urn:microsoft.com/office/officeart/2005/8/layout/venn1"/>
    <dgm:cxn modelId="{441F45F7-D289-4482-A70A-E56EEA98DB3B}" type="presParOf" srcId="{8A71EFF5-5D28-4DF3-B159-C314EE7E6BC3}" destId="{14916546-E623-4965-820A-367A2499BFDE}" srcOrd="2" destOrd="0" presId="urn:microsoft.com/office/officeart/2005/8/layout/venn1"/>
    <dgm:cxn modelId="{0041B825-9463-4F12-8EEF-5E3329A85EA1}" type="presParOf" srcId="{8A71EFF5-5D28-4DF3-B159-C314EE7E6BC3}" destId="{F0E717C0-734C-434A-B943-FA901F2838D3}" srcOrd="3" destOrd="0" presId="urn:microsoft.com/office/officeart/2005/8/layout/venn1"/>
    <dgm:cxn modelId="{844D9C26-B789-44EC-BB82-70CAF1494BDA}" type="presParOf" srcId="{8A71EFF5-5D28-4DF3-B159-C314EE7E6BC3}" destId="{8F0EF804-C1F1-4ED2-A2C0-87F6B9D6192C}" srcOrd="4" destOrd="0" presId="urn:microsoft.com/office/officeart/2005/8/layout/venn1"/>
    <dgm:cxn modelId="{57852376-9518-4494-9032-631FB8EA5504}" type="presParOf" srcId="{8A71EFF5-5D28-4DF3-B159-C314EE7E6BC3}" destId="{981E4549-B975-4C55-9F87-CC544486EE4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3CEE7-F721-4C51-8DF5-8D34F9B7396B}">
      <dsp:nvSpPr>
        <dsp:cNvPr id="0" name=""/>
        <dsp:cNvSpPr/>
      </dsp:nvSpPr>
      <dsp:spPr>
        <a:xfrm>
          <a:off x="3942965" y="2101490"/>
          <a:ext cx="2568488" cy="2568488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Range 1, 2 &amp;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Setting’s own approach to planning and recording for SEND</a:t>
          </a:r>
          <a:endParaRPr lang="en-GB" sz="1400" kern="1200" dirty="0"/>
        </a:p>
      </dsp:txBody>
      <dsp:txXfrm>
        <a:off x="4459345" y="2703146"/>
        <a:ext cx="1535728" cy="1320256"/>
      </dsp:txXfrm>
    </dsp:sp>
    <dsp:sp modelId="{AFF2A4DA-458E-4E04-8A84-4E68750FE2A7}">
      <dsp:nvSpPr>
        <dsp:cNvPr id="0" name=""/>
        <dsp:cNvSpPr/>
      </dsp:nvSpPr>
      <dsp:spPr>
        <a:xfrm>
          <a:off x="2448571" y="1494393"/>
          <a:ext cx="1867991" cy="1867991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Range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My Support Plan</a:t>
          </a:r>
          <a:endParaRPr lang="en-GB" sz="1400" kern="1200" dirty="0"/>
        </a:p>
      </dsp:txBody>
      <dsp:txXfrm>
        <a:off x="2918843" y="1967508"/>
        <a:ext cx="927447" cy="921761"/>
      </dsp:txXfrm>
    </dsp:sp>
    <dsp:sp modelId="{CB987662-7021-4021-A963-1C3B88A1CA88}">
      <dsp:nvSpPr>
        <dsp:cNvPr id="0" name=""/>
        <dsp:cNvSpPr/>
      </dsp:nvSpPr>
      <dsp:spPr>
        <a:xfrm rot="20700000">
          <a:off x="3494837" y="205669"/>
          <a:ext cx="1830250" cy="1830250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Range 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EHCP / Funded MSP</a:t>
          </a:r>
          <a:endParaRPr lang="en-GB" sz="1400" kern="1200" dirty="0"/>
        </a:p>
      </dsp:txBody>
      <dsp:txXfrm rot="-20700000">
        <a:off x="3896265" y="607097"/>
        <a:ext cx="1027395" cy="1027395"/>
      </dsp:txXfrm>
    </dsp:sp>
    <dsp:sp modelId="{278622A6-8B90-480B-8A80-E678DFB1F0E6}">
      <dsp:nvSpPr>
        <dsp:cNvPr id="0" name=""/>
        <dsp:cNvSpPr/>
      </dsp:nvSpPr>
      <dsp:spPr>
        <a:xfrm>
          <a:off x="3750719" y="1710916"/>
          <a:ext cx="3287665" cy="3287665"/>
        </a:xfrm>
        <a:prstGeom prst="circularArrow">
          <a:avLst>
            <a:gd name="adj1" fmla="val 4688"/>
            <a:gd name="adj2" fmla="val 299029"/>
            <a:gd name="adj3" fmla="val 2526468"/>
            <a:gd name="adj4" fmla="val 15839259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AF69D-23C0-4A52-A1E4-6FF990E6D39A}">
      <dsp:nvSpPr>
        <dsp:cNvPr id="0" name=""/>
        <dsp:cNvSpPr/>
      </dsp:nvSpPr>
      <dsp:spPr>
        <a:xfrm>
          <a:off x="2117754" y="1079036"/>
          <a:ext cx="2388694" cy="238869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1E2D5-DFFF-4C06-97C6-35A35E1CDCCE}">
      <dsp:nvSpPr>
        <dsp:cNvPr id="0" name=""/>
        <dsp:cNvSpPr/>
      </dsp:nvSpPr>
      <dsp:spPr>
        <a:xfrm>
          <a:off x="3071481" y="-197265"/>
          <a:ext cx="2575493" cy="257549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D264C-A291-416E-8280-813398E3AA65}">
      <dsp:nvSpPr>
        <dsp:cNvPr id="0" name=""/>
        <dsp:cNvSpPr/>
      </dsp:nvSpPr>
      <dsp:spPr>
        <a:xfrm>
          <a:off x="1478637" y="54458"/>
          <a:ext cx="1771396" cy="177139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u="sng" kern="1200" dirty="0" smtClean="0"/>
            <a:t>Element 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Notional 5.5% of school budget</a:t>
          </a:r>
          <a:endParaRPr lang="en-GB" sz="1400" kern="1200" dirty="0"/>
        </a:p>
      </dsp:txBody>
      <dsp:txXfrm>
        <a:off x="1714823" y="364453"/>
        <a:ext cx="1299024" cy="797128"/>
      </dsp:txXfrm>
    </dsp:sp>
    <dsp:sp modelId="{14916546-E623-4965-820A-367A2499BFDE}">
      <dsp:nvSpPr>
        <dsp:cNvPr id="0" name=""/>
        <dsp:cNvSpPr/>
      </dsp:nvSpPr>
      <dsp:spPr>
        <a:xfrm>
          <a:off x="2306328" y="1148065"/>
          <a:ext cx="1771396" cy="1771396"/>
        </a:xfrm>
        <a:prstGeom prst="ellipse">
          <a:avLst/>
        </a:prstGeom>
        <a:solidFill>
          <a:schemeClr val="bg1">
            <a:lumMod val="85000"/>
            <a:alpha val="4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u="sng" kern="1200" dirty="0" smtClean="0">
              <a:solidFill>
                <a:schemeClr val="bg1">
                  <a:lumMod val="75000"/>
                </a:schemeClr>
              </a:solidFill>
            </a:rPr>
            <a:t>Element 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>
                  <a:lumMod val="75000"/>
                </a:schemeClr>
              </a:solidFill>
            </a:rPr>
            <a:t>High Needs Block element (EHCP)</a:t>
          </a:r>
          <a:endParaRPr lang="en-GB" sz="14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848080" y="1605676"/>
        <a:ext cx="1062838" cy="974268"/>
      </dsp:txXfrm>
    </dsp:sp>
    <dsp:sp modelId="{8F0EF804-C1F1-4ED2-A2C0-87F6B9D6192C}">
      <dsp:nvSpPr>
        <dsp:cNvPr id="0" name=""/>
        <dsp:cNvSpPr/>
      </dsp:nvSpPr>
      <dsp:spPr>
        <a:xfrm>
          <a:off x="792091" y="1180931"/>
          <a:ext cx="1771396" cy="1771396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u="sng" kern="1200" dirty="0" smtClean="0"/>
            <a:t>Element 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SEN Formula &lt;£6000</a:t>
          </a:r>
          <a:endParaRPr lang="en-GB" sz="1400" kern="1200" dirty="0"/>
        </a:p>
      </dsp:txBody>
      <dsp:txXfrm>
        <a:off x="958898" y="1638542"/>
        <a:ext cx="1062838" cy="974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67FF1-0B23-4FC2-861C-254563627BC0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2584F-5D78-4DE7-984A-A68C2D1EB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83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9D2E8-BF74-4D00-9405-C06BAC71079B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703AE-D46F-4A2B-A082-4D08BA3DF0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6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828D0-A8BA-44A2-97D9-3586FEFBA187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1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7EDC-6B31-45E9-BA30-15FF96DD2CB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91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7EDC-6B31-45E9-BA30-15FF96DD2CB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53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7EDC-6B31-45E9-BA30-15FF96DD2CB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862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9D40698D-43E2-4331-AFD4-9F5C216B69F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05/02/2018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CBED434A-F904-4868-9B2F-48DBAAD81C5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6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7EDC-6B31-45E9-BA30-15FF96DD2CB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81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7EDC-6B31-45E9-BA30-15FF96DD2CB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2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7EDC-6B31-45E9-BA30-15FF96DD2CB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1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7EDC-6B31-45E9-BA30-15FF96DD2CB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6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7EDC-6B31-45E9-BA30-15FF96DD2CB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7EDC-6B31-45E9-BA30-15FF96DD2CB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8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7EDC-6B31-45E9-BA30-15FF96DD2CB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31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7EDC-6B31-45E9-BA30-15FF96DD2CB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3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57EDC-6B31-45E9-BA30-15FF96DD2CB3}" type="datetimeFigureOut">
              <a:rPr lang="en-GB" smtClean="0"/>
              <a:t>05/02/2018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68930-E3C2-4B36-A188-1ECE04168AF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CBMDC-for-ICT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6021288"/>
            <a:ext cx="2162175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65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bso.bradford.gov.uk/Schools/CMSPage.aspx?mid=347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Senco Network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72808" cy="648072"/>
          </a:xfrm>
        </p:spPr>
        <p:txBody>
          <a:bodyPr/>
          <a:lstStyle/>
          <a:p>
            <a:r>
              <a:rPr lang="en-GB" dirty="0" smtClean="0"/>
              <a:t>Spring Term 2018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r="13374"/>
          <a:stretch/>
        </p:blipFill>
        <p:spPr>
          <a:xfrm>
            <a:off x="3563888" y="4209836"/>
            <a:ext cx="2091793" cy="215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2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Range 0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This is the universal offer that all children in your school are entitled to;</a:t>
            </a:r>
          </a:p>
          <a:p>
            <a:r>
              <a:rPr lang="en-GB" dirty="0" smtClean="0"/>
              <a:t>It is funded via AWPU and is assumed to be in place;</a:t>
            </a:r>
          </a:p>
          <a:p>
            <a:r>
              <a:rPr lang="en-GB" dirty="0" smtClean="0"/>
              <a:t>You need to be able to demonstrate elements such as:</a:t>
            </a:r>
          </a:p>
          <a:p>
            <a:endParaRPr lang="en-GB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77" y="2204864"/>
            <a:ext cx="3456384" cy="257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1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smtClean="0"/>
              <a:t>Range 1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1017509"/>
              </p:ext>
            </p:extLst>
          </p:nvPr>
        </p:nvGraphicFramePr>
        <p:xfrm>
          <a:off x="4644008" y="2348880"/>
          <a:ext cx="3456384" cy="2520281"/>
        </p:xfrm>
        <a:graphic>
          <a:graphicData uri="http://schemas.openxmlformats.org/drawingml/2006/table">
            <a:tbl>
              <a:tblPr/>
              <a:tblGrid>
                <a:gridCol w="3456384"/>
              </a:tblGrid>
              <a:tr h="5882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 of additional adult in class</a:t>
                      </a:r>
                    </a:p>
                  </a:txBody>
                  <a:tcPr marL="14154" marR="1415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64401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SEND friendly classroom strategies</a:t>
                      </a:r>
                    </a:p>
                  </a:txBody>
                  <a:tcPr marL="14154" marR="1415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64401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Flexible grouping for teaching</a:t>
                      </a:r>
                    </a:p>
                  </a:txBody>
                  <a:tcPr marL="14154" marR="1415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64401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14154" marR="1415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400" dirty="0" smtClean="0"/>
          </a:p>
          <a:p>
            <a:r>
              <a:rPr lang="en-GB" dirty="0"/>
              <a:t>Up to </a:t>
            </a:r>
            <a:r>
              <a:rPr lang="en-GB" dirty="0" smtClean="0"/>
              <a:t>2K </a:t>
            </a:r>
            <a:r>
              <a:rPr lang="en-GB" dirty="0"/>
              <a:t>SEN notional  funding should be </a:t>
            </a:r>
            <a:r>
              <a:rPr lang="en-GB" dirty="0" smtClean="0"/>
              <a:t>in place, to allow flexible grouping and some small group work;</a:t>
            </a:r>
          </a:p>
          <a:p>
            <a:endParaRPr lang="en-GB" sz="1300" dirty="0" smtClean="0"/>
          </a:p>
          <a:p>
            <a:r>
              <a:rPr lang="en-GB" dirty="0" smtClean="0"/>
              <a:t>Calculate </a:t>
            </a:r>
            <a:r>
              <a:rPr lang="en-GB" dirty="0"/>
              <a:t>adult support: TA salary / number of children in </a:t>
            </a:r>
            <a:r>
              <a:rPr lang="en-GB" dirty="0" smtClean="0"/>
              <a:t>class.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32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Range 2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900" dirty="0" smtClean="0"/>
          </a:p>
          <a:p>
            <a:r>
              <a:rPr lang="en-GB" dirty="0"/>
              <a:t>Up to </a:t>
            </a:r>
            <a:r>
              <a:rPr lang="en-GB" dirty="0" smtClean="0"/>
              <a:t>4K </a:t>
            </a:r>
            <a:r>
              <a:rPr lang="en-GB" dirty="0"/>
              <a:t>SEN notional  funding should be in place, to allow </a:t>
            </a:r>
            <a:r>
              <a:rPr lang="en-GB" dirty="0" smtClean="0"/>
              <a:t>regular small </a:t>
            </a:r>
            <a:r>
              <a:rPr lang="en-GB" dirty="0"/>
              <a:t>group </a:t>
            </a:r>
            <a:r>
              <a:rPr lang="en-GB" dirty="0" smtClean="0"/>
              <a:t>work and some </a:t>
            </a:r>
            <a:r>
              <a:rPr lang="en-GB" dirty="0"/>
              <a:t>focused </a:t>
            </a:r>
            <a:r>
              <a:rPr lang="en-GB" dirty="0" smtClean="0"/>
              <a:t>individual support;</a:t>
            </a:r>
          </a:p>
          <a:p>
            <a:endParaRPr lang="en-GB" sz="1700" dirty="0"/>
          </a:p>
          <a:p>
            <a:r>
              <a:rPr lang="en-GB" dirty="0" smtClean="0"/>
              <a:t>Calculate </a:t>
            </a:r>
            <a:r>
              <a:rPr lang="en-GB" dirty="0"/>
              <a:t>adult support: TA salary / children in group x % of </a:t>
            </a:r>
            <a:r>
              <a:rPr lang="en-GB" dirty="0" smtClean="0"/>
              <a:t>week.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8933497"/>
              </p:ext>
            </p:extLst>
          </p:nvPr>
        </p:nvGraphicFramePr>
        <p:xfrm>
          <a:off x="5308600" y="2276871"/>
          <a:ext cx="2791792" cy="2601040"/>
        </p:xfrm>
        <a:graphic>
          <a:graphicData uri="http://schemas.openxmlformats.org/drawingml/2006/table">
            <a:tbl>
              <a:tblPr/>
              <a:tblGrid>
                <a:gridCol w="2791792"/>
              </a:tblGrid>
              <a:tr h="6502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Access to small group support in class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6502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Wave 2  ‘Catch-up’ interventions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6502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6502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9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Range 3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sz="1400" dirty="0"/>
          </a:p>
          <a:p>
            <a:r>
              <a:rPr lang="en-GB" dirty="0"/>
              <a:t>Up to </a:t>
            </a:r>
            <a:r>
              <a:rPr lang="en-GB" dirty="0" smtClean="0"/>
              <a:t>6K </a:t>
            </a:r>
            <a:r>
              <a:rPr lang="en-GB" dirty="0"/>
              <a:t>SEN notional  funding should be in place, to allow small group work and </a:t>
            </a:r>
            <a:r>
              <a:rPr lang="en-GB" dirty="0" smtClean="0"/>
              <a:t>focused </a:t>
            </a:r>
            <a:r>
              <a:rPr lang="en-GB" dirty="0"/>
              <a:t>individual </a:t>
            </a:r>
            <a:r>
              <a:rPr lang="en-GB" dirty="0" smtClean="0"/>
              <a:t>support on areas of identified need;</a:t>
            </a:r>
            <a:endParaRPr lang="en-GB" dirty="0"/>
          </a:p>
          <a:p>
            <a:endParaRPr lang="en-GB" sz="1700" dirty="0"/>
          </a:p>
          <a:p>
            <a:r>
              <a:rPr lang="en-GB" dirty="0"/>
              <a:t>Calculate adult support: TA salary / children in group x % of </a:t>
            </a:r>
            <a:r>
              <a:rPr lang="en-GB" dirty="0" smtClean="0"/>
              <a:t>week;</a:t>
            </a:r>
          </a:p>
          <a:p>
            <a:endParaRPr lang="en-GB" sz="1900" dirty="0" smtClean="0"/>
          </a:p>
          <a:p>
            <a:r>
              <a:rPr lang="en-GB" dirty="0" smtClean="0"/>
              <a:t>Add in cost of buying in EP / other services.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1809226"/>
              </p:ext>
            </p:extLst>
          </p:nvPr>
        </p:nvGraphicFramePr>
        <p:xfrm>
          <a:off x="5308600" y="2060847"/>
          <a:ext cx="3151832" cy="2817064"/>
        </p:xfrm>
        <a:graphic>
          <a:graphicData uri="http://schemas.openxmlformats.org/drawingml/2006/table">
            <a:tbl>
              <a:tblPr/>
              <a:tblGrid>
                <a:gridCol w="3151832"/>
              </a:tblGrid>
              <a:tr h="70426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Individual support to address outcomes in IEP / MSP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70426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 / ITS / other outside agency involvement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70426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Wave 3 targetted group support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  <a:tr h="70426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My Support Plan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0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Frequently Asked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nursery children on 15 hour places the funding expectation is halved;</a:t>
            </a:r>
          </a:p>
          <a:p>
            <a:r>
              <a:rPr lang="en-GB" dirty="0" smtClean="0"/>
              <a:t>For nursery children on 30 hour places, the full £10K must be evidenced;</a:t>
            </a:r>
          </a:p>
          <a:p>
            <a:r>
              <a:rPr lang="en-GB" dirty="0" smtClean="0"/>
              <a:t>Information about your school’s notional SEND funding can be found on BSOL.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bso.bradford.gov.uk/Schools/CMSPage.aspx?mid=3475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0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Networking Break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995" r="1046" b="15289"/>
          <a:stretch/>
        </p:blipFill>
        <p:spPr>
          <a:xfrm>
            <a:off x="2555776" y="2348880"/>
            <a:ext cx="5093494" cy="2652428"/>
          </a:xfrm>
        </p:spPr>
      </p:pic>
    </p:spTree>
    <p:extLst>
      <p:ext uri="{BB962C8B-B14F-4D97-AF65-F5344CB8AC3E}">
        <p14:creationId xmlns:p14="http://schemas.microsoft.com/office/powerpoint/2010/main" val="86627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 smtClean="0"/>
              <a:t>Why We </a:t>
            </a:r>
            <a:r>
              <a:rPr lang="en-GB" altLang="en-US" sz="3600" dirty="0"/>
              <a:t>N</a:t>
            </a:r>
            <a:r>
              <a:rPr lang="en-GB" altLang="en-US" sz="3600" dirty="0" smtClean="0"/>
              <a:t>eed the Progress Grids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800" dirty="0" smtClean="0"/>
              <a:t>Lack of existing tools eg CASPA</a:t>
            </a:r>
          </a:p>
          <a:p>
            <a:pPr>
              <a:lnSpc>
                <a:spcPct val="80000"/>
              </a:lnSpc>
            </a:pPr>
            <a:endParaRPr lang="en-GB" altLang="en-US" sz="1200" dirty="0" smtClean="0"/>
          </a:p>
          <a:p>
            <a:pPr>
              <a:lnSpc>
                <a:spcPct val="80000"/>
              </a:lnSpc>
            </a:pPr>
            <a:r>
              <a:rPr lang="en-GB" altLang="en-US" sz="2800" dirty="0" smtClean="0"/>
              <a:t>Change to ‘Assessment </a:t>
            </a:r>
            <a:r>
              <a:rPr lang="en-GB" altLang="en-US" sz="2800" dirty="0"/>
              <a:t>W</a:t>
            </a:r>
            <a:r>
              <a:rPr lang="en-GB" altLang="en-US" sz="2800" dirty="0" smtClean="0"/>
              <a:t>ithout Levels’</a:t>
            </a:r>
          </a:p>
          <a:p>
            <a:pPr>
              <a:lnSpc>
                <a:spcPct val="80000"/>
              </a:lnSpc>
            </a:pPr>
            <a:endParaRPr lang="en-GB" altLang="en-US" sz="1200" dirty="0" smtClean="0"/>
          </a:p>
          <a:p>
            <a:pPr>
              <a:lnSpc>
                <a:spcPct val="80000"/>
              </a:lnSpc>
            </a:pPr>
            <a:r>
              <a:rPr lang="en-GB" altLang="en-US" sz="2800" dirty="0" smtClean="0"/>
              <a:t>Consistency and transparency relating to Statutory Assessment / MSP / school based support</a:t>
            </a:r>
            <a:endParaRPr lang="en-GB" altLang="en-US" sz="1200" dirty="0" smtClean="0"/>
          </a:p>
          <a:p>
            <a:pPr>
              <a:lnSpc>
                <a:spcPct val="80000"/>
              </a:lnSpc>
            </a:pPr>
            <a:endParaRPr lang="en-GB" altLang="en-US" sz="1000" dirty="0" smtClean="0"/>
          </a:p>
          <a:p>
            <a:pPr>
              <a:lnSpc>
                <a:spcPct val="80000"/>
              </a:lnSpc>
            </a:pPr>
            <a:r>
              <a:rPr lang="en-GB" altLang="en-US" sz="2800" dirty="0" smtClean="0"/>
              <a:t>Appropriate target setting and measuring progress for children with a high level of need</a:t>
            </a:r>
          </a:p>
          <a:p>
            <a:pPr>
              <a:lnSpc>
                <a:spcPct val="80000"/>
              </a:lnSpc>
            </a:pPr>
            <a:endParaRPr lang="en-GB" altLang="en-US" sz="900" dirty="0" smtClean="0"/>
          </a:p>
          <a:p>
            <a:pPr>
              <a:lnSpc>
                <a:spcPct val="80000"/>
              </a:lnSpc>
            </a:pPr>
            <a:r>
              <a:rPr lang="en-GB" altLang="en-US" sz="2800" dirty="0" smtClean="0"/>
              <a:t>Measure of ‘Value Added’ for children with a high level of need.</a:t>
            </a:r>
          </a:p>
        </p:txBody>
      </p:sp>
    </p:spTree>
    <p:extLst>
      <p:ext uri="{BB962C8B-B14F-4D97-AF65-F5344CB8AC3E}">
        <p14:creationId xmlns:p14="http://schemas.microsoft.com/office/powerpoint/2010/main" val="13690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" t="12758" r="23454" b="24526"/>
          <a:stretch/>
        </p:blipFill>
        <p:spPr bwMode="auto">
          <a:xfrm>
            <a:off x="0" y="188640"/>
            <a:ext cx="9045556" cy="587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16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FFD525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97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General Expectations</a:t>
            </a:r>
          </a:p>
        </p:txBody>
      </p:sp>
      <p:sp>
        <p:nvSpPr>
          <p:cNvPr id="8195" name="Text Placeholder 4"/>
          <p:cNvSpPr>
            <a:spLocks noGrp="1"/>
          </p:cNvSpPr>
          <p:nvPr>
            <p:ph type="body" sz="half" idx="1"/>
          </p:nvPr>
        </p:nvSpPr>
        <p:spPr>
          <a:xfrm>
            <a:off x="323528" y="1700808"/>
            <a:ext cx="8507412" cy="4680520"/>
          </a:xfrm>
        </p:spPr>
        <p:txBody>
          <a:bodyPr/>
          <a:lstStyle/>
          <a:p>
            <a:r>
              <a:rPr lang="en-GB" altLang="en-US" sz="2400" dirty="0" smtClean="0"/>
              <a:t>The vast majority of children will be operating within ‘</a:t>
            </a:r>
            <a:r>
              <a:rPr lang="en-GB" altLang="en-US" sz="2400" i="1" dirty="0" smtClean="0"/>
              <a:t>Age Related Expectations’</a:t>
            </a:r>
            <a:r>
              <a:rPr lang="en-GB" altLang="en-US" sz="2400" dirty="0" smtClean="0"/>
              <a:t>;</a:t>
            </a:r>
          </a:p>
          <a:p>
            <a:endParaRPr lang="en-GB" altLang="en-US" sz="1050" dirty="0" smtClean="0"/>
          </a:p>
          <a:p>
            <a:r>
              <a:rPr lang="en-GB" altLang="en-US" sz="2400" dirty="0" smtClean="0"/>
              <a:t>When children are operating outside of this or have clear Special Educational Needs, the ‘Progress Grids’ should be used;</a:t>
            </a:r>
          </a:p>
          <a:p>
            <a:endParaRPr lang="en-GB" altLang="en-US" sz="1400" dirty="0" smtClean="0"/>
          </a:p>
          <a:p>
            <a:r>
              <a:rPr lang="en-GB" altLang="en-US" sz="2400" dirty="0" smtClean="0"/>
              <a:t>The ‘</a:t>
            </a:r>
            <a:r>
              <a:rPr lang="en-GB" altLang="en-US" sz="2400" i="1" dirty="0" smtClean="0"/>
              <a:t>Early Years Progress Grid</a:t>
            </a:r>
            <a:r>
              <a:rPr lang="en-GB" altLang="en-US" sz="2400" dirty="0" smtClean="0"/>
              <a:t>’ allows you to make finer judgements about children in the Early Years;</a:t>
            </a:r>
          </a:p>
          <a:p>
            <a:endParaRPr lang="en-GB" altLang="en-US" sz="1050" dirty="0" smtClean="0"/>
          </a:p>
          <a:p>
            <a:r>
              <a:rPr lang="en-GB" altLang="en-US" sz="2400" dirty="0" smtClean="0"/>
              <a:t>The Grids allow you to consistently apply SEN ranges to C/YP and plan for their progress, based on current attainment.</a:t>
            </a:r>
          </a:p>
          <a:p>
            <a:pPr marL="0" indent="0">
              <a:buNone/>
            </a:pPr>
            <a:endParaRPr lang="en-GB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789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1514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 smtClean="0"/>
              <a:t>Progress for School Aged Children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17483" r="38930" b="18918"/>
          <a:stretch/>
        </p:blipFill>
        <p:spPr bwMode="auto">
          <a:xfrm>
            <a:off x="971600" y="1412776"/>
            <a:ext cx="5688632" cy="4870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9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37941"/>
              </p:ext>
            </p:extLst>
          </p:nvPr>
        </p:nvGraphicFramePr>
        <p:xfrm>
          <a:off x="611560" y="1916832"/>
          <a:ext cx="7560840" cy="3593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96154"/>
                <a:gridCol w="1764686"/>
              </a:tblGrid>
              <a:tr h="6018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Welcome – </a:t>
                      </a:r>
                      <a:r>
                        <a:rPr lang="en-GB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Senco Update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1.00</a:t>
                      </a:r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Funding for Children with SEND – Andrew Redding</a:t>
                      </a:r>
                      <a:r>
                        <a:rPr lang="en-GB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/ Ruth Dennis</a:t>
                      </a:r>
                      <a:endParaRPr lang="en-GB" sz="2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1.15</a:t>
                      </a:r>
                      <a:endParaRPr lang="en-GB" dirty="0"/>
                    </a:p>
                  </a:txBody>
                  <a:tcPr/>
                </a:tc>
              </a:tr>
              <a:tr h="50809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Networking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2.30</a:t>
                      </a:r>
                      <a:endParaRPr lang="en-GB" dirty="0"/>
                    </a:p>
                  </a:txBody>
                  <a:tcPr/>
                </a:tc>
              </a:tr>
              <a:tr h="52584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SEN Progress grids &amp; SEN Support Grids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3.00</a:t>
                      </a:r>
                      <a:endParaRPr lang="en-GB" dirty="0"/>
                    </a:p>
                  </a:txBody>
                  <a:tcPr/>
                </a:tc>
              </a:tr>
              <a:tr h="56547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 – 25 developments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3.45</a:t>
                      </a:r>
                      <a:endParaRPr lang="en-GB" dirty="0"/>
                    </a:p>
                  </a:txBody>
                  <a:tcPr/>
                </a:tc>
              </a:tr>
              <a:tr h="450022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Any Questions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4.00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3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Understanding the School Age Progress Grid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Horizontal Axis refers</a:t>
            </a:r>
            <a:r>
              <a:rPr lang="en-GB" sz="2400" dirty="0" smtClean="0"/>
              <a:t> to:</a:t>
            </a:r>
          </a:p>
          <a:p>
            <a:pPr lvl="1"/>
            <a:r>
              <a:rPr lang="en-GB" sz="2400" dirty="0"/>
              <a:t>Chronological Age / Year Group;</a:t>
            </a:r>
          </a:p>
          <a:p>
            <a:endParaRPr lang="en-GB" sz="300" dirty="0" smtClean="0"/>
          </a:p>
          <a:p>
            <a:r>
              <a:rPr lang="en-GB" sz="2800" dirty="0" smtClean="0"/>
              <a:t>Left Vertical Axis refers to:</a:t>
            </a:r>
          </a:p>
          <a:p>
            <a:pPr lvl="1"/>
            <a:r>
              <a:rPr lang="en-GB" sz="2400" dirty="0" smtClean="0"/>
              <a:t>EY </a:t>
            </a:r>
            <a:r>
              <a:rPr lang="en-GB" sz="2400" dirty="0"/>
              <a:t>Developmental</a:t>
            </a:r>
            <a:r>
              <a:rPr lang="en-GB" sz="2400" dirty="0" smtClean="0"/>
              <a:t> Journal / Age Related Expectations; or</a:t>
            </a:r>
          </a:p>
          <a:p>
            <a:pPr lvl="1"/>
            <a:r>
              <a:rPr lang="en-GB" sz="2400" dirty="0" smtClean="0"/>
              <a:t>P Scales; or</a:t>
            </a:r>
          </a:p>
          <a:p>
            <a:pPr lvl="1"/>
            <a:r>
              <a:rPr lang="en-GB" sz="2400" dirty="0" smtClean="0"/>
              <a:t>Developmental Age</a:t>
            </a:r>
          </a:p>
          <a:p>
            <a:pPr marL="457200" lvl="1" indent="0">
              <a:buNone/>
            </a:pPr>
            <a:endParaRPr lang="en-GB" sz="800" dirty="0" smtClean="0"/>
          </a:p>
          <a:p>
            <a:r>
              <a:rPr lang="en-GB" sz="2800" dirty="0"/>
              <a:t>Colour / Right Vertical Axis identifies SEN Range and suggested response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42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Understanding the School Age Progress Grid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Radiating lines relate to the percentage of age related expectations achieved;</a:t>
            </a:r>
          </a:p>
          <a:p>
            <a:endParaRPr lang="en-GB" sz="2400" dirty="0" smtClean="0"/>
          </a:p>
          <a:p>
            <a:r>
              <a:rPr lang="en-GB" sz="2400" dirty="0" smtClean="0"/>
              <a:t>For example </a:t>
            </a:r>
            <a:r>
              <a:rPr lang="en-GB" sz="2400" dirty="0"/>
              <a:t>i</a:t>
            </a:r>
            <a:r>
              <a:rPr lang="en-GB" sz="2400" dirty="0" smtClean="0"/>
              <a:t>f  you are chronologically Y4 :</a:t>
            </a:r>
          </a:p>
          <a:p>
            <a:pPr lvl="1"/>
            <a:r>
              <a:rPr lang="en-GB" sz="2000" dirty="0" smtClean="0"/>
              <a:t>and achieving all of the Y4 ARE you would be at 100% ARE (100% line);</a:t>
            </a:r>
          </a:p>
          <a:p>
            <a:pPr lvl="1"/>
            <a:r>
              <a:rPr lang="en-GB" sz="2000" dirty="0" smtClean="0"/>
              <a:t>and working within Y1 ARE you would be at 66% ARE (66% line);</a:t>
            </a:r>
          </a:p>
          <a:p>
            <a:pPr lvl="1"/>
            <a:r>
              <a:rPr lang="en-GB" sz="2000" dirty="0" smtClean="0"/>
              <a:t>and operating at P6 you would be at 33% ARE (33% line);</a:t>
            </a:r>
          </a:p>
        </p:txBody>
      </p:sp>
    </p:spTree>
    <p:extLst>
      <p:ext uri="{BB962C8B-B14F-4D97-AF65-F5344CB8AC3E}">
        <p14:creationId xmlns:p14="http://schemas.microsoft.com/office/powerpoint/2010/main" val="31909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Understanding the School Age Progress Grid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Developmental Age can also be used to identify range if the primary need is not measurable in NC terms;</a:t>
            </a:r>
          </a:p>
          <a:p>
            <a:endParaRPr lang="en-GB" sz="1600" dirty="0" smtClean="0"/>
          </a:p>
          <a:p>
            <a:r>
              <a:rPr lang="en-GB" sz="2400" dirty="0" smtClean="0"/>
              <a:t>For example a child who is chronologically YR :</a:t>
            </a:r>
          </a:p>
          <a:p>
            <a:pPr lvl="1"/>
            <a:r>
              <a:rPr lang="en-GB" sz="2000" dirty="0" smtClean="0"/>
              <a:t>And has only just started walking (12 month level) would be below 33% level;</a:t>
            </a:r>
          </a:p>
          <a:p>
            <a:pPr lvl="1"/>
            <a:r>
              <a:rPr lang="en-GB" sz="2000" dirty="0" smtClean="0"/>
              <a:t>And has just started using two words together would be between 33 - 66%</a:t>
            </a:r>
          </a:p>
          <a:p>
            <a:pPr marL="400050"/>
            <a:r>
              <a:rPr lang="en-GB" sz="2400" dirty="0" smtClean="0"/>
              <a:t>This is not an exact science, it is based on a combination of NC/  Child Development and your professional judgement as an educator.</a:t>
            </a:r>
          </a:p>
        </p:txBody>
      </p:sp>
    </p:spTree>
    <p:extLst>
      <p:ext uri="{BB962C8B-B14F-4D97-AF65-F5344CB8AC3E}">
        <p14:creationId xmlns:p14="http://schemas.microsoft.com/office/powerpoint/2010/main" val="12314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/>
              <a:t>Planning using the SEN Progress Grids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981200"/>
            <a:ext cx="8062912" cy="4114800"/>
          </a:xfrm>
        </p:spPr>
        <p:txBody>
          <a:bodyPr/>
          <a:lstStyle/>
          <a:p>
            <a:pPr>
              <a:defRPr/>
            </a:pPr>
            <a:r>
              <a:rPr lang="en-GB" sz="2200" dirty="0" smtClean="0"/>
              <a:t>The </a:t>
            </a:r>
            <a:r>
              <a:rPr lang="en-GB" sz="2200" u="sng" dirty="0" smtClean="0"/>
              <a:t>‘</a:t>
            </a:r>
            <a:r>
              <a:rPr lang="en-GB" sz="2200" i="1" u="sng" dirty="0"/>
              <a:t>P</a:t>
            </a:r>
            <a:r>
              <a:rPr lang="en-GB" sz="2200" i="1" u="sng" dirty="0" smtClean="0"/>
              <a:t>ercentage of Age </a:t>
            </a:r>
            <a:r>
              <a:rPr lang="en-GB" sz="2200" i="1" u="sng" dirty="0"/>
              <a:t>R</a:t>
            </a:r>
            <a:r>
              <a:rPr lang="en-GB" sz="2200" i="1" u="sng" dirty="0" smtClean="0"/>
              <a:t>elated Expectations</a:t>
            </a:r>
            <a:r>
              <a:rPr lang="en-GB" sz="2200" u="sng" dirty="0" smtClean="0"/>
              <a:t>’</a:t>
            </a:r>
            <a:r>
              <a:rPr lang="en-GB" sz="2200" dirty="0" smtClean="0"/>
              <a:t> lines indicate the level of discrepancy between the child’s development and typical age related progress;</a:t>
            </a:r>
          </a:p>
          <a:p>
            <a:pPr>
              <a:defRPr/>
            </a:pPr>
            <a:endParaRPr lang="en-GB" sz="700" dirty="0" smtClean="0"/>
          </a:p>
          <a:p>
            <a:pPr>
              <a:defRPr/>
            </a:pPr>
            <a:r>
              <a:rPr lang="en-GB" sz="2200" dirty="0" smtClean="0"/>
              <a:t>This is not the same as a ‘percentile’; a percentile gives the percentage of children who are likely to be functioning at each level.</a:t>
            </a:r>
          </a:p>
          <a:p>
            <a:pPr>
              <a:defRPr/>
            </a:pPr>
            <a:endParaRPr lang="en-GB" sz="900" dirty="0" smtClean="0"/>
          </a:p>
          <a:p>
            <a:pPr>
              <a:defRPr/>
            </a:pPr>
            <a:r>
              <a:rPr lang="en-GB" sz="2200" u="sng" dirty="0" smtClean="0"/>
              <a:t>‘Expected Progress’ </a:t>
            </a:r>
            <a:r>
              <a:rPr lang="en-GB" sz="2200" dirty="0" smtClean="0"/>
              <a:t>is defined as: ‘the progress the child should make if they continue to develop at their current rate’</a:t>
            </a:r>
          </a:p>
          <a:p>
            <a:pPr>
              <a:defRPr/>
            </a:pPr>
            <a:endParaRPr lang="en-GB" sz="700" dirty="0" smtClean="0"/>
          </a:p>
          <a:p>
            <a:pPr>
              <a:defRPr/>
            </a:pPr>
            <a:r>
              <a:rPr lang="en-GB" sz="2200" dirty="0" smtClean="0"/>
              <a:t>This is shown by following the most appropriate </a:t>
            </a:r>
            <a:r>
              <a:rPr lang="en-GB" sz="2200" i="1" u="sng" dirty="0" smtClean="0"/>
              <a:t>percentage of typical age related development </a:t>
            </a:r>
            <a:r>
              <a:rPr lang="en-GB" sz="2200" dirty="0" smtClean="0"/>
              <a:t> line.</a:t>
            </a:r>
          </a:p>
          <a:p>
            <a:pPr marL="0" indent="0">
              <a:buFontTx/>
              <a:buNone/>
              <a:defRPr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4600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‘Expected’ and ‘good’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844675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GB" sz="2000" dirty="0" smtClean="0"/>
              <a:t>‘Expected’ progress would be evidenced by a C/YP maintaining the current level of progress ie following the percentage ARE line they are on;</a:t>
            </a:r>
          </a:p>
          <a:p>
            <a:pPr>
              <a:defRPr/>
            </a:pPr>
            <a:endParaRPr lang="en-GB" sz="500" dirty="0" smtClean="0"/>
          </a:p>
          <a:p>
            <a:pPr>
              <a:defRPr/>
            </a:pPr>
            <a:r>
              <a:rPr lang="en-GB" sz="2000" dirty="0" smtClean="0"/>
              <a:t>‘Good’ progress </a:t>
            </a:r>
            <a:r>
              <a:rPr lang="en-GB" sz="2000" dirty="0"/>
              <a:t>would be evidenced by a C/YP</a:t>
            </a:r>
            <a:r>
              <a:rPr lang="en-GB" sz="2000" dirty="0" smtClean="0"/>
              <a:t> developing at a greater rate than their current rate;</a:t>
            </a:r>
          </a:p>
          <a:p>
            <a:pPr>
              <a:defRPr/>
            </a:pPr>
            <a:endParaRPr lang="en-GB" sz="700" dirty="0" smtClean="0"/>
          </a:p>
          <a:p>
            <a:pPr>
              <a:defRPr/>
            </a:pPr>
            <a:r>
              <a:rPr lang="en-GB" sz="2000" dirty="0" smtClean="0"/>
              <a:t>This would be shown by the child moving towards a higher percentage ARE line;</a:t>
            </a:r>
          </a:p>
          <a:p>
            <a:pPr>
              <a:defRPr/>
            </a:pPr>
            <a:endParaRPr lang="en-GB" sz="1000" dirty="0" smtClean="0"/>
          </a:p>
          <a:p>
            <a:pPr>
              <a:defRPr/>
            </a:pPr>
            <a:r>
              <a:rPr lang="en-GB" sz="2000" dirty="0" smtClean="0"/>
              <a:t>For example if expected progress is on the 50% line, good progress would be shown if the child moves towards the 66% line;</a:t>
            </a:r>
          </a:p>
          <a:p>
            <a:pPr>
              <a:defRPr/>
            </a:pPr>
            <a:endParaRPr lang="en-GB" sz="100" dirty="0" smtClean="0"/>
          </a:p>
          <a:p>
            <a:pPr>
              <a:defRPr/>
            </a:pPr>
            <a:r>
              <a:rPr lang="en-GB" sz="2000" dirty="0" smtClean="0"/>
              <a:t>To achieve good progress we need to set ‘challenging’ targets.</a:t>
            </a:r>
          </a:p>
          <a:p>
            <a:pPr>
              <a:defRPr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793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Target setting using the grid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dirty="0" smtClean="0"/>
              <a:t>Once a starting point has been established, ‘expected’ and ‘good’ levels of progress can be  identified;</a:t>
            </a:r>
          </a:p>
          <a:p>
            <a:endParaRPr lang="en-GB" altLang="en-US" sz="1400" dirty="0"/>
          </a:p>
          <a:p>
            <a:r>
              <a:rPr lang="en-GB" altLang="en-US" sz="2400" dirty="0" smtClean="0"/>
              <a:t>This can be translated into NC ‘Age Related Expectations’ targets;</a:t>
            </a:r>
          </a:p>
          <a:p>
            <a:endParaRPr lang="en-GB" altLang="en-US" sz="1200" dirty="0" smtClean="0"/>
          </a:p>
          <a:p>
            <a:r>
              <a:rPr lang="en-GB" altLang="en-US" sz="2400" dirty="0" smtClean="0"/>
              <a:t>This may be recorded as the level the c/</a:t>
            </a:r>
            <a:r>
              <a:rPr lang="en-GB" altLang="en-US" sz="2400" dirty="0" err="1" smtClean="0"/>
              <a:t>yp</a:t>
            </a:r>
            <a:r>
              <a:rPr lang="en-GB" altLang="en-US" sz="2400" dirty="0" smtClean="0"/>
              <a:t> will achieve eg 66% Y2 ARE or as specific skills from this framework eg ‘</a:t>
            </a:r>
            <a:r>
              <a:rPr lang="en-GB" altLang="en-US" sz="2400" i="1" dirty="0" smtClean="0"/>
              <a:t>will use a wide range of suffixes and spell non phonetic graphemes</a:t>
            </a:r>
            <a:r>
              <a:rPr lang="en-GB" altLang="en-US" sz="2400" dirty="0" smtClean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6506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Developments in 14 - 25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130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5311079" cy="4525963"/>
          </a:xfrm>
        </p:spPr>
      </p:pic>
    </p:spTree>
    <p:extLst>
      <p:ext uri="{BB962C8B-B14F-4D97-AF65-F5344CB8AC3E}">
        <p14:creationId xmlns:p14="http://schemas.microsoft.com/office/powerpoint/2010/main" val="33416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Funding SEN in Schools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Andrew Redding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8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Graduated Approach in Bradford</a:t>
            </a:r>
            <a:endParaRPr lang="en-GB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725526"/>
              </p:ext>
            </p:extLst>
          </p:nvPr>
        </p:nvGraphicFramePr>
        <p:xfrm>
          <a:off x="179512" y="1412776"/>
          <a:ext cx="8352928" cy="466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68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Mainstream School SEN Funding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At Ranges 1 – 3, schools have agreed to fund SEN using Elements 1 and 2;</a:t>
            </a:r>
          </a:p>
          <a:p>
            <a:endParaRPr lang="en-GB" sz="1200" dirty="0" smtClean="0"/>
          </a:p>
          <a:p>
            <a:r>
              <a:rPr lang="en-GB" dirty="0" smtClean="0"/>
              <a:t>Don’t forget Pupil Premium;</a:t>
            </a:r>
          </a:p>
          <a:p>
            <a:endParaRPr lang="en-GB" sz="1000" dirty="0" smtClean="0"/>
          </a:p>
          <a:p>
            <a:r>
              <a:rPr lang="en-GB" dirty="0" smtClean="0"/>
              <a:t>Additional ‘Element 3’ funding is issued from the High </a:t>
            </a:r>
            <a:r>
              <a:rPr lang="en-GB" dirty="0"/>
              <a:t>N</a:t>
            </a:r>
            <a:r>
              <a:rPr lang="en-GB" dirty="0" smtClean="0"/>
              <a:t>eeds Block when an EHCP / MSP is issued</a:t>
            </a:r>
            <a:r>
              <a:rPr lang="en-GB" dirty="0"/>
              <a:t>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6711955" y="4005064"/>
            <a:ext cx="16561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Pupil Premium</a:t>
            </a:r>
            <a:endParaRPr lang="en-GB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9683"/>
              </p:ext>
            </p:extLst>
          </p:nvPr>
        </p:nvGraphicFramePr>
        <p:xfrm>
          <a:off x="5037584" y="1695539"/>
          <a:ext cx="4106416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7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Notional SEN Funding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Agreed </a:t>
            </a:r>
            <a:r>
              <a:rPr lang="en-GB" dirty="0" smtClean="0"/>
              <a:t>between </a:t>
            </a:r>
            <a:r>
              <a:rPr lang="en-GB" dirty="0" smtClean="0"/>
              <a:t>LA and Head Teacher group annually;</a:t>
            </a:r>
          </a:p>
          <a:p>
            <a:r>
              <a:rPr lang="en-GB" dirty="0" smtClean="0"/>
              <a:t>Primary: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Secondary: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485267"/>
              </p:ext>
            </p:extLst>
          </p:nvPr>
        </p:nvGraphicFramePr>
        <p:xfrm>
          <a:off x="1547664" y="3284984"/>
          <a:ext cx="3816424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908212"/>
              </a:tblGrid>
              <a:tr h="540060">
                <a:tc>
                  <a:txBody>
                    <a:bodyPr/>
                    <a:lstStyle/>
                    <a:p>
                      <a:r>
                        <a:rPr lang="en-GB" dirty="0" smtClean="0"/>
                        <a:t>Lowest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£19,106</a:t>
                      </a:r>
                      <a:endParaRPr lang="en-GB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en-GB" dirty="0" smtClean="0"/>
                        <a:t>Highest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£322,222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276978"/>
              </p:ext>
            </p:extLst>
          </p:nvPr>
        </p:nvGraphicFramePr>
        <p:xfrm>
          <a:off x="1619672" y="5085184"/>
          <a:ext cx="3744416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</a:tblGrid>
              <a:tr h="504056">
                <a:tc>
                  <a:txBody>
                    <a:bodyPr/>
                    <a:lstStyle/>
                    <a:p>
                      <a:r>
                        <a:rPr lang="en-GB" dirty="0" smtClean="0"/>
                        <a:t>Lowest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£175,000</a:t>
                      </a:r>
                      <a:endParaRPr lang="en-GB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dirty="0" smtClean="0"/>
                        <a:t>Highest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£865,095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9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84" y="3171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Increased demand on the</a:t>
            </a:r>
            <a:br>
              <a:rPr lang="en-GB" dirty="0" smtClean="0"/>
            </a:br>
            <a:r>
              <a:rPr lang="en-GB" dirty="0" smtClean="0"/>
              <a:t>High Needs block</a:t>
            </a:r>
            <a:endParaRPr lang="en-GB" dirty="0"/>
          </a:p>
        </p:txBody>
      </p:sp>
      <p:sp>
        <p:nvSpPr>
          <p:cNvPr id="5" name="Flowchart: Connector 4"/>
          <p:cNvSpPr/>
          <p:nvPr/>
        </p:nvSpPr>
        <p:spPr>
          <a:xfrm>
            <a:off x="356783" y="2771885"/>
            <a:ext cx="781236" cy="792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Schools</a:t>
            </a:r>
            <a:endParaRPr lang="en-GB" dirty="0"/>
          </a:p>
        </p:txBody>
      </p:sp>
      <p:sp>
        <p:nvSpPr>
          <p:cNvPr id="9" name="Flowchart: Connector 8"/>
          <p:cNvSpPr/>
          <p:nvPr/>
        </p:nvSpPr>
        <p:spPr>
          <a:xfrm>
            <a:off x="525449" y="5428160"/>
            <a:ext cx="781236" cy="792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Schools</a:t>
            </a:r>
            <a:endParaRPr lang="en-GB" dirty="0"/>
          </a:p>
        </p:txBody>
      </p:sp>
      <p:sp>
        <p:nvSpPr>
          <p:cNvPr id="10" name="Flowchart: Connector 9"/>
          <p:cNvSpPr/>
          <p:nvPr/>
        </p:nvSpPr>
        <p:spPr>
          <a:xfrm>
            <a:off x="187413" y="4008839"/>
            <a:ext cx="781236" cy="792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Schools</a:t>
            </a:r>
            <a:endParaRPr lang="en-GB" dirty="0"/>
          </a:p>
        </p:txBody>
      </p:sp>
      <p:sp>
        <p:nvSpPr>
          <p:cNvPr id="11" name="Flowchart: Connector 10"/>
          <p:cNvSpPr/>
          <p:nvPr/>
        </p:nvSpPr>
        <p:spPr>
          <a:xfrm>
            <a:off x="730431" y="1729423"/>
            <a:ext cx="781236" cy="792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Schools</a:t>
            </a:r>
            <a:endParaRPr lang="en-GB" dirty="0"/>
          </a:p>
        </p:txBody>
      </p:sp>
      <p:sp>
        <p:nvSpPr>
          <p:cNvPr id="14" name="Right Arrow 13"/>
          <p:cNvSpPr/>
          <p:nvPr/>
        </p:nvSpPr>
        <p:spPr>
          <a:xfrm rot="1928993">
            <a:off x="1836651" y="2252722"/>
            <a:ext cx="902160" cy="537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EHCP request</a:t>
            </a:r>
            <a:endParaRPr lang="en-GB" sz="900" dirty="0"/>
          </a:p>
        </p:txBody>
      </p:sp>
      <p:sp>
        <p:nvSpPr>
          <p:cNvPr id="6" name="Oval 5"/>
          <p:cNvSpPr/>
          <p:nvPr/>
        </p:nvSpPr>
        <p:spPr>
          <a:xfrm>
            <a:off x="2960490" y="2090074"/>
            <a:ext cx="4680520" cy="46085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464546" y="1996686"/>
            <a:ext cx="3627734" cy="296908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ight Arrow 17"/>
          <p:cNvSpPr/>
          <p:nvPr/>
        </p:nvSpPr>
        <p:spPr>
          <a:xfrm rot="556223">
            <a:off x="1537972" y="3205441"/>
            <a:ext cx="902160" cy="537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EHCP request</a:t>
            </a:r>
            <a:endParaRPr lang="en-GB" sz="900" dirty="0"/>
          </a:p>
        </p:txBody>
      </p:sp>
      <p:sp>
        <p:nvSpPr>
          <p:cNvPr id="19" name="Right Arrow 18"/>
          <p:cNvSpPr/>
          <p:nvPr/>
        </p:nvSpPr>
        <p:spPr>
          <a:xfrm>
            <a:off x="1413353" y="4263350"/>
            <a:ext cx="902160" cy="537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EHCP request</a:t>
            </a:r>
            <a:endParaRPr lang="en-GB" sz="900" dirty="0"/>
          </a:p>
        </p:txBody>
      </p:sp>
      <p:sp>
        <p:nvSpPr>
          <p:cNvPr id="20" name="Right Arrow 19"/>
          <p:cNvSpPr/>
          <p:nvPr/>
        </p:nvSpPr>
        <p:spPr>
          <a:xfrm rot="21016170">
            <a:off x="1585530" y="5503804"/>
            <a:ext cx="902160" cy="537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EHCP</a:t>
            </a:r>
            <a:endParaRPr lang="en-GB" sz="900" dirty="0"/>
          </a:p>
        </p:txBody>
      </p:sp>
      <p:sp>
        <p:nvSpPr>
          <p:cNvPr id="12" name="Bent Arrow 11"/>
          <p:cNvSpPr/>
          <p:nvPr/>
        </p:nvSpPr>
        <p:spPr>
          <a:xfrm flipV="1">
            <a:off x="2577169" y="4317695"/>
            <a:ext cx="1166379" cy="1296144"/>
          </a:xfrm>
          <a:prstGeom prst="bentArrow">
            <a:avLst>
              <a:gd name="adj1" fmla="val 23133"/>
              <a:gd name="adj2" fmla="val 50000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6185" y="2910156"/>
            <a:ext cx="224913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Less and less in pot for Element 3 </a:t>
            </a:r>
            <a:r>
              <a:rPr lang="en-GB" dirty="0" smtClean="0"/>
              <a:t>EHCP funding</a:t>
            </a:r>
            <a:endParaRPr lang="en-GB" dirty="0"/>
          </a:p>
        </p:txBody>
      </p:sp>
      <p:sp>
        <p:nvSpPr>
          <p:cNvPr id="21" name="Right Arrow 20"/>
          <p:cNvSpPr/>
          <p:nvPr/>
        </p:nvSpPr>
        <p:spPr>
          <a:xfrm rot="908643">
            <a:off x="1620453" y="2720331"/>
            <a:ext cx="902160" cy="5375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Specialist place</a:t>
            </a:r>
            <a:endParaRPr lang="en-GB" sz="900" dirty="0"/>
          </a:p>
        </p:txBody>
      </p:sp>
      <p:sp>
        <p:nvSpPr>
          <p:cNvPr id="22" name="Right Arrow 21"/>
          <p:cNvSpPr/>
          <p:nvPr/>
        </p:nvSpPr>
        <p:spPr>
          <a:xfrm rot="314349">
            <a:off x="1500945" y="3740051"/>
            <a:ext cx="902160" cy="5375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Specialist place</a:t>
            </a:r>
            <a:endParaRPr lang="en-GB" sz="900" dirty="0"/>
          </a:p>
        </p:txBody>
      </p:sp>
      <p:sp>
        <p:nvSpPr>
          <p:cNvPr id="23" name="Right Arrow 22"/>
          <p:cNvSpPr/>
          <p:nvPr/>
        </p:nvSpPr>
        <p:spPr>
          <a:xfrm rot="21238048">
            <a:off x="1449742" y="4970882"/>
            <a:ext cx="902160" cy="53757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Specialist place</a:t>
            </a:r>
            <a:endParaRPr lang="en-GB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4068758" y="5246133"/>
            <a:ext cx="2897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Increased number of requests for Specialist provision / Out of District / other </a:t>
            </a:r>
            <a:r>
              <a:rPr lang="en-GB" dirty="0" smtClean="0"/>
              <a:t>placements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068758" y="4876801"/>
            <a:ext cx="30243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HIGH NEEDS BLOCK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29056"/>
            <a:ext cx="3118220" cy="31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Mainstream SEN Support Offer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55976" y="1894303"/>
            <a:ext cx="4038600" cy="4525963"/>
          </a:xfrm>
        </p:spPr>
        <p:txBody>
          <a:bodyPr/>
          <a:lstStyle/>
          <a:p>
            <a:r>
              <a:rPr lang="en-GB" dirty="0" smtClean="0"/>
              <a:t>Provides clear guidance on your offer;</a:t>
            </a:r>
          </a:p>
          <a:p>
            <a:r>
              <a:rPr lang="en-GB" dirty="0" smtClean="0"/>
              <a:t>Demonstrates a graduated approach;</a:t>
            </a:r>
          </a:p>
          <a:p>
            <a:r>
              <a:rPr lang="en-GB" dirty="0" smtClean="0"/>
              <a:t>Allows you to promote good practice;</a:t>
            </a:r>
          </a:p>
          <a:p>
            <a:r>
              <a:rPr lang="en-GB" dirty="0" smtClean="0"/>
              <a:t>Shows a clear pathway from school based to LA support.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7531" r="62312" b="13451"/>
          <a:stretch/>
        </p:blipFill>
        <p:spPr bwMode="auto">
          <a:xfrm>
            <a:off x="683568" y="1412776"/>
            <a:ext cx="3024336" cy="500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4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Individual SEN Support Offer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Previously schools submitted ‘provision maps’ to support EHCA request;</a:t>
            </a:r>
          </a:p>
          <a:p>
            <a:r>
              <a:rPr lang="en-GB" dirty="0" smtClean="0"/>
              <a:t>The ‘Individual SEN Support Offer’ is a development of this;</a:t>
            </a:r>
          </a:p>
          <a:p>
            <a:r>
              <a:rPr lang="en-GB" dirty="0" smtClean="0"/>
              <a:t>It allows you to demonstrate what additionality you are providing for the C/YP;</a:t>
            </a:r>
          </a:p>
          <a:p>
            <a:r>
              <a:rPr lang="en-GB" dirty="0" smtClean="0"/>
              <a:t>It allows you to demonstrate your financial accountability for notional SEN funding.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496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1255</Words>
  <Application>Microsoft Office PowerPoint</Application>
  <PresentationFormat>On-screen Show (4:3)</PresentationFormat>
  <Paragraphs>185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Senco Network</vt:lpstr>
      <vt:lpstr>Welcome</vt:lpstr>
      <vt:lpstr>Funding SEN in Schools</vt:lpstr>
      <vt:lpstr>The Graduated Approach in Bradford</vt:lpstr>
      <vt:lpstr>Mainstream School SEN Funding</vt:lpstr>
      <vt:lpstr>Notional SEN Funding</vt:lpstr>
      <vt:lpstr>Increased demand on the High Needs block</vt:lpstr>
      <vt:lpstr>Mainstream SEN Support Offer</vt:lpstr>
      <vt:lpstr>Individual SEN Support Offer</vt:lpstr>
      <vt:lpstr>Range 0</vt:lpstr>
      <vt:lpstr>Range 1</vt:lpstr>
      <vt:lpstr>Range 2</vt:lpstr>
      <vt:lpstr>Range 3</vt:lpstr>
      <vt:lpstr>Frequently Asked Questions</vt:lpstr>
      <vt:lpstr>Networking Break</vt:lpstr>
      <vt:lpstr>Why We Need the Progress Grids</vt:lpstr>
      <vt:lpstr>PowerPoint Presentation</vt:lpstr>
      <vt:lpstr>General Expectations</vt:lpstr>
      <vt:lpstr>Progress for School Aged Children</vt:lpstr>
      <vt:lpstr>Understanding the School Age Progress Grid</vt:lpstr>
      <vt:lpstr>Understanding the School Age Progress Grid</vt:lpstr>
      <vt:lpstr>Understanding the School Age Progress Grid</vt:lpstr>
      <vt:lpstr>Planning using the SEN Progress Grids</vt:lpstr>
      <vt:lpstr>‘Expected’ and ‘good’ progress</vt:lpstr>
      <vt:lpstr>Target setting using the grid</vt:lpstr>
      <vt:lpstr>Developments in 14 - 25</vt:lpstr>
      <vt:lpstr>Questions</vt:lpstr>
    </vt:vector>
  </TitlesOfParts>
  <Company>CBMDC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Support Plan</dc:title>
  <dc:creator>Ruth Dennis</dc:creator>
  <cp:lastModifiedBy>Ruth Dennis</cp:lastModifiedBy>
  <cp:revision>88</cp:revision>
  <cp:lastPrinted>2018-02-05T09:51:55Z</cp:lastPrinted>
  <dcterms:created xsi:type="dcterms:W3CDTF">2017-01-23T10:10:23Z</dcterms:created>
  <dcterms:modified xsi:type="dcterms:W3CDTF">2018-02-05T09:54:56Z</dcterms:modified>
</cp:coreProperties>
</file>