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 id="2147483682" r:id="rId4"/>
    <p:sldMasterId id="2147483693" r:id="rId5"/>
  </p:sldMasterIdLst>
  <p:notesMasterIdLst>
    <p:notesMasterId r:id="rId50"/>
  </p:notesMasterIdLst>
  <p:handoutMasterIdLst>
    <p:handoutMasterId r:id="rId51"/>
  </p:handoutMasterIdLst>
  <p:sldIdLst>
    <p:sldId id="256" r:id="rId6"/>
    <p:sldId id="769" r:id="rId7"/>
    <p:sldId id="1134" r:id="rId8"/>
    <p:sldId id="1135" r:id="rId9"/>
    <p:sldId id="774" r:id="rId10"/>
    <p:sldId id="274" r:id="rId11"/>
    <p:sldId id="1136" r:id="rId12"/>
    <p:sldId id="1137" r:id="rId13"/>
    <p:sldId id="335" r:id="rId14"/>
    <p:sldId id="295" r:id="rId15"/>
    <p:sldId id="336" r:id="rId16"/>
    <p:sldId id="304" r:id="rId17"/>
    <p:sldId id="337" r:id="rId18"/>
    <p:sldId id="343" r:id="rId19"/>
    <p:sldId id="329" r:id="rId20"/>
    <p:sldId id="338" r:id="rId21"/>
    <p:sldId id="339" r:id="rId22"/>
    <p:sldId id="341" r:id="rId23"/>
    <p:sldId id="342" r:id="rId24"/>
    <p:sldId id="309" r:id="rId25"/>
    <p:sldId id="1140" r:id="rId26"/>
    <p:sldId id="1138" r:id="rId27"/>
    <p:sldId id="257" r:id="rId28"/>
    <p:sldId id="258" r:id="rId29"/>
    <p:sldId id="259" r:id="rId30"/>
    <p:sldId id="260" r:id="rId31"/>
    <p:sldId id="771" r:id="rId32"/>
    <p:sldId id="340" r:id="rId33"/>
    <p:sldId id="333" r:id="rId34"/>
    <p:sldId id="347" r:id="rId35"/>
    <p:sldId id="289" r:id="rId36"/>
    <p:sldId id="348" r:id="rId37"/>
    <p:sldId id="349" r:id="rId38"/>
    <p:sldId id="350" r:id="rId39"/>
    <p:sldId id="311" r:id="rId40"/>
    <p:sldId id="312" r:id="rId41"/>
    <p:sldId id="314" r:id="rId42"/>
    <p:sldId id="439" r:id="rId43"/>
    <p:sldId id="438" r:id="rId44"/>
    <p:sldId id="437" r:id="rId45"/>
    <p:sldId id="315" r:id="rId46"/>
    <p:sldId id="440" r:id="rId47"/>
    <p:sldId id="441" r:id="rId48"/>
    <p:sldId id="383" r:id="rId4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6200A"/>
    <a:srgbClr val="FF9933"/>
    <a:srgbClr val="FFFF66"/>
    <a:srgbClr val="FF6600"/>
    <a:srgbClr val="33CCCC"/>
    <a:srgbClr val="FF9900"/>
    <a:srgbClr val="F0EA00"/>
    <a:srgbClr val="AEF01C"/>
    <a:srgbClr val="56E2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68384" autoAdjust="0"/>
  </p:normalViewPr>
  <p:slideViewPr>
    <p:cSldViewPr>
      <p:cViewPr varScale="1">
        <p:scale>
          <a:sx n="72" d="100"/>
          <a:sy n="72" d="100"/>
        </p:scale>
        <p:origin x="1344" y="66"/>
      </p:cViewPr>
      <p:guideLst>
        <p:guide orient="horz" pos="2160"/>
        <p:guide pos="2880"/>
      </p:guideLst>
    </p:cSldViewPr>
  </p:slideViewPr>
  <p:notesTextViewPr>
    <p:cViewPr>
      <p:scale>
        <a:sx n="1" d="1"/>
        <a:sy n="1" d="1"/>
      </p:scale>
      <p:origin x="0" y="0"/>
    </p:cViewPr>
  </p:notesTextViewPr>
  <p:sorterViewPr>
    <p:cViewPr>
      <p:scale>
        <a:sx n="100" d="100"/>
        <a:sy n="100" d="100"/>
      </p:scale>
      <p:origin x="0" y="13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1C67FF1-0B23-4FC2-861C-254563627BC0}" type="datetimeFigureOut">
              <a:rPr lang="en-GB" smtClean="0"/>
              <a:t>12/09/2023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F32584F-5D78-4DE7-984A-A68C2D1EB562}" type="slidenum">
              <a:rPr lang="en-GB" smtClean="0"/>
              <a:t>‹#›</a:t>
            </a:fld>
            <a:endParaRPr lang="en-GB"/>
          </a:p>
        </p:txBody>
      </p:sp>
    </p:spTree>
    <p:extLst>
      <p:ext uri="{BB962C8B-B14F-4D97-AF65-F5344CB8AC3E}">
        <p14:creationId xmlns:p14="http://schemas.microsoft.com/office/powerpoint/2010/main" val="30508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AC9D2E8-BF74-4D00-9405-C06BAC71079B}" type="datetimeFigureOut">
              <a:rPr lang="en-GB" smtClean="0"/>
              <a:t>12/09/2023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B703AE-D46F-4A2B-A082-4D08BA3DF03B}" type="slidenum">
              <a:rPr lang="en-GB" smtClean="0"/>
              <a:t>‹#›</a:t>
            </a:fld>
            <a:endParaRPr lang="en-GB"/>
          </a:p>
        </p:txBody>
      </p:sp>
    </p:spTree>
    <p:extLst>
      <p:ext uri="{BB962C8B-B14F-4D97-AF65-F5344CB8AC3E}">
        <p14:creationId xmlns:p14="http://schemas.microsoft.com/office/powerpoint/2010/main" val="171436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B703AE-D46F-4A2B-A082-4D08BA3DF03B}" type="slidenum">
              <a:rPr lang="en-GB" smtClean="0"/>
              <a:t>2</a:t>
            </a:fld>
            <a:endParaRPr lang="en-GB"/>
          </a:p>
        </p:txBody>
      </p:sp>
    </p:spTree>
    <p:extLst>
      <p:ext uri="{BB962C8B-B14F-4D97-AF65-F5344CB8AC3E}">
        <p14:creationId xmlns:p14="http://schemas.microsoft.com/office/powerpoint/2010/main" val="186938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59B3406-3D94-A722-48FA-A93C0E8123AE}"/>
              </a:ext>
            </a:extLst>
          </p:cNvPr>
          <p:cNvSpPr>
            <a:spLocks noGrp="1" noRot="1" noChangeAspect="1" noChangeArrowheads="1" noTextEdit="1"/>
          </p:cNvSpPr>
          <p:nvPr>
            <p:ph type="sldImg"/>
          </p:nvPr>
        </p:nvSpPr>
        <p:spPr>
          <a:ln/>
        </p:spPr>
      </p:sp>
      <p:sp>
        <p:nvSpPr>
          <p:cNvPr id="4099" name="Notes Placeholder 2">
            <a:extLst>
              <a:ext uri="{FF2B5EF4-FFF2-40B4-BE49-F238E27FC236}">
                <a16:creationId xmlns:a16="http://schemas.microsoft.com/office/drawing/2014/main" id="{A0DEA973-7209-AA4E-BC62-2F876AF718E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100" name="Slide Number Placeholder 3">
            <a:extLst>
              <a:ext uri="{FF2B5EF4-FFF2-40B4-BE49-F238E27FC236}">
                <a16:creationId xmlns:a16="http://schemas.microsoft.com/office/drawing/2014/main" id="{F0FFA641-9997-9EF4-1B07-E153D73F918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EA97D39-E300-44E2-BCC9-34A15AA1B6B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8A17A034-C208-C010-F5B3-A43E2DFB2986}"/>
              </a:ext>
            </a:extLst>
          </p:cNvPr>
          <p:cNvSpPr>
            <a:spLocks noGrp="1" noRot="1" noChangeAspect="1" noTextEdit="1"/>
          </p:cNvSpPr>
          <p:nvPr>
            <p:ph type="sldImg"/>
          </p:nvPr>
        </p:nvSpPr>
        <p:spPr>
          <a:ln/>
        </p:spPr>
      </p:sp>
      <p:sp>
        <p:nvSpPr>
          <p:cNvPr id="6147" name="Notes Placeholder 2">
            <a:extLst>
              <a:ext uri="{FF2B5EF4-FFF2-40B4-BE49-F238E27FC236}">
                <a16:creationId xmlns:a16="http://schemas.microsoft.com/office/drawing/2014/main" id="{382FE718-B190-5437-797F-37C528B6A5D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Start with a ‘why’. </a:t>
            </a:r>
          </a:p>
          <a:p>
            <a:r>
              <a:rPr lang="en-GB" altLang="en-US"/>
              <a:t>Vision across STaSS, includes - </a:t>
            </a:r>
            <a:r>
              <a:rPr lang="en-GB" altLang="en-US">
                <a:latin typeface="Arial" panose="020B0604020202020204" pitchFamily="34" charset="0"/>
                <a:cs typeface="Calibri" panose="020F0502020204030204" pitchFamily="34" charset="0"/>
              </a:rPr>
              <a:t>The Children’s Sensory and Physical Needs Service, The Local Authority Led Resourced Provisions and the Medical Needs and Hospital Education Service.</a:t>
            </a:r>
            <a:endParaRPr lang="en-GB" altLang="en-US"/>
          </a:p>
        </p:txBody>
      </p:sp>
      <p:sp>
        <p:nvSpPr>
          <p:cNvPr id="6148" name="Slide Number Placeholder 3">
            <a:extLst>
              <a:ext uri="{FF2B5EF4-FFF2-40B4-BE49-F238E27FC236}">
                <a16:creationId xmlns:a16="http://schemas.microsoft.com/office/drawing/2014/main" id="{5157457F-83E4-584F-34B3-0D45BFCC0D9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99DEC5D-ECE0-4EBA-8D0A-7202D4E079F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A0013345-4228-F2F1-8B4E-1A3CCB200352}"/>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4DD88880-113D-30F3-CA22-A7017ACD4EF8}"/>
              </a:ext>
            </a:extLst>
          </p:cNvPr>
          <p:cNvSpPr>
            <a:spLocks noGrp="1"/>
          </p:cNvSpPr>
          <p:nvPr>
            <p:ph type="body" idx="1"/>
          </p:nvPr>
        </p:nvSpPr>
        <p:spPr/>
        <p:txBody>
          <a:bodyPr/>
          <a:lstStyle/>
          <a:p>
            <a:pPr>
              <a:defRPr/>
            </a:pPr>
            <a:r>
              <a:rPr lang="en-GB" altLang="en-US" u="sng" dirty="0">
                <a:solidFill>
                  <a:srgbClr val="000000"/>
                </a:solidFill>
              </a:rPr>
              <a:t>Updates</a:t>
            </a:r>
          </a:p>
          <a:p>
            <a:pPr>
              <a:defRPr/>
            </a:pPr>
            <a:r>
              <a:rPr lang="en-GB" altLang="en-US" dirty="0">
                <a:solidFill>
                  <a:srgbClr val="000000"/>
                </a:solidFill>
              </a:rPr>
              <a:t>Aims of my session are:</a:t>
            </a:r>
          </a:p>
          <a:p>
            <a:pPr marL="228600" indent="-228600">
              <a:buFontTx/>
              <a:buAutoNum type="arabicPeriod"/>
              <a:defRPr/>
            </a:pPr>
            <a:r>
              <a:rPr lang="en-GB" altLang="en-US" dirty="0">
                <a:solidFill>
                  <a:srgbClr val="000000"/>
                </a:solidFill>
              </a:rPr>
              <a:t>To share a summary of the feedback </a:t>
            </a:r>
            <a:r>
              <a:rPr lang="en-GB" dirty="0">
                <a:solidFill>
                  <a:srgbClr val="000000"/>
                </a:solidFill>
                <a:ea typeface="Calibri" panose="020F0502020204030204" pitchFamily="34" charset="0"/>
                <a:cs typeface="Times New Roman" panose="02020603050405020304" pitchFamily="18" charset="0"/>
              </a:rPr>
              <a:t>received from SCIL Team staff and school colleagues via the Snap Survey last summer term.</a:t>
            </a:r>
          </a:p>
          <a:p>
            <a:pPr marL="228600" indent="-228600">
              <a:buFontTx/>
              <a:buAutoNum type="arabicPeriod"/>
              <a:defRPr/>
            </a:pPr>
            <a:r>
              <a:rPr lang="en-GB" altLang="en-US" dirty="0">
                <a:solidFill>
                  <a:srgbClr val="000000"/>
                </a:solidFill>
              </a:rPr>
              <a:t>To provide details of the current team with staff new to role from September.</a:t>
            </a:r>
          </a:p>
          <a:p>
            <a:pPr marL="228600" indent="-228600">
              <a:buFontTx/>
              <a:buAutoNum type="arabicPeriod"/>
              <a:defRPr/>
            </a:pPr>
            <a:r>
              <a:rPr lang="en-GB" altLang="en-US" dirty="0">
                <a:solidFill>
                  <a:srgbClr val="000000"/>
                </a:solidFill>
              </a:rPr>
              <a:t>To provide an update on the service offer.</a:t>
            </a:r>
          </a:p>
          <a:p>
            <a:pPr>
              <a:defRPr/>
            </a:pPr>
            <a:r>
              <a:rPr lang="en-GB" altLang="en-US" i="1" dirty="0">
                <a:solidFill>
                  <a:srgbClr val="000000"/>
                </a:solidFill>
              </a:rPr>
              <a:t>Hopefully this information will also have been shared with you by your link Specialist Teacher.</a:t>
            </a:r>
          </a:p>
          <a:p>
            <a:pPr>
              <a:defRPr/>
            </a:pPr>
            <a:r>
              <a:rPr lang="en-GB" altLang="en-US" i="1" dirty="0">
                <a:solidFill>
                  <a:srgbClr val="000000"/>
                </a:solidFill>
              </a:rPr>
              <a:t>If you are one of the few schools (96% do) without a link Specialist Teacher, the request form can be found on skills4bradford </a:t>
            </a:r>
          </a:p>
          <a:p>
            <a:pPr>
              <a:defRPr/>
            </a:pPr>
            <a:endParaRPr lang="en-GB" dirty="0"/>
          </a:p>
        </p:txBody>
      </p:sp>
      <p:sp>
        <p:nvSpPr>
          <p:cNvPr id="8196" name="Slide Number Placeholder 3">
            <a:extLst>
              <a:ext uri="{FF2B5EF4-FFF2-40B4-BE49-F238E27FC236}">
                <a16:creationId xmlns:a16="http://schemas.microsoft.com/office/drawing/2014/main" id="{DE7A5E5F-3B9E-0842-23F5-73D00D81802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9B4FC32-CC67-456A-88A2-32C19A9B745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C34DD1D-529A-7B2B-EDE1-35C37C02BEF4}"/>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AF6D38B9-57D1-1FC2-0FD2-0CF7CCE9C1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t>Thank you for completing the Snap survey – all responses were from schools/settings that have requested SEND support.</a:t>
            </a:r>
          </a:p>
          <a:p>
            <a:r>
              <a:rPr lang="en-GB" altLang="en-US"/>
              <a:t>Share summary document and pick out key data to share. </a:t>
            </a:r>
          </a:p>
          <a:p>
            <a:endParaRPr lang="en-GB" altLang="en-US" u="sng"/>
          </a:p>
          <a:p>
            <a:endParaRPr lang="en-GB" altLang="en-US"/>
          </a:p>
        </p:txBody>
      </p:sp>
      <p:sp>
        <p:nvSpPr>
          <p:cNvPr id="10244" name="Slide Number Placeholder 3">
            <a:extLst>
              <a:ext uri="{FF2B5EF4-FFF2-40B4-BE49-F238E27FC236}">
                <a16:creationId xmlns:a16="http://schemas.microsoft.com/office/drawing/2014/main" id="{47392826-F323-D499-F710-DF4882CD461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584A041-A06A-4C3F-983E-C9D9518AD5B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2F835123-5426-D676-093F-D9DD205AC638}"/>
              </a:ext>
            </a:extLst>
          </p:cNvPr>
          <p:cNvSpPr>
            <a:spLocks noGrp="1" noRot="1" noChangeAspect="1" noTextEdit="1"/>
          </p:cNvSpPr>
          <p:nvPr>
            <p:ph type="sldImg"/>
          </p:nvPr>
        </p:nvSpPr>
        <p:spPr>
          <a:ln/>
        </p:spPr>
      </p:sp>
      <p:sp>
        <p:nvSpPr>
          <p:cNvPr id="12291" name="Notes Placeholder 2">
            <a:extLst>
              <a:ext uri="{FF2B5EF4-FFF2-40B4-BE49-F238E27FC236}">
                <a16:creationId xmlns:a16="http://schemas.microsoft.com/office/drawing/2014/main" id="{4EE13C5C-E8F1-B832-4CA6-59BA63743F5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Plenty of familiar names – new staff joining the SEMH and Early Years Team as well as a new Practitioner and a new team, the ‘Children’s Community Support Team’.  </a:t>
            </a:r>
          </a:p>
        </p:txBody>
      </p:sp>
      <p:sp>
        <p:nvSpPr>
          <p:cNvPr id="12292" name="Slide Number Placeholder 3">
            <a:extLst>
              <a:ext uri="{FF2B5EF4-FFF2-40B4-BE49-F238E27FC236}">
                <a16:creationId xmlns:a16="http://schemas.microsoft.com/office/drawing/2014/main" id="{618AE495-492D-46AD-8CBF-C0964A37A7D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5697F14-FEBB-4971-BD6E-FE351494174E}"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FE1BAE6-1391-A3B6-7A47-BEA4B2938BA9}"/>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B84A5B74-011D-BFDD-E0DE-E81E25F0889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Talk through/use the schools flowchart and criteria.</a:t>
            </a:r>
          </a:p>
        </p:txBody>
      </p:sp>
      <p:sp>
        <p:nvSpPr>
          <p:cNvPr id="14340" name="Slide Number Placeholder 3">
            <a:extLst>
              <a:ext uri="{FF2B5EF4-FFF2-40B4-BE49-F238E27FC236}">
                <a16:creationId xmlns:a16="http://schemas.microsoft.com/office/drawing/2014/main" id="{03BE76B8-E52A-DE04-F8FD-CA2727FD43F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1B830BE-93B3-4095-8860-AC2416D5396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A309092-EEE9-4367-F39A-E3F8A7E2B12F}"/>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7D1BEED1-D30E-48A3-29A9-932A49A77E4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a:p>
        </p:txBody>
      </p:sp>
      <p:sp>
        <p:nvSpPr>
          <p:cNvPr id="16388" name="Slide Number Placeholder 3">
            <a:extLst>
              <a:ext uri="{FF2B5EF4-FFF2-40B4-BE49-F238E27FC236}">
                <a16:creationId xmlns:a16="http://schemas.microsoft.com/office/drawing/2014/main" id="{9675D093-E67A-F1A1-F710-005A7B38E8B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BB11E59-AF14-44A6-9357-5DDEC5209199}"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88224" y="6381330"/>
            <a:ext cx="2133600" cy="365125"/>
          </a:xfrm>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84591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17253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235862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EBAD-BA85-EC4F-AB2C-2FEDBE221325}"/>
              </a:ext>
            </a:extLst>
          </p:cNvPr>
          <p:cNvSpPr>
            <a:spLocks noGrp="1"/>
          </p:cNvSpPr>
          <p:nvPr>
            <p:ph type="ctrTitle"/>
          </p:nvPr>
        </p:nvSpPr>
        <p:spPr>
          <a:xfrm>
            <a:off x="261593" y="524989"/>
            <a:ext cx="6474108" cy="1940726"/>
          </a:xfrm>
          <a:prstGeom prst="rect">
            <a:avLst/>
          </a:prstGeom>
        </p:spPr>
        <p:txBody>
          <a:bodyPr anchor="t"/>
          <a:lstStyle>
            <a:lvl1pPr algn="l">
              <a:defRPr sz="3375">
                <a:solidFill>
                  <a:schemeClr val="accent5"/>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1E16437-85F8-5148-81BB-6DD466F69FC9}"/>
              </a:ext>
            </a:extLst>
          </p:cNvPr>
          <p:cNvSpPr>
            <a:spLocks noGrp="1"/>
          </p:cNvSpPr>
          <p:nvPr>
            <p:ph type="subTitle" idx="1"/>
          </p:nvPr>
        </p:nvSpPr>
        <p:spPr>
          <a:xfrm>
            <a:off x="261593" y="2677252"/>
            <a:ext cx="8620815" cy="3234451"/>
          </a:xfrm>
          <a:prstGeom prst="rect">
            <a:avLst/>
          </a:prstGeom>
        </p:spPr>
        <p:txBody>
          <a:bodyPr/>
          <a:lstStyle>
            <a:lvl1pPr marL="0" indent="0" algn="l">
              <a:buNone/>
              <a:defRPr sz="135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2690B6C4-4823-0B43-A016-FBCABC5F197F}"/>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5" name="Footer Placeholder 4">
            <a:extLst>
              <a:ext uri="{FF2B5EF4-FFF2-40B4-BE49-F238E27FC236}">
                <a16:creationId xmlns:a16="http://schemas.microsoft.com/office/drawing/2014/main" id="{9E8A12B5-5305-1E42-A7FD-BDD0B7364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1902B-34E1-2F44-BCF8-F7CDA104EF03}"/>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522249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C625-10A1-394D-BB4E-EBBA1E61F367}"/>
              </a:ext>
            </a:extLst>
          </p:cNvPr>
          <p:cNvSpPr>
            <a:spLocks noGrp="1"/>
          </p:cNvSpPr>
          <p:nvPr>
            <p:ph type="title"/>
          </p:nvPr>
        </p:nvSpPr>
        <p:spPr>
          <a:xfrm>
            <a:off x="256882" y="612472"/>
            <a:ext cx="6039569" cy="1078214"/>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BB65279-C433-9649-B53D-3EFBFE35511A}"/>
              </a:ext>
            </a:extLst>
          </p:cNvPr>
          <p:cNvSpPr>
            <a:spLocks noGrp="1"/>
          </p:cNvSpPr>
          <p:nvPr>
            <p:ph idx="1"/>
          </p:nvPr>
        </p:nvSpPr>
        <p:spPr>
          <a:xfrm>
            <a:off x="256882" y="1847851"/>
            <a:ext cx="8625526"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1F17FBCE-7D76-844A-A49A-A15292F55A63}"/>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5" name="Footer Placeholder 4">
            <a:extLst>
              <a:ext uri="{FF2B5EF4-FFF2-40B4-BE49-F238E27FC236}">
                <a16:creationId xmlns:a16="http://schemas.microsoft.com/office/drawing/2014/main" id="{7B1870D8-7200-F142-A08C-74343421B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886FA-B92D-2D49-87D1-DCD87FC321A8}"/>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3567246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A0643-6BE7-0543-AB18-C4B1D63373E4}"/>
              </a:ext>
            </a:extLst>
          </p:cNvPr>
          <p:cNvSpPr>
            <a:spLocks noGrp="1"/>
          </p:cNvSpPr>
          <p:nvPr>
            <p:ph type="title"/>
          </p:nvPr>
        </p:nvSpPr>
        <p:spPr>
          <a:xfrm>
            <a:off x="261593" y="1992702"/>
            <a:ext cx="8620815" cy="2569774"/>
          </a:xfrm>
          <a:prstGeom prst="rect">
            <a:avLst/>
          </a:prstGeom>
        </p:spPr>
        <p:txBody>
          <a:bodyPr anchor="t"/>
          <a:lstStyle>
            <a:lvl1pPr>
              <a:defRPr sz="3375"/>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5B4884-9332-0841-BD91-3C6D9BEAB4C5}"/>
              </a:ext>
            </a:extLst>
          </p:cNvPr>
          <p:cNvSpPr>
            <a:spLocks noGrp="1"/>
          </p:cNvSpPr>
          <p:nvPr>
            <p:ph type="body" idx="1"/>
          </p:nvPr>
        </p:nvSpPr>
        <p:spPr>
          <a:xfrm>
            <a:off x="261593" y="4589468"/>
            <a:ext cx="8620815" cy="1500187"/>
          </a:xfrm>
          <a:prstGeom prst="rect">
            <a:avLst/>
          </a:prstGeo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2E5D3BD-8281-7442-8361-1F4A688E2CB5}"/>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5" name="Footer Placeholder 4">
            <a:extLst>
              <a:ext uri="{FF2B5EF4-FFF2-40B4-BE49-F238E27FC236}">
                <a16:creationId xmlns:a16="http://schemas.microsoft.com/office/drawing/2014/main" id="{BB559199-A4F6-C648-9607-E06CA555C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229ED-9A42-3241-B105-F7AD5BF51C9E}"/>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412390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E4F9-CDA9-9748-AF83-195CD1FAD51A}"/>
              </a:ext>
            </a:extLst>
          </p:cNvPr>
          <p:cNvSpPr>
            <a:spLocks noGrp="1"/>
          </p:cNvSpPr>
          <p:nvPr>
            <p:ph type="title"/>
          </p:nvPr>
        </p:nvSpPr>
        <p:spPr>
          <a:xfrm>
            <a:off x="276212" y="643190"/>
            <a:ext cx="5744474" cy="1092740"/>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8769C6-4DDC-2547-B53E-832A294C3EF0}"/>
              </a:ext>
            </a:extLst>
          </p:cNvPr>
          <p:cNvSpPr>
            <a:spLocks noGrp="1"/>
          </p:cNvSpPr>
          <p:nvPr>
            <p:ph sz="half" idx="1"/>
          </p:nvPr>
        </p:nvSpPr>
        <p:spPr>
          <a:xfrm>
            <a:off x="261592" y="1825625"/>
            <a:ext cx="4140287"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ED0C1E8-D853-1D4C-8605-9856426CC011}"/>
              </a:ext>
            </a:extLst>
          </p:cNvPr>
          <p:cNvSpPr>
            <a:spLocks noGrp="1"/>
          </p:cNvSpPr>
          <p:nvPr>
            <p:ph sz="half" idx="2"/>
          </p:nvPr>
        </p:nvSpPr>
        <p:spPr>
          <a:xfrm>
            <a:off x="4740792" y="1825625"/>
            <a:ext cx="4140287"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0D7F9E9-8298-FB41-AE9D-3E665AECC485}"/>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6" name="Footer Placeholder 5">
            <a:extLst>
              <a:ext uri="{FF2B5EF4-FFF2-40B4-BE49-F238E27FC236}">
                <a16:creationId xmlns:a16="http://schemas.microsoft.com/office/drawing/2014/main" id="{28EA84F3-6E44-FF4A-A337-A6432596B1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76875A-CA9E-FC42-A6F5-D431EF758F5E}"/>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3323311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ED59F5-2274-0A41-9A51-AEA1DE74AA2E}"/>
              </a:ext>
            </a:extLst>
          </p:cNvPr>
          <p:cNvSpPr>
            <a:spLocks noGrp="1"/>
          </p:cNvSpPr>
          <p:nvPr>
            <p:ph type="body" idx="1"/>
          </p:nvPr>
        </p:nvSpPr>
        <p:spPr>
          <a:xfrm>
            <a:off x="264524" y="1694598"/>
            <a:ext cx="4113432" cy="657221"/>
          </a:xfrm>
          <a:prstGeom prst="rect">
            <a:avLst/>
          </a:prstGeom>
        </p:spPr>
        <p:txBody>
          <a:bodyPr anchor="t"/>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38AF8A31-1A15-FE4E-9C7D-8BC3DBF6A482}"/>
              </a:ext>
            </a:extLst>
          </p:cNvPr>
          <p:cNvSpPr>
            <a:spLocks noGrp="1"/>
          </p:cNvSpPr>
          <p:nvPr>
            <p:ph sz="half" idx="2"/>
          </p:nvPr>
        </p:nvSpPr>
        <p:spPr>
          <a:xfrm>
            <a:off x="259071" y="2558121"/>
            <a:ext cx="4113432"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CE379C-2EA1-7F4A-B15F-7F5ABE9B74BF}"/>
              </a:ext>
            </a:extLst>
          </p:cNvPr>
          <p:cNvSpPr>
            <a:spLocks noGrp="1"/>
          </p:cNvSpPr>
          <p:nvPr>
            <p:ph type="body" sz="quarter" idx="3"/>
          </p:nvPr>
        </p:nvSpPr>
        <p:spPr>
          <a:xfrm>
            <a:off x="4629152" y="1681164"/>
            <a:ext cx="4250325" cy="657221"/>
          </a:xfrm>
          <a:prstGeom prst="rect">
            <a:avLst/>
          </a:prstGeom>
        </p:spPr>
        <p:txBody>
          <a:bodyPr anchor="t"/>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51582903-7274-CE49-9A4E-445CF5326F49}"/>
              </a:ext>
            </a:extLst>
          </p:cNvPr>
          <p:cNvSpPr>
            <a:spLocks noGrp="1"/>
          </p:cNvSpPr>
          <p:nvPr>
            <p:ph sz="quarter" idx="4"/>
          </p:nvPr>
        </p:nvSpPr>
        <p:spPr>
          <a:xfrm>
            <a:off x="4629151" y="2505075"/>
            <a:ext cx="425577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1286C93-E4AF-2D45-8DB4-77F13D0B7B8B}"/>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8" name="Footer Placeholder 7">
            <a:extLst>
              <a:ext uri="{FF2B5EF4-FFF2-40B4-BE49-F238E27FC236}">
                <a16:creationId xmlns:a16="http://schemas.microsoft.com/office/drawing/2014/main" id="{9347B62E-3389-1342-BFF4-CA5F2755DF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0C68ED-1BDD-784C-891F-D35D3579F149}"/>
              </a:ext>
            </a:extLst>
          </p:cNvPr>
          <p:cNvSpPr>
            <a:spLocks noGrp="1"/>
          </p:cNvSpPr>
          <p:nvPr>
            <p:ph type="sldNum" sz="quarter" idx="12"/>
          </p:nvPr>
        </p:nvSpPr>
        <p:spPr/>
        <p:txBody>
          <a:bodyPr/>
          <a:lstStyle/>
          <a:p>
            <a:fld id="{5AEA9250-399A-9C4F-A218-6D41BD93BB12}" type="slidenum">
              <a:rPr lang="en-US" smtClean="0"/>
              <a:t>‹#›</a:t>
            </a:fld>
            <a:endParaRPr lang="en-US"/>
          </a:p>
        </p:txBody>
      </p:sp>
      <p:sp>
        <p:nvSpPr>
          <p:cNvPr id="10" name="Title 1">
            <a:extLst>
              <a:ext uri="{FF2B5EF4-FFF2-40B4-BE49-F238E27FC236}">
                <a16:creationId xmlns:a16="http://schemas.microsoft.com/office/drawing/2014/main" id="{34F0B21B-F2F3-A546-8870-25217DBD935F}"/>
              </a:ext>
            </a:extLst>
          </p:cNvPr>
          <p:cNvSpPr>
            <a:spLocks noGrp="1"/>
          </p:cNvSpPr>
          <p:nvPr>
            <p:ph type="title"/>
          </p:nvPr>
        </p:nvSpPr>
        <p:spPr>
          <a:xfrm>
            <a:off x="264524" y="582052"/>
            <a:ext cx="6082701" cy="985467"/>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1675745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026913-66C2-EA47-9F38-29635FDA6A3C}"/>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4" name="Footer Placeholder 3">
            <a:extLst>
              <a:ext uri="{FF2B5EF4-FFF2-40B4-BE49-F238E27FC236}">
                <a16:creationId xmlns:a16="http://schemas.microsoft.com/office/drawing/2014/main" id="{4723DD2D-6F57-4845-8077-3C472FCB68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4E1837-F863-6640-A768-EEB364155F03}"/>
              </a:ext>
            </a:extLst>
          </p:cNvPr>
          <p:cNvSpPr>
            <a:spLocks noGrp="1"/>
          </p:cNvSpPr>
          <p:nvPr>
            <p:ph type="sldNum" sz="quarter" idx="12"/>
          </p:nvPr>
        </p:nvSpPr>
        <p:spPr/>
        <p:txBody>
          <a:bodyPr/>
          <a:lstStyle/>
          <a:p>
            <a:fld id="{5AEA9250-399A-9C4F-A218-6D41BD93BB12}" type="slidenum">
              <a:rPr lang="en-US" smtClean="0"/>
              <a:t>‹#›</a:t>
            </a:fld>
            <a:endParaRPr lang="en-US"/>
          </a:p>
        </p:txBody>
      </p:sp>
      <p:sp>
        <p:nvSpPr>
          <p:cNvPr id="6" name="Title 1">
            <a:extLst>
              <a:ext uri="{FF2B5EF4-FFF2-40B4-BE49-F238E27FC236}">
                <a16:creationId xmlns:a16="http://schemas.microsoft.com/office/drawing/2014/main" id="{3FC0B422-13C5-8A41-8E2F-8904AD48B1E4}"/>
              </a:ext>
            </a:extLst>
          </p:cNvPr>
          <p:cNvSpPr>
            <a:spLocks noGrp="1"/>
          </p:cNvSpPr>
          <p:nvPr>
            <p:ph type="title"/>
          </p:nvPr>
        </p:nvSpPr>
        <p:spPr>
          <a:xfrm>
            <a:off x="261592" y="615291"/>
            <a:ext cx="6755896" cy="3456979"/>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3688121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D7035-FBA7-EB4C-B80D-04BF2035E7AC}"/>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3" name="Footer Placeholder 2">
            <a:extLst>
              <a:ext uri="{FF2B5EF4-FFF2-40B4-BE49-F238E27FC236}">
                <a16:creationId xmlns:a16="http://schemas.microsoft.com/office/drawing/2014/main" id="{7243F87D-E93E-5E46-BA49-9065BF65BB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86B60-EEFA-5E41-A62D-9BF38710ABC9}"/>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849356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EA72-FB60-FC4A-9191-2BCBB172C825}"/>
              </a:ext>
            </a:extLst>
          </p:cNvPr>
          <p:cNvSpPr>
            <a:spLocks noGrp="1"/>
          </p:cNvSpPr>
          <p:nvPr>
            <p:ph type="title"/>
          </p:nvPr>
        </p:nvSpPr>
        <p:spPr>
          <a:xfrm>
            <a:off x="261592" y="457200"/>
            <a:ext cx="3486385" cy="1600200"/>
          </a:xfrm>
          <a:prstGeom prst="rect">
            <a:avLst/>
          </a:prstGeom>
        </p:spPr>
        <p:txBody>
          <a:bodyPr anchor="t"/>
          <a:lstStyle>
            <a:lvl1pPr>
              <a:defRPr sz="18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44BDA74E-BBB4-8A4A-8739-586030DBD74C}"/>
              </a:ext>
            </a:extLst>
          </p:cNvPr>
          <p:cNvSpPr>
            <a:spLocks noGrp="1"/>
          </p:cNvSpPr>
          <p:nvPr>
            <p:ph idx="1"/>
          </p:nvPr>
        </p:nvSpPr>
        <p:spPr>
          <a:xfrm>
            <a:off x="3887391" y="893135"/>
            <a:ext cx="4995017" cy="5284380"/>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E198998A-633E-994A-BED9-C2EE75DBE11F}"/>
              </a:ext>
            </a:extLst>
          </p:cNvPr>
          <p:cNvSpPr>
            <a:spLocks noGrp="1"/>
          </p:cNvSpPr>
          <p:nvPr>
            <p:ph type="body" sz="half" idx="2"/>
          </p:nvPr>
        </p:nvSpPr>
        <p:spPr>
          <a:xfrm>
            <a:off x="261593" y="2057400"/>
            <a:ext cx="3486384" cy="4120116"/>
          </a:xfrm>
          <a:prstGeom prst="rect">
            <a:avLst/>
          </a:prstGeo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9C04C096-9C17-444A-9FBB-A6353A30AB6C}"/>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6" name="Footer Placeholder 5">
            <a:extLst>
              <a:ext uri="{FF2B5EF4-FFF2-40B4-BE49-F238E27FC236}">
                <a16:creationId xmlns:a16="http://schemas.microsoft.com/office/drawing/2014/main" id="{D897AF8A-B11E-8D4C-8698-620EAB3C6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F6D7D-145E-5042-BBED-B1F573BFBB86}"/>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189875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716016" y="6273246"/>
            <a:ext cx="2133600" cy="365125"/>
          </a:xfrm>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926813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98DC-2406-D649-BF48-83DCED6D09BF}"/>
              </a:ext>
            </a:extLst>
          </p:cNvPr>
          <p:cNvSpPr>
            <a:spLocks noGrp="1"/>
          </p:cNvSpPr>
          <p:nvPr>
            <p:ph type="title"/>
          </p:nvPr>
        </p:nvSpPr>
        <p:spPr>
          <a:xfrm>
            <a:off x="261593" y="457200"/>
            <a:ext cx="3317426" cy="1600200"/>
          </a:xfrm>
          <a:prstGeom prst="rect">
            <a:avLst/>
          </a:prstGeom>
        </p:spPr>
        <p:txBody>
          <a:bodyPr anchor="t"/>
          <a:lstStyle>
            <a:lvl1pPr>
              <a:defRPr sz="18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6FA6823C-1EF5-A343-99B6-8602F61D8E13}"/>
              </a:ext>
            </a:extLst>
          </p:cNvPr>
          <p:cNvSpPr>
            <a:spLocks noGrp="1"/>
          </p:cNvSpPr>
          <p:nvPr>
            <p:ph type="pic" idx="1"/>
          </p:nvPr>
        </p:nvSpPr>
        <p:spPr>
          <a:xfrm>
            <a:off x="3887391" y="808075"/>
            <a:ext cx="4995017" cy="5369441"/>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a:extLst>
              <a:ext uri="{FF2B5EF4-FFF2-40B4-BE49-F238E27FC236}">
                <a16:creationId xmlns:a16="http://schemas.microsoft.com/office/drawing/2014/main" id="{E1C571F4-E898-CE4B-A5CA-808E6B477737}"/>
              </a:ext>
            </a:extLst>
          </p:cNvPr>
          <p:cNvSpPr>
            <a:spLocks noGrp="1"/>
          </p:cNvSpPr>
          <p:nvPr>
            <p:ph type="body" sz="half" idx="2"/>
          </p:nvPr>
        </p:nvSpPr>
        <p:spPr>
          <a:xfrm>
            <a:off x="261593" y="2057400"/>
            <a:ext cx="3317426" cy="4120116"/>
          </a:xfrm>
          <a:prstGeom prst="rect">
            <a:avLst/>
          </a:prstGeo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AB9037AD-EC12-1D4A-BB72-E459A5783CEF}"/>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6" name="Footer Placeholder 5">
            <a:extLst>
              <a:ext uri="{FF2B5EF4-FFF2-40B4-BE49-F238E27FC236}">
                <a16:creationId xmlns:a16="http://schemas.microsoft.com/office/drawing/2014/main" id="{535FBD78-C7D5-284E-BC38-3901E02DA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D67E90-1E33-1B4C-8C34-7837E0BCCB68}"/>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3442255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A2AA31-134D-BF4D-A8BC-997A04D246F6}" type="datetimeFigureOut">
              <a:rPr lang="en-US" smtClean="0"/>
              <a:t>9/12/2023</a:t>
            </a:fld>
            <a:endParaRPr lang="en-US"/>
          </a:p>
        </p:txBody>
      </p:sp>
    </p:spTree>
    <p:extLst>
      <p:ext uri="{BB962C8B-B14F-4D97-AF65-F5344CB8AC3E}">
        <p14:creationId xmlns:p14="http://schemas.microsoft.com/office/powerpoint/2010/main" val="665203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EBAD-BA85-EC4F-AB2C-2FEDBE221325}"/>
              </a:ext>
            </a:extLst>
          </p:cNvPr>
          <p:cNvSpPr>
            <a:spLocks noGrp="1"/>
          </p:cNvSpPr>
          <p:nvPr>
            <p:ph type="ctrTitle"/>
          </p:nvPr>
        </p:nvSpPr>
        <p:spPr>
          <a:xfrm>
            <a:off x="313268" y="590978"/>
            <a:ext cx="6099316" cy="1257701"/>
          </a:xfrm>
        </p:spPr>
        <p:txBody>
          <a:bodyPr anchor="t">
            <a:normAutofit/>
          </a:bodyPr>
          <a:lstStyle>
            <a:lvl1pPr algn="l">
              <a:defRPr sz="2475">
                <a:solidFill>
                  <a:schemeClr val="accent5"/>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1E16437-85F8-5148-81BB-6DD466F69FC9}"/>
              </a:ext>
            </a:extLst>
          </p:cNvPr>
          <p:cNvSpPr>
            <a:spLocks noGrp="1"/>
          </p:cNvSpPr>
          <p:nvPr>
            <p:ph type="subTitle" idx="1"/>
          </p:nvPr>
        </p:nvSpPr>
        <p:spPr>
          <a:xfrm>
            <a:off x="313269" y="1987826"/>
            <a:ext cx="8569139" cy="4147160"/>
          </a:xfrm>
        </p:spPr>
        <p:txBody>
          <a:bodyPr>
            <a:normAutofit/>
          </a:bodyPr>
          <a:lstStyle>
            <a:lvl1pPr marL="0" indent="0" algn="l">
              <a:buNone/>
              <a:defRPr sz="135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2690B6C4-4823-0B43-A016-FBCABC5F197F}"/>
              </a:ext>
            </a:extLst>
          </p:cNvPr>
          <p:cNvSpPr>
            <a:spLocks noGrp="1"/>
          </p:cNvSpPr>
          <p:nvPr>
            <p:ph type="dt" sz="half" idx="10"/>
          </p:nvPr>
        </p:nvSpPr>
        <p:spPr>
          <a:xfrm>
            <a:off x="313268" y="6356353"/>
            <a:ext cx="2138707" cy="365125"/>
          </a:xfrm>
        </p:spPr>
        <p:txBody>
          <a:bodyPr/>
          <a:lstStyle/>
          <a:p>
            <a:fld id="{E2A2AA31-134D-BF4D-A8BC-997A04D246F6}" type="datetimeFigureOut">
              <a:rPr lang="en-US" smtClean="0"/>
              <a:t>9/12/2023</a:t>
            </a:fld>
            <a:endParaRPr lang="en-US"/>
          </a:p>
        </p:txBody>
      </p:sp>
      <p:sp>
        <p:nvSpPr>
          <p:cNvPr id="5" name="Footer Placeholder 4">
            <a:extLst>
              <a:ext uri="{FF2B5EF4-FFF2-40B4-BE49-F238E27FC236}">
                <a16:creationId xmlns:a16="http://schemas.microsoft.com/office/drawing/2014/main" id="{9E8A12B5-5305-1E42-A7FD-BDD0B73642F9}"/>
              </a:ext>
            </a:extLst>
          </p:cNvPr>
          <p:cNvSpPr>
            <a:spLocks noGrp="1"/>
          </p:cNvSpPr>
          <p:nvPr>
            <p:ph type="ftr" sz="quarter" idx="11"/>
          </p:nvPr>
        </p:nvSpPr>
        <p:spPr>
          <a:xfrm>
            <a:off x="2952947" y="6356355"/>
            <a:ext cx="3238107" cy="365125"/>
          </a:xfrm>
        </p:spPr>
        <p:txBody>
          <a:bodyPr/>
          <a:lstStyle/>
          <a:p>
            <a:endParaRPr lang="en-US"/>
          </a:p>
        </p:txBody>
      </p:sp>
      <p:sp>
        <p:nvSpPr>
          <p:cNvPr id="6" name="Slide Number Placeholder 5">
            <a:extLst>
              <a:ext uri="{FF2B5EF4-FFF2-40B4-BE49-F238E27FC236}">
                <a16:creationId xmlns:a16="http://schemas.microsoft.com/office/drawing/2014/main" id="{5841902B-34E1-2F44-BCF8-F7CDA104EF03}"/>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21029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C625-10A1-394D-BB4E-EBBA1E61F367}"/>
              </a:ext>
            </a:extLst>
          </p:cNvPr>
          <p:cNvSpPr>
            <a:spLocks noGrp="1"/>
          </p:cNvSpPr>
          <p:nvPr>
            <p:ph type="title"/>
          </p:nvPr>
        </p:nvSpPr>
        <p:spPr>
          <a:xfrm>
            <a:off x="261593" y="612475"/>
            <a:ext cx="6406628" cy="1097055"/>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BB65279-C433-9649-B53D-3EFBFE35511A}"/>
              </a:ext>
            </a:extLst>
          </p:cNvPr>
          <p:cNvSpPr>
            <a:spLocks noGrp="1"/>
          </p:cNvSpPr>
          <p:nvPr>
            <p:ph idx="1"/>
          </p:nvPr>
        </p:nvSpPr>
        <p:spPr>
          <a:xfrm>
            <a:off x="261594" y="1868558"/>
            <a:ext cx="8625526" cy="430840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1F17FBCE-7D76-844A-A49A-A15292F55A63}"/>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5" name="Footer Placeholder 4">
            <a:extLst>
              <a:ext uri="{FF2B5EF4-FFF2-40B4-BE49-F238E27FC236}">
                <a16:creationId xmlns:a16="http://schemas.microsoft.com/office/drawing/2014/main" id="{7B1870D8-7200-F142-A08C-74343421B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886FA-B92D-2D49-87D1-DCD87FC321A8}"/>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1510136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A0643-6BE7-0543-AB18-C4B1D63373E4}"/>
              </a:ext>
            </a:extLst>
          </p:cNvPr>
          <p:cNvSpPr>
            <a:spLocks noGrp="1"/>
          </p:cNvSpPr>
          <p:nvPr>
            <p:ph type="title"/>
          </p:nvPr>
        </p:nvSpPr>
        <p:spPr>
          <a:xfrm>
            <a:off x="261593" y="1992702"/>
            <a:ext cx="8620815" cy="2569774"/>
          </a:xfrm>
        </p:spPr>
        <p:txBody>
          <a:bodyPr anchor="t"/>
          <a:lstStyle>
            <a:lvl1pPr>
              <a:defRPr sz="3375"/>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5B4884-9332-0841-BD91-3C6D9BEAB4C5}"/>
              </a:ext>
            </a:extLst>
          </p:cNvPr>
          <p:cNvSpPr>
            <a:spLocks noGrp="1"/>
          </p:cNvSpPr>
          <p:nvPr>
            <p:ph type="body" idx="1"/>
          </p:nvPr>
        </p:nvSpPr>
        <p:spPr>
          <a:xfrm>
            <a:off x="261593" y="4589468"/>
            <a:ext cx="8620815"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72E5D3BD-8281-7442-8361-1F4A688E2CB5}"/>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5" name="Footer Placeholder 4">
            <a:extLst>
              <a:ext uri="{FF2B5EF4-FFF2-40B4-BE49-F238E27FC236}">
                <a16:creationId xmlns:a16="http://schemas.microsoft.com/office/drawing/2014/main" id="{BB559199-A4F6-C648-9607-E06CA555C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229ED-9A42-3241-B105-F7AD5BF51C9E}"/>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2923094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E4F9-CDA9-9748-AF83-195CD1FAD51A}"/>
              </a:ext>
            </a:extLst>
          </p:cNvPr>
          <p:cNvSpPr>
            <a:spLocks noGrp="1"/>
          </p:cNvSpPr>
          <p:nvPr>
            <p:ph type="title"/>
          </p:nvPr>
        </p:nvSpPr>
        <p:spPr>
          <a:xfrm>
            <a:off x="261593" y="615291"/>
            <a:ext cx="6449760" cy="1092740"/>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8769C6-4DDC-2547-B53E-832A294C3EF0}"/>
              </a:ext>
            </a:extLst>
          </p:cNvPr>
          <p:cNvSpPr>
            <a:spLocks noGrp="1"/>
          </p:cNvSpPr>
          <p:nvPr>
            <p:ph sz="half" idx="1"/>
          </p:nvPr>
        </p:nvSpPr>
        <p:spPr>
          <a:xfrm>
            <a:off x="261592" y="1825625"/>
            <a:ext cx="4253258"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ED0C1E8-D853-1D4C-8605-9856426CC011}"/>
              </a:ext>
            </a:extLst>
          </p:cNvPr>
          <p:cNvSpPr>
            <a:spLocks noGrp="1"/>
          </p:cNvSpPr>
          <p:nvPr>
            <p:ph sz="half" idx="2"/>
          </p:nvPr>
        </p:nvSpPr>
        <p:spPr>
          <a:xfrm>
            <a:off x="4629149" y="1825625"/>
            <a:ext cx="4253258"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0D7F9E9-8298-FB41-AE9D-3E665AECC485}"/>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6" name="Footer Placeholder 5">
            <a:extLst>
              <a:ext uri="{FF2B5EF4-FFF2-40B4-BE49-F238E27FC236}">
                <a16:creationId xmlns:a16="http://schemas.microsoft.com/office/drawing/2014/main" id="{28EA84F3-6E44-FF4A-A337-A6432596B1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76875A-CA9E-FC42-A6F5-D431EF758F5E}"/>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12718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ED59F5-2274-0A41-9A51-AEA1DE74AA2E}"/>
              </a:ext>
            </a:extLst>
          </p:cNvPr>
          <p:cNvSpPr>
            <a:spLocks noGrp="1"/>
          </p:cNvSpPr>
          <p:nvPr>
            <p:ph type="body" idx="1"/>
          </p:nvPr>
        </p:nvSpPr>
        <p:spPr>
          <a:xfrm>
            <a:off x="261593" y="1755595"/>
            <a:ext cx="4236590" cy="657221"/>
          </a:xfrm>
        </p:spPr>
        <p:txBody>
          <a:bodyPr anchor="t"/>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38AF8A31-1A15-FE4E-9C7D-8BC3DBF6A482}"/>
              </a:ext>
            </a:extLst>
          </p:cNvPr>
          <p:cNvSpPr>
            <a:spLocks noGrp="1"/>
          </p:cNvSpPr>
          <p:nvPr>
            <p:ph sz="half" idx="2"/>
          </p:nvPr>
        </p:nvSpPr>
        <p:spPr>
          <a:xfrm>
            <a:off x="261593" y="2505075"/>
            <a:ext cx="423659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CE379C-2EA1-7F4A-B15F-7F5ABE9B74BF}"/>
              </a:ext>
            </a:extLst>
          </p:cNvPr>
          <p:cNvSpPr>
            <a:spLocks noGrp="1"/>
          </p:cNvSpPr>
          <p:nvPr>
            <p:ph type="body" sz="quarter" idx="3"/>
          </p:nvPr>
        </p:nvSpPr>
        <p:spPr>
          <a:xfrm>
            <a:off x="4629151" y="1755595"/>
            <a:ext cx="4253255" cy="657221"/>
          </a:xfrm>
        </p:spPr>
        <p:txBody>
          <a:bodyPr anchor="t"/>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51582903-7274-CE49-9A4E-445CF5326F49}"/>
              </a:ext>
            </a:extLst>
          </p:cNvPr>
          <p:cNvSpPr>
            <a:spLocks noGrp="1"/>
          </p:cNvSpPr>
          <p:nvPr>
            <p:ph sz="quarter" idx="4"/>
          </p:nvPr>
        </p:nvSpPr>
        <p:spPr>
          <a:xfrm>
            <a:off x="4629151" y="2505075"/>
            <a:ext cx="4253255"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1286C93-E4AF-2D45-8DB4-77F13D0B7B8B}"/>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8" name="Footer Placeholder 7">
            <a:extLst>
              <a:ext uri="{FF2B5EF4-FFF2-40B4-BE49-F238E27FC236}">
                <a16:creationId xmlns:a16="http://schemas.microsoft.com/office/drawing/2014/main" id="{9347B62E-3389-1342-BFF4-CA5F2755DF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0C68ED-1BDD-784C-891F-D35D3579F149}"/>
              </a:ext>
            </a:extLst>
          </p:cNvPr>
          <p:cNvSpPr>
            <a:spLocks noGrp="1"/>
          </p:cNvSpPr>
          <p:nvPr>
            <p:ph type="sldNum" sz="quarter" idx="12"/>
          </p:nvPr>
        </p:nvSpPr>
        <p:spPr/>
        <p:txBody>
          <a:bodyPr/>
          <a:lstStyle/>
          <a:p>
            <a:fld id="{5AEA9250-399A-9C4F-A218-6D41BD93BB12}" type="slidenum">
              <a:rPr lang="en-US" smtClean="0"/>
              <a:t>‹#›</a:t>
            </a:fld>
            <a:endParaRPr lang="en-US"/>
          </a:p>
        </p:txBody>
      </p:sp>
      <p:sp>
        <p:nvSpPr>
          <p:cNvPr id="10" name="Title 1">
            <a:extLst>
              <a:ext uri="{FF2B5EF4-FFF2-40B4-BE49-F238E27FC236}">
                <a16:creationId xmlns:a16="http://schemas.microsoft.com/office/drawing/2014/main" id="{34F0B21B-F2F3-A546-8870-25217DBD935F}"/>
              </a:ext>
            </a:extLst>
          </p:cNvPr>
          <p:cNvSpPr>
            <a:spLocks noGrp="1"/>
          </p:cNvSpPr>
          <p:nvPr>
            <p:ph type="title"/>
          </p:nvPr>
        </p:nvSpPr>
        <p:spPr>
          <a:xfrm>
            <a:off x="261593" y="615291"/>
            <a:ext cx="6449760" cy="1065872"/>
          </a:xfrm>
        </p:spPr>
        <p:txBody>
          <a:bodyPr/>
          <a:lstStyle/>
          <a:p>
            <a:r>
              <a:rPr lang="en-GB"/>
              <a:t>Click to edit Master title style</a:t>
            </a:r>
            <a:endParaRPr lang="en-US"/>
          </a:p>
        </p:txBody>
      </p:sp>
    </p:spTree>
    <p:extLst>
      <p:ext uri="{BB962C8B-B14F-4D97-AF65-F5344CB8AC3E}">
        <p14:creationId xmlns:p14="http://schemas.microsoft.com/office/powerpoint/2010/main" val="3076151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026913-66C2-EA47-9F38-29635FDA6A3C}"/>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4" name="Footer Placeholder 3">
            <a:extLst>
              <a:ext uri="{FF2B5EF4-FFF2-40B4-BE49-F238E27FC236}">
                <a16:creationId xmlns:a16="http://schemas.microsoft.com/office/drawing/2014/main" id="{4723DD2D-6F57-4845-8077-3C472FCB68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4E1837-F863-6640-A768-EEB364155F03}"/>
              </a:ext>
            </a:extLst>
          </p:cNvPr>
          <p:cNvSpPr>
            <a:spLocks noGrp="1"/>
          </p:cNvSpPr>
          <p:nvPr>
            <p:ph type="sldNum" sz="quarter" idx="12"/>
          </p:nvPr>
        </p:nvSpPr>
        <p:spPr/>
        <p:txBody>
          <a:bodyPr/>
          <a:lstStyle/>
          <a:p>
            <a:fld id="{5AEA9250-399A-9C4F-A218-6D41BD93BB12}" type="slidenum">
              <a:rPr lang="en-US" smtClean="0"/>
              <a:t>‹#›</a:t>
            </a:fld>
            <a:endParaRPr lang="en-US"/>
          </a:p>
        </p:txBody>
      </p:sp>
      <p:sp>
        <p:nvSpPr>
          <p:cNvPr id="6" name="Title 1">
            <a:extLst>
              <a:ext uri="{FF2B5EF4-FFF2-40B4-BE49-F238E27FC236}">
                <a16:creationId xmlns:a16="http://schemas.microsoft.com/office/drawing/2014/main" id="{3FC0B422-13C5-8A41-8E2F-8904AD48B1E4}"/>
              </a:ext>
            </a:extLst>
          </p:cNvPr>
          <p:cNvSpPr>
            <a:spLocks noGrp="1"/>
          </p:cNvSpPr>
          <p:nvPr>
            <p:ph type="title"/>
          </p:nvPr>
        </p:nvSpPr>
        <p:spPr>
          <a:xfrm>
            <a:off x="261593" y="615291"/>
            <a:ext cx="6449760" cy="1092740"/>
          </a:xfrm>
        </p:spPr>
        <p:txBody>
          <a:bodyPr/>
          <a:lstStyle/>
          <a:p>
            <a:r>
              <a:rPr lang="en-GB"/>
              <a:t>Click to edit Master title style</a:t>
            </a:r>
            <a:endParaRPr lang="en-US"/>
          </a:p>
        </p:txBody>
      </p:sp>
    </p:spTree>
    <p:extLst>
      <p:ext uri="{BB962C8B-B14F-4D97-AF65-F5344CB8AC3E}">
        <p14:creationId xmlns:p14="http://schemas.microsoft.com/office/powerpoint/2010/main" val="3417410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D7035-FBA7-EB4C-B80D-04BF2035E7AC}"/>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3" name="Footer Placeholder 2">
            <a:extLst>
              <a:ext uri="{FF2B5EF4-FFF2-40B4-BE49-F238E27FC236}">
                <a16:creationId xmlns:a16="http://schemas.microsoft.com/office/drawing/2014/main" id="{7243F87D-E93E-5E46-BA49-9065BF65BB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86B60-EEFA-5E41-A62D-9BF38710ABC9}"/>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2321699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EA72-FB60-FC4A-9191-2BCBB172C825}"/>
              </a:ext>
            </a:extLst>
          </p:cNvPr>
          <p:cNvSpPr>
            <a:spLocks noGrp="1"/>
          </p:cNvSpPr>
          <p:nvPr>
            <p:ph type="title"/>
          </p:nvPr>
        </p:nvSpPr>
        <p:spPr>
          <a:xfrm>
            <a:off x="261592" y="457200"/>
            <a:ext cx="3446513" cy="1600200"/>
          </a:xfrm>
        </p:spPr>
        <p:txBody>
          <a:bodyPr anchor="t"/>
          <a:lstStyle>
            <a:lvl1pPr>
              <a:defRPr sz="18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44BDA74E-BBB4-8A4A-8739-586030DBD74C}"/>
              </a:ext>
            </a:extLst>
          </p:cNvPr>
          <p:cNvSpPr>
            <a:spLocks noGrp="1"/>
          </p:cNvSpPr>
          <p:nvPr>
            <p:ph idx="1"/>
          </p:nvPr>
        </p:nvSpPr>
        <p:spPr>
          <a:xfrm>
            <a:off x="3887391" y="893135"/>
            <a:ext cx="4995017" cy="516742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198998A-633E-994A-BED9-C2EE75DBE11F}"/>
              </a:ext>
            </a:extLst>
          </p:cNvPr>
          <p:cNvSpPr>
            <a:spLocks noGrp="1"/>
          </p:cNvSpPr>
          <p:nvPr>
            <p:ph type="body" sz="half" idx="2"/>
          </p:nvPr>
        </p:nvSpPr>
        <p:spPr>
          <a:xfrm>
            <a:off x="261592" y="2057400"/>
            <a:ext cx="3446513" cy="400315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9C04C096-9C17-444A-9FBB-A6353A30AB6C}"/>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6" name="Footer Placeholder 5">
            <a:extLst>
              <a:ext uri="{FF2B5EF4-FFF2-40B4-BE49-F238E27FC236}">
                <a16:creationId xmlns:a16="http://schemas.microsoft.com/office/drawing/2014/main" id="{D897AF8A-B11E-8D4C-8698-620EAB3C6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F6D7D-145E-5042-BBED-B1F573BFBB86}"/>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411789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57EDC-6B31-45E9-BA30-15FF96DD2CB3}"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039326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98DC-2406-D649-BF48-83DCED6D09BF}"/>
              </a:ext>
            </a:extLst>
          </p:cNvPr>
          <p:cNvSpPr>
            <a:spLocks noGrp="1"/>
          </p:cNvSpPr>
          <p:nvPr>
            <p:ph type="title"/>
          </p:nvPr>
        </p:nvSpPr>
        <p:spPr>
          <a:xfrm>
            <a:off x="261593" y="457200"/>
            <a:ext cx="3494359" cy="1600200"/>
          </a:xfrm>
        </p:spPr>
        <p:txBody>
          <a:bodyPr anchor="t"/>
          <a:lstStyle>
            <a:lvl1pPr>
              <a:defRPr sz="18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6FA6823C-1EF5-A343-99B6-8602F61D8E13}"/>
              </a:ext>
            </a:extLst>
          </p:cNvPr>
          <p:cNvSpPr>
            <a:spLocks noGrp="1"/>
          </p:cNvSpPr>
          <p:nvPr>
            <p:ph type="pic" idx="1"/>
          </p:nvPr>
        </p:nvSpPr>
        <p:spPr>
          <a:xfrm>
            <a:off x="3887391" y="808075"/>
            <a:ext cx="4995017" cy="527374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a:extLst>
              <a:ext uri="{FF2B5EF4-FFF2-40B4-BE49-F238E27FC236}">
                <a16:creationId xmlns:a16="http://schemas.microsoft.com/office/drawing/2014/main" id="{E1C571F4-E898-CE4B-A5CA-808E6B477737}"/>
              </a:ext>
            </a:extLst>
          </p:cNvPr>
          <p:cNvSpPr>
            <a:spLocks noGrp="1"/>
          </p:cNvSpPr>
          <p:nvPr>
            <p:ph type="body" sz="half" idx="2"/>
          </p:nvPr>
        </p:nvSpPr>
        <p:spPr>
          <a:xfrm>
            <a:off x="261593" y="2057400"/>
            <a:ext cx="3494359" cy="4024423"/>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AB9037AD-EC12-1D4A-BB72-E459A5783CEF}"/>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6" name="Footer Placeholder 5">
            <a:extLst>
              <a:ext uri="{FF2B5EF4-FFF2-40B4-BE49-F238E27FC236}">
                <a16:creationId xmlns:a16="http://schemas.microsoft.com/office/drawing/2014/main" id="{535FBD78-C7D5-284E-BC38-3901E02DA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D67E90-1E33-1B4C-8C34-7837E0BCCB68}"/>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471105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A2AA31-134D-BF4D-A8BC-997A04D246F6}" type="datetimeFigureOut">
              <a:rPr lang="en-US" smtClean="0"/>
              <a:t>9/12/2023</a:t>
            </a:fld>
            <a:endParaRPr lang="en-US"/>
          </a:p>
        </p:txBody>
      </p:sp>
    </p:spTree>
    <p:extLst>
      <p:ext uri="{BB962C8B-B14F-4D97-AF65-F5344CB8AC3E}">
        <p14:creationId xmlns:p14="http://schemas.microsoft.com/office/powerpoint/2010/main" val="4182513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90B6C4-4823-0B43-A016-FBCABC5F197F}"/>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5" name="Footer Placeholder 4">
            <a:extLst>
              <a:ext uri="{FF2B5EF4-FFF2-40B4-BE49-F238E27FC236}">
                <a16:creationId xmlns:a16="http://schemas.microsoft.com/office/drawing/2014/main" id="{9E8A12B5-5305-1E42-A7FD-BDD0B7364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1902B-34E1-2F44-BCF8-F7CDA104EF03}"/>
              </a:ext>
            </a:extLst>
          </p:cNvPr>
          <p:cNvSpPr>
            <a:spLocks noGrp="1"/>
          </p:cNvSpPr>
          <p:nvPr>
            <p:ph type="sldNum" sz="quarter" idx="12"/>
          </p:nvPr>
        </p:nvSpPr>
        <p:spPr/>
        <p:txBody>
          <a:bodyPr/>
          <a:lstStyle/>
          <a:p>
            <a:fld id="{5AEA9250-399A-9C4F-A218-6D41BD93BB12}" type="slidenum">
              <a:rPr lang="en-US" smtClean="0"/>
              <a:t>‹#›</a:t>
            </a:fld>
            <a:endParaRPr lang="en-US"/>
          </a:p>
        </p:txBody>
      </p:sp>
      <p:sp>
        <p:nvSpPr>
          <p:cNvPr id="7" name="Title 1">
            <a:extLst>
              <a:ext uri="{FF2B5EF4-FFF2-40B4-BE49-F238E27FC236}">
                <a16:creationId xmlns:a16="http://schemas.microsoft.com/office/drawing/2014/main" id="{2F367DA3-FA03-2615-BAD5-9FC83C4AAE0D}"/>
              </a:ext>
            </a:extLst>
          </p:cNvPr>
          <p:cNvSpPr>
            <a:spLocks noGrp="1"/>
          </p:cNvSpPr>
          <p:nvPr>
            <p:ph type="ctrTitle" hasCustomPrompt="1"/>
          </p:nvPr>
        </p:nvSpPr>
        <p:spPr>
          <a:xfrm>
            <a:off x="261593" y="1933243"/>
            <a:ext cx="8620814" cy="2387600"/>
          </a:xfrm>
        </p:spPr>
        <p:txBody>
          <a:bodyPr anchor="t"/>
          <a:lstStyle>
            <a:lvl1pPr algn="l">
              <a:defRPr sz="3375"/>
            </a:lvl1pPr>
          </a:lstStyle>
          <a:p>
            <a:r>
              <a:rPr lang="en-GB" dirty="0"/>
              <a:t>Title slide for a new section of presentation</a:t>
            </a:r>
            <a:endParaRPr lang="en-US" dirty="0"/>
          </a:p>
        </p:txBody>
      </p:sp>
      <p:sp>
        <p:nvSpPr>
          <p:cNvPr id="8" name="Subtitle 2">
            <a:extLst>
              <a:ext uri="{FF2B5EF4-FFF2-40B4-BE49-F238E27FC236}">
                <a16:creationId xmlns:a16="http://schemas.microsoft.com/office/drawing/2014/main" id="{81029824-E89B-A6A9-ADA6-B3B112386D9A}"/>
              </a:ext>
            </a:extLst>
          </p:cNvPr>
          <p:cNvSpPr>
            <a:spLocks noGrp="1"/>
          </p:cNvSpPr>
          <p:nvPr>
            <p:ph type="subTitle" idx="1"/>
          </p:nvPr>
        </p:nvSpPr>
        <p:spPr>
          <a:xfrm>
            <a:off x="261591" y="4412918"/>
            <a:ext cx="8620814" cy="1655762"/>
          </a:xfrm>
        </p:spPr>
        <p:txBody>
          <a:bodyPr/>
          <a:lstStyle>
            <a:lvl1pPr marL="0" indent="0" algn="l">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dirty="0"/>
              <a:t>Click to edit Master subtitle style</a:t>
            </a:r>
            <a:endParaRPr lang="en-US" dirty="0"/>
          </a:p>
        </p:txBody>
      </p:sp>
    </p:spTree>
    <p:extLst>
      <p:ext uri="{BB962C8B-B14F-4D97-AF65-F5344CB8AC3E}">
        <p14:creationId xmlns:p14="http://schemas.microsoft.com/office/powerpoint/2010/main" val="1099077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C625-10A1-394D-BB4E-EBBA1E61F367}"/>
              </a:ext>
            </a:extLst>
          </p:cNvPr>
          <p:cNvSpPr>
            <a:spLocks noGrp="1"/>
          </p:cNvSpPr>
          <p:nvPr>
            <p:ph type="title"/>
          </p:nvPr>
        </p:nvSpPr>
        <p:spPr>
          <a:xfrm>
            <a:off x="261593" y="612475"/>
            <a:ext cx="6406628" cy="1078214"/>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BB65279-C433-9649-B53D-3EFBFE35511A}"/>
              </a:ext>
            </a:extLst>
          </p:cNvPr>
          <p:cNvSpPr>
            <a:spLocks noGrp="1"/>
          </p:cNvSpPr>
          <p:nvPr>
            <p:ph idx="1"/>
          </p:nvPr>
        </p:nvSpPr>
        <p:spPr>
          <a:xfrm>
            <a:off x="261594" y="1825625"/>
            <a:ext cx="8625526"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1F17FBCE-7D76-844A-A49A-A15292F55A63}"/>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5" name="Footer Placeholder 4">
            <a:extLst>
              <a:ext uri="{FF2B5EF4-FFF2-40B4-BE49-F238E27FC236}">
                <a16:creationId xmlns:a16="http://schemas.microsoft.com/office/drawing/2014/main" id="{7B1870D8-7200-F142-A08C-74343421B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886FA-B92D-2D49-87D1-DCD87FC321A8}"/>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1704845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A0643-6BE7-0543-AB18-C4B1D63373E4}"/>
              </a:ext>
            </a:extLst>
          </p:cNvPr>
          <p:cNvSpPr>
            <a:spLocks noGrp="1"/>
          </p:cNvSpPr>
          <p:nvPr>
            <p:ph type="title"/>
          </p:nvPr>
        </p:nvSpPr>
        <p:spPr>
          <a:xfrm>
            <a:off x="261593" y="1992702"/>
            <a:ext cx="8620815" cy="2569774"/>
          </a:xfrm>
          <a:prstGeom prst="rect">
            <a:avLst/>
          </a:prstGeom>
        </p:spPr>
        <p:txBody>
          <a:bodyPr anchor="t"/>
          <a:lstStyle>
            <a:lvl1pPr>
              <a:defRPr sz="3375"/>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5B4884-9332-0841-BD91-3C6D9BEAB4C5}"/>
              </a:ext>
            </a:extLst>
          </p:cNvPr>
          <p:cNvSpPr>
            <a:spLocks noGrp="1"/>
          </p:cNvSpPr>
          <p:nvPr>
            <p:ph type="body" idx="1"/>
          </p:nvPr>
        </p:nvSpPr>
        <p:spPr>
          <a:xfrm>
            <a:off x="261593" y="4589468"/>
            <a:ext cx="8620815" cy="1500187"/>
          </a:xfrm>
          <a:prstGeom prst="rect">
            <a:avLst/>
          </a:prstGeo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2E5D3BD-8281-7442-8361-1F4A688E2CB5}"/>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5" name="Footer Placeholder 4">
            <a:extLst>
              <a:ext uri="{FF2B5EF4-FFF2-40B4-BE49-F238E27FC236}">
                <a16:creationId xmlns:a16="http://schemas.microsoft.com/office/drawing/2014/main" id="{BB559199-A4F6-C648-9607-E06CA555C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229ED-9A42-3241-B105-F7AD5BF51C9E}"/>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510297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E4F9-CDA9-9748-AF83-195CD1FAD51A}"/>
              </a:ext>
            </a:extLst>
          </p:cNvPr>
          <p:cNvSpPr>
            <a:spLocks noGrp="1"/>
          </p:cNvSpPr>
          <p:nvPr>
            <p:ph type="title"/>
          </p:nvPr>
        </p:nvSpPr>
        <p:spPr>
          <a:xfrm>
            <a:off x="261593" y="615291"/>
            <a:ext cx="6449760" cy="1092740"/>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8769C6-4DDC-2547-B53E-832A294C3EF0}"/>
              </a:ext>
            </a:extLst>
          </p:cNvPr>
          <p:cNvSpPr>
            <a:spLocks noGrp="1"/>
          </p:cNvSpPr>
          <p:nvPr>
            <p:ph sz="half" idx="1"/>
          </p:nvPr>
        </p:nvSpPr>
        <p:spPr>
          <a:xfrm>
            <a:off x="261592" y="1825625"/>
            <a:ext cx="4253258"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ED0C1E8-D853-1D4C-8605-9856426CC011}"/>
              </a:ext>
            </a:extLst>
          </p:cNvPr>
          <p:cNvSpPr>
            <a:spLocks noGrp="1"/>
          </p:cNvSpPr>
          <p:nvPr>
            <p:ph sz="half" idx="2"/>
          </p:nvPr>
        </p:nvSpPr>
        <p:spPr>
          <a:xfrm>
            <a:off x="4629150" y="1825625"/>
            <a:ext cx="4253258"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0D7F9E9-8298-FB41-AE9D-3E665AECC485}"/>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6" name="Footer Placeholder 5">
            <a:extLst>
              <a:ext uri="{FF2B5EF4-FFF2-40B4-BE49-F238E27FC236}">
                <a16:creationId xmlns:a16="http://schemas.microsoft.com/office/drawing/2014/main" id="{28EA84F3-6E44-FF4A-A337-A6432596B1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76875A-CA9E-FC42-A6F5-D431EF758F5E}"/>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70352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ED59F5-2274-0A41-9A51-AEA1DE74AA2E}"/>
              </a:ext>
            </a:extLst>
          </p:cNvPr>
          <p:cNvSpPr>
            <a:spLocks noGrp="1"/>
          </p:cNvSpPr>
          <p:nvPr>
            <p:ph type="body" idx="1"/>
          </p:nvPr>
        </p:nvSpPr>
        <p:spPr>
          <a:xfrm>
            <a:off x="261593" y="1708032"/>
            <a:ext cx="4236590" cy="630353"/>
          </a:xfrm>
          <a:prstGeom prst="rect">
            <a:avLst/>
          </a:prstGeom>
        </p:spPr>
        <p:txBody>
          <a:bodyPr anchor="t"/>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38AF8A31-1A15-FE4E-9C7D-8BC3DBF6A482}"/>
              </a:ext>
            </a:extLst>
          </p:cNvPr>
          <p:cNvSpPr>
            <a:spLocks noGrp="1"/>
          </p:cNvSpPr>
          <p:nvPr>
            <p:ph sz="half" idx="2"/>
          </p:nvPr>
        </p:nvSpPr>
        <p:spPr>
          <a:xfrm>
            <a:off x="261593" y="2505075"/>
            <a:ext cx="4236590"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CE379C-2EA1-7F4A-B15F-7F5ABE9B74BF}"/>
              </a:ext>
            </a:extLst>
          </p:cNvPr>
          <p:cNvSpPr>
            <a:spLocks noGrp="1"/>
          </p:cNvSpPr>
          <p:nvPr>
            <p:ph type="body" sz="quarter" idx="3"/>
          </p:nvPr>
        </p:nvSpPr>
        <p:spPr>
          <a:xfrm>
            <a:off x="4629151" y="1708032"/>
            <a:ext cx="4253255" cy="630353"/>
          </a:xfrm>
          <a:prstGeom prst="rect">
            <a:avLst/>
          </a:prstGeom>
        </p:spPr>
        <p:txBody>
          <a:bodyPr anchor="t"/>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51582903-7274-CE49-9A4E-445CF5326F49}"/>
              </a:ext>
            </a:extLst>
          </p:cNvPr>
          <p:cNvSpPr>
            <a:spLocks noGrp="1"/>
          </p:cNvSpPr>
          <p:nvPr>
            <p:ph sz="quarter" idx="4"/>
          </p:nvPr>
        </p:nvSpPr>
        <p:spPr>
          <a:xfrm>
            <a:off x="4629151" y="2505075"/>
            <a:ext cx="4253255"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1286C93-E4AF-2D45-8DB4-77F13D0B7B8B}"/>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8" name="Footer Placeholder 7">
            <a:extLst>
              <a:ext uri="{FF2B5EF4-FFF2-40B4-BE49-F238E27FC236}">
                <a16:creationId xmlns:a16="http://schemas.microsoft.com/office/drawing/2014/main" id="{9347B62E-3389-1342-BFF4-CA5F2755DF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0C68ED-1BDD-784C-891F-D35D3579F149}"/>
              </a:ext>
            </a:extLst>
          </p:cNvPr>
          <p:cNvSpPr>
            <a:spLocks noGrp="1"/>
          </p:cNvSpPr>
          <p:nvPr>
            <p:ph type="sldNum" sz="quarter" idx="12"/>
          </p:nvPr>
        </p:nvSpPr>
        <p:spPr/>
        <p:txBody>
          <a:bodyPr/>
          <a:lstStyle/>
          <a:p>
            <a:fld id="{5AEA9250-399A-9C4F-A218-6D41BD93BB12}" type="slidenum">
              <a:rPr lang="en-US" smtClean="0"/>
              <a:t>‹#›</a:t>
            </a:fld>
            <a:endParaRPr lang="en-US"/>
          </a:p>
        </p:txBody>
      </p:sp>
      <p:sp>
        <p:nvSpPr>
          <p:cNvPr id="10" name="Title 1">
            <a:extLst>
              <a:ext uri="{FF2B5EF4-FFF2-40B4-BE49-F238E27FC236}">
                <a16:creationId xmlns:a16="http://schemas.microsoft.com/office/drawing/2014/main" id="{34F0B21B-F2F3-A546-8870-25217DBD935F}"/>
              </a:ext>
            </a:extLst>
          </p:cNvPr>
          <p:cNvSpPr>
            <a:spLocks noGrp="1"/>
          </p:cNvSpPr>
          <p:nvPr>
            <p:ph type="title"/>
          </p:nvPr>
        </p:nvSpPr>
        <p:spPr>
          <a:xfrm>
            <a:off x="261593" y="615292"/>
            <a:ext cx="6449760" cy="926049"/>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1315079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026913-66C2-EA47-9F38-29635FDA6A3C}"/>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4" name="Footer Placeholder 3">
            <a:extLst>
              <a:ext uri="{FF2B5EF4-FFF2-40B4-BE49-F238E27FC236}">
                <a16:creationId xmlns:a16="http://schemas.microsoft.com/office/drawing/2014/main" id="{4723DD2D-6F57-4845-8077-3C472FCB68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4E1837-F863-6640-A768-EEB364155F03}"/>
              </a:ext>
            </a:extLst>
          </p:cNvPr>
          <p:cNvSpPr>
            <a:spLocks noGrp="1"/>
          </p:cNvSpPr>
          <p:nvPr>
            <p:ph type="sldNum" sz="quarter" idx="12"/>
          </p:nvPr>
        </p:nvSpPr>
        <p:spPr/>
        <p:txBody>
          <a:bodyPr/>
          <a:lstStyle/>
          <a:p>
            <a:fld id="{5AEA9250-399A-9C4F-A218-6D41BD93BB12}" type="slidenum">
              <a:rPr lang="en-US" smtClean="0"/>
              <a:t>‹#›</a:t>
            </a:fld>
            <a:endParaRPr lang="en-US"/>
          </a:p>
        </p:txBody>
      </p:sp>
      <p:sp>
        <p:nvSpPr>
          <p:cNvPr id="6" name="Title 1">
            <a:extLst>
              <a:ext uri="{FF2B5EF4-FFF2-40B4-BE49-F238E27FC236}">
                <a16:creationId xmlns:a16="http://schemas.microsoft.com/office/drawing/2014/main" id="{3FC0B422-13C5-8A41-8E2F-8904AD48B1E4}"/>
              </a:ext>
            </a:extLst>
          </p:cNvPr>
          <p:cNvSpPr>
            <a:spLocks noGrp="1"/>
          </p:cNvSpPr>
          <p:nvPr>
            <p:ph type="title"/>
          </p:nvPr>
        </p:nvSpPr>
        <p:spPr>
          <a:xfrm>
            <a:off x="261593" y="487700"/>
            <a:ext cx="6082701" cy="1092740"/>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26398978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D7035-FBA7-EB4C-B80D-04BF2035E7AC}"/>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3" name="Footer Placeholder 2">
            <a:extLst>
              <a:ext uri="{FF2B5EF4-FFF2-40B4-BE49-F238E27FC236}">
                <a16:creationId xmlns:a16="http://schemas.microsoft.com/office/drawing/2014/main" id="{7243F87D-E93E-5E46-BA49-9065BF65BB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86B60-EEFA-5E41-A62D-9BF38710ABC9}"/>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2765847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EA72-FB60-FC4A-9191-2BCBB172C825}"/>
              </a:ext>
            </a:extLst>
          </p:cNvPr>
          <p:cNvSpPr>
            <a:spLocks noGrp="1"/>
          </p:cNvSpPr>
          <p:nvPr>
            <p:ph type="title"/>
          </p:nvPr>
        </p:nvSpPr>
        <p:spPr>
          <a:xfrm>
            <a:off x="261593" y="457200"/>
            <a:ext cx="3486384" cy="1600200"/>
          </a:xfrm>
          <a:prstGeom prst="rect">
            <a:avLst/>
          </a:prstGeom>
        </p:spPr>
        <p:txBody>
          <a:bodyPr anchor="t"/>
          <a:lstStyle>
            <a:lvl1pPr>
              <a:defRPr sz="18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44BDA74E-BBB4-8A4A-8739-586030DBD74C}"/>
              </a:ext>
            </a:extLst>
          </p:cNvPr>
          <p:cNvSpPr>
            <a:spLocks noGrp="1"/>
          </p:cNvSpPr>
          <p:nvPr>
            <p:ph idx="1"/>
          </p:nvPr>
        </p:nvSpPr>
        <p:spPr>
          <a:xfrm>
            <a:off x="3887391" y="903767"/>
            <a:ext cx="4995017" cy="4957288"/>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E198998A-633E-994A-BED9-C2EE75DBE11F}"/>
              </a:ext>
            </a:extLst>
          </p:cNvPr>
          <p:cNvSpPr>
            <a:spLocks noGrp="1"/>
          </p:cNvSpPr>
          <p:nvPr>
            <p:ph type="body" sz="half" idx="2"/>
          </p:nvPr>
        </p:nvSpPr>
        <p:spPr>
          <a:xfrm>
            <a:off x="261593" y="2057400"/>
            <a:ext cx="3486384" cy="3811588"/>
          </a:xfrm>
          <a:prstGeom prst="rect">
            <a:avLst/>
          </a:prstGeo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9C04C096-9C17-444A-9FBB-A6353A30AB6C}"/>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6" name="Footer Placeholder 5">
            <a:extLst>
              <a:ext uri="{FF2B5EF4-FFF2-40B4-BE49-F238E27FC236}">
                <a16:creationId xmlns:a16="http://schemas.microsoft.com/office/drawing/2014/main" id="{D897AF8A-B11E-8D4C-8698-620EAB3C6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F6D7D-145E-5042-BBED-B1F573BFBB86}"/>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24126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757EDC-6B31-45E9-BA30-15FF96DD2CB3}"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584119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98DC-2406-D649-BF48-83DCED6D09BF}"/>
              </a:ext>
            </a:extLst>
          </p:cNvPr>
          <p:cNvSpPr>
            <a:spLocks noGrp="1"/>
          </p:cNvSpPr>
          <p:nvPr>
            <p:ph type="title"/>
          </p:nvPr>
        </p:nvSpPr>
        <p:spPr>
          <a:xfrm>
            <a:off x="261593" y="457200"/>
            <a:ext cx="3478410" cy="1600200"/>
          </a:xfrm>
          <a:prstGeom prst="rect">
            <a:avLst/>
          </a:prstGeom>
        </p:spPr>
        <p:txBody>
          <a:bodyPr anchor="t"/>
          <a:lstStyle>
            <a:lvl1pPr>
              <a:defRPr sz="18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FA6823C-1EF5-A343-99B6-8602F61D8E13}"/>
              </a:ext>
            </a:extLst>
          </p:cNvPr>
          <p:cNvSpPr>
            <a:spLocks noGrp="1"/>
          </p:cNvSpPr>
          <p:nvPr>
            <p:ph type="pic" idx="1"/>
          </p:nvPr>
        </p:nvSpPr>
        <p:spPr>
          <a:xfrm>
            <a:off x="3887391" y="871870"/>
            <a:ext cx="4995017" cy="4989185"/>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a:extLst>
              <a:ext uri="{FF2B5EF4-FFF2-40B4-BE49-F238E27FC236}">
                <a16:creationId xmlns:a16="http://schemas.microsoft.com/office/drawing/2014/main" id="{E1C571F4-E898-CE4B-A5CA-808E6B477737}"/>
              </a:ext>
            </a:extLst>
          </p:cNvPr>
          <p:cNvSpPr>
            <a:spLocks noGrp="1"/>
          </p:cNvSpPr>
          <p:nvPr>
            <p:ph type="body" sz="half" idx="2"/>
          </p:nvPr>
        </p:nvSpPr>
        <p:spPr>
          <a:xfrm>
            <a:off x="261593" y="2057400"/>
            <a:ext cx="3478410" cy="3811588"/>
          </a:xfrm>
          <a:prstGeom prst="rect">
            <a:avLst/>
          </a:prstGeo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AB9037AD-EC12-1D4A-BB72-E459A5783CEF}"/>
              </a:ext>
            </a:extLst>
          </p:cNvPr>
          <p:cNvSpPr>
            <a:spLocks noGrp="1"/>
          </p:cNvSpPr>
          <p:nvPr>
            <p:ph type="dt" sz="half" idx="10"/>
          </p:nvPr>
        </p:nvSpPr>
        <p:spPr/>
        <p:txBody>
          <a:bodyPr/>
          <a:lstStyle/>
          <a:p>
            <a:fld id="{E2A2AA31-134D-BF4D-A8BC-997A04D246F6}" type="datetimeFigureOut">
              <a:rPr lang="en-US" smtClean="0"/>
              <a:t>9/12/2023</a:t>
            </a:fld>
            <a:endParaRPr lang="en-US"/>
          </a:p>
        </p:txBody>
      </p:sp>
      <p:sp>
        <p:nvSpPr>
          <p:cNvPr id="6" name="Footer Placeholder 5">
            <a:extLst>
              <a:ext uri="{FF2B5EF4-FFF2-40B4-BE49-F238E27FC236}">
                <a16:creationId xmlns:a16="http://schemas.microsoft.com/office/drawing/2014/main" id="{535FBD78-C7D5-284E-BC38-3901E02DA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D67E90-1E33-1B4C-8C34-7837E0BCCB68}"/>
              </a:ext>
            </a:extLst>
          </p:cNvPr>
          <p:cNvSpPr>
            <a:spLocks noGrp="1"/>
          </p:cNvSpPr>
          <p:nvPr>
            <p:ph type="sldNum" sz="quarter" idx="12"/>
          </p:nvPr>
        </p:nvSpPr>
        <p:spPr/>
        <p:txBody>
          <a:bodyPr/>
          <a:lstStyle/>
          <a:p>
            <a:fld id="{5AEA9250-399A-9C4F-A218-6D41BD93BB12}" type="slidenum">
              <a:rPr lang="en-US" smtClean="0"/>
              <a:t>‹#›</a:t>
            </a:fld>
            <a:endParaRPr lang="en-US"/>
          </a:p>
        </p:txBody>
      </p:sp>
    </p:spTree>
    <p:extLst>
      <p:ext uri="{BB962C8B-B14F-4D97-AF65-F5344CB8AC3E}">
        <p14:creationId xmlns:p14="http://schemas.microsoft.com/office/powerpoint/2010/main" val="40588173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A2AA31-134D-BF4D-A8BC-997A04D246F6}" type="datetimeFigureOut">
              <a:rPr lang="en-US" smtClean="0"/>
              <a:t>9/12/2023</a:t>
            </a:fld>
            <a:endParaRPr lang="en-US"/>
          </a:p>
        </p:txBody>
      </p:sp>
    </p:spTree>
    <p:extLst>
      <p:ext uri="{BB962C8B-B14F-4D97-AF65-F5344CB8AC3E}">
        <p14:creationId xmlns:p14="http://schemas.microsoft.com/office/powerpoint/2010/main" val="3802370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38FD58B3-AA54-0D91-7C92-962B707753A3}"/>
              </a:ext>
            </a:extLst>
          </p:cNvPr>
          <p:cNvSpPr>
            <a:spLocks noGrp="1"/>
          </p:cNvSpPr>
          <p:nvPr>
            <p:ph type="sldNum" sz="quarter" idx="10"/>
          </p:nvPr>
        </p:nvSpPr>
        <p:spPr>
          <a:ln/>
        </p:spPr>
        <p:txBody>
          <a:bodyPr/>
          <a:lstStyle>
            <a:lvl1pPr>
              <a:defRPr/>
            </a:lvl1pPr>
          </a:lstStyle>
          <a:p>
            <a:fld id="{5B946B4E-5049-483F-AD18-BDAC5A17911E}" type="slidenum">
              <a:rPr lang="en-US" altLang="en-US"/>
              <a:pPr/>
              <a:t>‹#›</a:t>
            </a:fld>
            <a:endParaRPr lang="en-US" altLang="en-US"/>
          </a:p>
        </p:txBody>
      </p:sp>
      <p:sp>
        <p:nvSpPr>
          <p:cNvPr id="5" name="Footer Placeholder 4">
            <a:extLst>
              <a:ext uri="{FF2B5EF4-FFF2-40B4-BE49-F238E27FC236}">
                <a16:creationId xmlns:a16="http://schemas.microsoft.com/office/drawing/2014/main" id="{A72E15A4-E3DD-47C6-35D4-D4B82371174E}"/>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10010E66-81AF-D59E-4CF7-39CCC0F60C7D}"/>
              </a:ext>
            </a:extLst>
          </p:cNvPr>
          <p:cNvSpPr>
            <a:spLocks noGrp="1"/>
          </p:cNvSpPr>
          <p:nvPr>
            <p:ph type="dt" sz="half" idx="12"/>
          </p:nvPr>
        </p:nvSpPr>
        <p:spPr/>
        <p:txBody>
          <a:bodyPr/>
          <a:lstStyle>
            <a:lvl1pPr>
              <a:defRPr/>
            </a:lvl1pPr>
          </a:lstStyle>
          <a:p>
            <a:pPr>
              <a:defRPr/>
            </a:pPr>
            <a:fld id="{5023C898-E1F1-43FE-BB03-B36DC0677F5B}" type="datetime1">
              <a:rPr lang="en-US"/>
              <a:pPr>
                <a:defRPr/>
              </a:pPr>
              <a:t>9/12/2023</a:t>
            </a:fld>
            <a:endParaRPr lang="en-US" dirty="0"/>
          </a:p>
        </p:txBody>
      </p:sp>
    </p:spTree>
    <p:extLst>
      <p:ext uri="{BB962C8B-B14F-4D97-AF65-F5344CB8AC3E}">
        <p14:creationId xmlns:p14="http://schemas.microsoft.com/office/powerpoint/2010/main" val="3435795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84FFD03D-882B-68FF-BBB4-5B7215EACCB2}"/>
              </a:ext>
            </a:extLst>
          </p:cNvPr>
          <p:cNvSpPr>
            <a:spLocks noGrp="1"/>
          </p:cNvSpPr>
          <p:nvPr>
            <p:ph type="sldNum" sz="quarter" idx="10"/>
          </p:nvPr>
        </p:nvSpPr>
        <p:spPr>
          <a:ln/>
        </p:spPr>
        <p:txBody>
          <a:bodyPr/>
          <a:lstStyle>
            <a:lvl1pPr>
              <a:defRPr/>
            </a:lvl1pPr>
          </a:lstStyle>
          <a:p>
            <a:fld id="{DA0E9907-516B-4D9E-AC35-B744BFA92E7B}" type="slidenum">
              <a:rPr lang="en-US" altLang="en-US"/>
              <a:pPr/>
              <a:t>‹#›</a:t>
            </a:fld>
            <a:endParaRPr lang="en-US" altLang="en-US"/>
          </a:p>
        </p:txBody>
      </p:sp>
      <p:sp>
        <p:nvSpPr>
          <p:cNvPr id="5" name="Footer Placeholder 4">
            <a:extLst>
              <a:ext uri="{FF2B5EF4-FFF2-40B4-BE49-F238E27FC236}">
                <a16:creationId xmlns:a16="http://schemas.microsoft.com/office/drawing/2014/main" id="{81183179-93E9-92A8-B9C9-F20E20772626}"/>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5072D80B-2B12-9D57-E37D-7C38124DFAB4}"/>
              </a:ext>
            </a:extLst>
          </p:cNvPr>
          <p:cNvSpPr>
            <a:spLocks noGrp="1"/>
          </p:cNvSpPr>
          <p:nvPr>
            <p:ph type="dt" sz="half" idx="12"/>
          </p:nvPr>
        </p:nvSpPr>
        <p:spPr/>
        <p:txBody>
          <a:bodyPr/>
          <a:lstStyle>
            <a:lvl1pPr>
              <a:defRPr/>
            </a:lvl1pPr>
          </a:lstStyle>
          <a:p>
            <a:pPr>
              <a:defRPr/>
            </a:pPr>
            <a:fld id="{DFAAF71D-A614-4AEF-BE8C-FD95BD76CF3D}" type="datetime1">
              <a:rPr lang="en-US"/>
              <a:pPr>
                <a:defRPr/>
              </a:pPr>
              <a:t>9/12/2023</a:t>
            </a:fld>
            <a:endParaRPr lang="en-US" dirty="0"/>
          </a:p>
        </p:txBody>
      </p:sp>
    </p:spTree>
    <p:extLst>
      <p:ext uri="{BB962C8B-B14F-4D97-AF65-F5344CB8AC3E}">
        <p14:creationId xmlns:p14="http://schemas.microsoft.com/office/powerpoint/2010/main" val="38414929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A9F28C44-EC2B-C821-427E-EF596B985719}"/>
              </a:ext>
            </a:extLst>
          </p:cNvPr>
          <p:cNvSpPr>
            <a:spLocks noGrp="1"/>
          </p:cNvSpPr>
          <p:nvPr>
            <p:ph type="sldNum" sz="quarter" idx="10"/>
          </p:nvPr>
        </p:nvSpPr>
        <p:spPr>
          <a:ln/>
        </p:spPr>
        <p:txBody>
          <a:bodyPr/>
          <a:lstStyle>
            <a:lvl1pPr>
              <a:defRPr/>
            </a:lvl1pPr>
          </a:lstStyle>
          <a:p>
            <a:fld id="{D50BF479-AB3E-413C-B785-02DDCE855198}" type="slidenum">
              <a:rPr lang="en-US" altLang="en-US"/>
              <a:pPr/>
              <a:t>‹#›</a:t>
            </a:fld>
            <a:endParaRPr lang="en-US" altLang="en-US"/>
          </a:p>
        </p:txBody>
      </p:sp>
      <p:sp>
        <p:nvSpPr>
          <p:cNvPr id="5" name="Footer Placeholder 4">
            <a:extLst>
              <a:ext uri="{FF2B5EF4-FFF2-40B4-BE49-F238E27FC236}">
                <a16:creationId xmlns:a16="http://schemas.microsoft.com/office/drawing/2014/main" id="{7AF270D4-DF1A-274E-EE88-B2B042FF2934}"/>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7E55E6E5-3D7A-486A-4E9D-5836B1AA9255}"/>
              </a:ext>
            </a:extLst>
          </p:cNvPr>
          <p:cNvSpPr>
            <a:spLocks noGrp="1"/>
          </p:cNvSpPr>
          <p:nvPr>
            <p:ph type="dt" sz="half" idx="12"/>
          </p:nvPr>
        </p:nvSpPr>
        <p:spPr/>
        <p:txBody>
          <a:bodyPr/>
          <a:lstStyle>
            <a:lvl1pPr>
              <a:defRPr/>
            </a:lvl1pPr>
          </a:lstStyle>
          <a:p>
            <a:pPr>
              <a:defRPr/>
            </a:pPr>
            <a:fld id="{2BC1E459-B8CD-4972-ABAD-812C3D0911AA}" type="datetime1">
              <a:rPr lang="en-US"/>
              <a:pPr>
                <a:defRPr/>
              </a:pPr>
              <a:t>9/12/2023</a:t>
            </a:fld>
            <a:endParaRPr lang="en-US" dirty="0"/>
          </a:p>
        </p:txBody>
      </p:sp>
    </p:spTree>
    <p:extLst>
      <p:ext uri="{BB962C8B-B14F-4D97-AF65-F5344CB8AC3E}">
        <p14:creationId xmlns:p14="http://schemas.microsoft.com/office/powerpoint/2010/main" val="28780644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645F9D59-792F-52D6-FC9E-BA59E38EF475}"/>
              </a:ext>
            </a:extLst>
          </p:cNvPr>
          <p:cNvSpPr>
            <a:spLocks noGrp="1"/>
          </p:cNvSpPr>
          <p:nvPr>
            <p:ph type="sldNum" sz="quarter" idx="10"/>
          </p:nvPr>
        </p:nvSpPr>
        <p:spPr>
          <a:ln/>
        </p:spPr>
        <p:txBody>
          <a:bodyPr/>
          <a:lstStyle>
            <a:lvl1pPr>
              <a:defRPr/>
            </a:lvl1pPr>
          </a:lstStyle>
          <a:p>
            <a:fld id="{D25E5412-F22F-4B64-80CB-8D54FA490BF2}" type="slidenum">
              <a:rPr lang="en-US" altLang="en-US"/>
              <a:pPr/>
              <a:t>‹#›</a:t>
            </a:fld>
            <a:endParaRPr lang="en-US" altLang="en-US"/>
          </a:p>
        </p:txBody>
      </p:sp>
      <p:sp>
        <p:nvSpPr>
          <p:cNvPr id="6" name="Footer Placeholder 4">
            <a:extLst>
              <a:ext uri="{FF2B5EF4-FFF2-40B4-BE49-F238E27FC236}">
                <a16:creationId xmlns:a16="http://schemas.microsoft.com/office/drawing/2014/main" id="{20AEB13E-7122-2CAF-928F-F4C2386FC04A}"/>
              </a:ext>
            </a:extLst>
          </p:cNvPr>
          <p:cNvSpPr>
            <a:spLocks noGrp="1"/>
          </p:cNvSpPr>
          <p:nvPr>
            <p:ph type="ftr" sz="quarter" idx="11"/>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69D7B0FC-31BA-1944-E4F8-4583175DD65C}"/>
              </a:ext>
            </a:extLst>
          </p:cNvPr>
          <p:cNvSpPr>
            <a:spLocks noGrp="1"/>
          </p:cNvSpPr>
          <p:nvPr>
            <p:ph type="dt" sz="half" idx="12"/>
          </p:nvPr>
        </p:nvSpPr>
        <p:spPr/>
        <p:txBody>
          <a:bodyPr/>
          <a:lstStyle>
            <a:lvl1pPr>
              <a:defRPr/>
            </a:lvl1pPr>
          </a:lstStyle>
          <a:p>
            <a:pPr>
              <a:defRPr/>
            </a:pPr>
            <a:fld id="{672066CC-89F2-4A4C-B831-4163F0EADC3F}" type="datetime1">
              <a:rPr lang="en-US"/>
              <a:pPr>
                <a:defRPr/>
              </a:pPr>
              <a:t>9/12/2023</a:t>
            </a:fld>
            <a:endParaRPr lang="en-US" dirty="0"/>
          </a:p>
        </p:txBody>
      </p:sp>
    </p:spTree>
    <p:extLst>
      <p:ext uri="{BB962C8B-B14F-4D97-AF65-F5344CB8AC3E}">
        <p14:creationId xmlns:p14="http://schemas.microsoft.com/office/powerpoint/2010/main" val="13685471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71055E24-2B40-4AA4-8CFD-21EDD995B530}"/>
              </a:ext>
            </a:extLst>
          </p:cNvPr>
          <p:cNvSpPr>
            <a:spLocks noGrp="1"/>
          </p:cNvSpPr>
          <p:nvPr>
            <p:ph type="sldNum" sz="quarter" idx="10"/>
          </p:nvPr>
        </p:nvSpPr>
        <p:spPr>
          <a:ln/>
        </p:spPr>
        <p:txBody>
          <a:bodyPr/>
          <a:lstStyle>
            <a:lvl1pPr>
              <a:defRPr/>
            </a:lvl1pPr>
          </a:lstStyle>
          <a:p>
            <a:fld id="{E83664DE-C621-45B4-ABC4-681F337091E3}" type="slidenum">
              <a:rPr lang="en-US" altLang="en-US"/>
              <a:pPr/>
              <a:t>‹#›</a:t>
            </a:fld>
            <a:endParaRPr lang="en-US" altLang="en-US"/>
          </a:p>
        </p:txBody>
      </p:sp>
      <p:sp>
        <p:nvSpPr>
          <p:cNvPr id="8" name="Footer Placeholder 4">
            <a:extLst>
              <a:ext uri="{FF2B5EF4-FFF2-40B4-BE49-F238E27FC236}">
                <a16:creationId xmlns:a16="http://schemas.microsoft.com/office/drawing/2014/main" id="{031AB4B6-535E-D04D-60C4-1354149539CA}"/>
              </a:ext>
            </a:extLst>
          </p:cNvPr>
          <p:cNvSpPr>
            <a:spLocks noGrp="1"/>
          </p:cNvSpPr>
          <p:nvPr>
            <p:ph type="ftr" sz="quarter" idx="11"/>
          </p:nvPr>
        </p:nvSpPr>
        <p:spPr/>
        <p:txBody>
          <a:bodyPr/>
          <a:lstStyle>
            <a:lvl1pPr>
              <a:defRPr/>
            </a:lvl1pPr>
          </a:lstStyle>
          <a:p>
            <a:pPr>
              <a:defRPr/>
            </a:pPr>
            <a:endParaRPr lang="en-US"/>
          </a:p>
        </p:txBody>
      </p:sp>
      <p:sp>
        <p:nvSpPr>
          <p:cNvPr id="9" name="Date Placeholder 3">
            <a:extLst>
              <a:ext uri="{FF2B5EF4-FFF2-40B4-BE49-F238E27FC236}">
                <a16:creationId xmlns:a16="http://schemas.microsoft.com/office/drawing/2014/main" id="{C2D7AE39-76AC-5D08-73DE-F961BB837C46}"/>
              </a:ext>
            </a:extLst>
          </p:cNvPr>
          <p:cNvSpPr>
            <a:spLocks noGrp="1"/>
          </p:cNvSpPr>
          <p:nvPr>
            <p:ph type="dt" sz="half" idx="12"/>
          </p:nvPr>
        </p:nvSpPr>
        <p:spPr/>
        <p:txBody>
          <a:bodyPr/>
          <a:lstStyle>
            <a:lvl1pPr>
              <a:defRPr/>
            </a:lvl1pPr>
          </a:lstStyle>
          <a:p>
            <a:pPr>
              <a:defRPr/>
            </a:pPr>
            <a:fld id="{C6CA0635-7775-4CE3-A625-52379269F128}" type="datetime1">
              <a:rPr lang="en-US"/>
              <a:pPr>
                <a:defRPr/>
              </a:pPr>
              <a:t>9/12/2023</a:t>
            </a:fld>
            <a:endParaRPr lang="en-US" dirty="0"/>
          </a:p>
        </p:txBody>
      </p:sp>
    </p:spTree>
    <p:extLst>
      <p:ext uri="{BB962C8B-B14F-4D97-AF65-F5344CB8AC3E}">
        <p14:creationId xmlns:p14="http://schemas.microsoft.com/office/powerpoint/2010/main" val="53672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B5BF37D-C322-DA33-31C1-7A8FC9283E50}"/>
              </a:ext>
            </a:extLst>
          </p:cNvPr>
          <p:cNvSpPr>
            <a:spLocks noGrp="1"/>
          </p:cNvSpPr>
          <p:nvPr>
            <p:ph type="sldNum" sz="quarter" idx="10"/>
          </p:nvPr>
        </p:nvSpPr>
        <p:spPr>
          <a:ln/>
        </p:spPr>
        <p:txBody>
          <a:bodyPr/>
          <a:lstStyle>
            <a:lvl1pPr>
              <a:defRPr/>
            </a:lvl1pPr>
          </a:lstStyle>
          <a:p>
            <a:fld id="{2D1C9E7F-CE12-42C2-B361-345BCB4B0965}" type="slidenum">
              <a:rPr lang="en-US" altLang="en-US"/>
              <a:pPr/>
              <a:t>‹#›</a:t>
            </a:fld>
            <a:endParaRPr lang="en-US" altLang="en-US"/>
          </a:p>
        </p:txBody>
      </p:sp>
      <p:sp>
        <p:nvSpPr>
          <p:cNvPr id="4" name="Footer Placeholder 4">
            <a:extLst>
              <a:ext uri="{FF2B5EF4-FFF2-40B4-BE49-F238E27FC236}">
                <a16:creationId xmlns:a16="http://schemas.microsoft.com/office/drawing/2014/main" id="{4851CDE3-9004-567F-E793-FA104CFF9D62}"/>
              </a:ext>
            </a:extLst>
          </p:cNvPr>
          <p:cNvSpPr>
            <a:spLocks noGrp="1"/>
          </p:cNvSpPr>
          <p:nvPr>
            <p:ph type="ftr" sz="quarter" idx="11"/>
          </p:nvPr>
        </p:nvSpPr>
        <p:spPr/>
        <p:txBody>
          <a:bodyPr/>
          <a:lstStyle>
            <a:lvl1pPr>
              <a:defRPr/>
            </a:lvl1pPr>
          </a:lstStyle>
          <a:p>
            <a:pPr>
              <a:defRPr/>
            </a:pPr>
            <a:endParaRPr lang="en-US"/>
          </a:p>
        </p:txBody>
      </p:sp>
      <p:sp>
        <p:nvSpPr>
          <p:cNvPr id="5" name="Date Placeholder 3">
            <a:extLst>
              <a:ext uri="{FF2B5EF4-FFF2-40B4-BE49-F238E27FC236}">
                <a16:creationId xmlns:a16="http://schemas.microsoft.com/office/drawing/2014/main" id="{DDE14669-C102-8034-89DB-5EAF409FFDA8}"/>
              </a:ext>
            </a:extLst>
          </p:cNvPr>
          <p:cNvSpPr>
            <a:spLocks noGrp="1"/>
          </p:cNvSpPr>
          <p:nvPr>
            <p:ph type="dt" sz="half" idx="12"/>
          </p:nvPr>
        </p:nvSpPr>
        <p:spPr/>
        <p:txBody>
          <a:bodyPr/>
          <a:lstStyle>
            <a:lvl1pPr>
              <a:defRPr/>
            </a:lvl1pPr>
          </a:lstStyle>
          <a:p>
            <a:pPr>
              <a:defRPr/>
            </a:pPr>
            <a:fld id="{EB526973-E3F5-4E51-B1DF-A02047DE2438}" type="datetime1">
              <a:rPr lang="en-US"/>
              <a:pPr>
                <a:defRPr/>
              </a:pPr>
              <a:t>9/12/2023</a:t>
            </a:fld>
            <a:endParaRPr lang="en-US" dirty="0"/>
          </a:p>
        </p:txBody>
      </p:sp>
    </p:spTree>
    <p:extLst>
      <p:ext uri="{BB962C8B-B14F-4D97-AF65-F5344CB8AC3E}">
        <p14:creationId xmlns:p14="http://schemas.microsoft.com/office/powerpoint/2010/main" val="40513444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D0C4C39-EF89-F8B3-58ED-145E37C19BB7}"/>
              </a:ext>
            </a:extLst>
          </p:cNvPr>
          <p:cNvSpPr>
            <a:spLocks noGrp="1"/>
          </p:cNvSpPr>
          <p:nvPr>
            <p:ph type="sldNum" sz="quarter" idx="10"/>
          </p:nvPr>
        </p:nvSpPr>
        <p:spPr>
          <a:ln/>
        </p:spPr>
        <p:txBody>
          <a:bodyPr/>
          <a:lstStyle>
            <a:lvl1pPr>
              <a:defRPr/>
            </a:lvl1pPr>
          </a:lstStyle>
          <a:p>
            <a:fld id="{B82DCCEB-33EC-4660-8B2F-E2AFEA3A72C6}" type="slidenum">
              <a:rPr lang="en-US" altLang="en-US"/>
              <a:pPr/>
              <a:t>‹#›</a:t>
            </a:fld>
            <a:endParaRPr lang="en-US" altLang="en-US"/>
          </a:p>
        </p:txBody>
      </p:sp>
      <p:sp>
        <p:nvSpPr>
          <p:cNvPr id="3" name="Footer Placeholder 4">
            <a:extLst>
              <a:ext uri="{FF2B5EF4-FFF2-40B4-BE49-F238E27FC236}">
                <a16:creationId xmlns:a16="http://schemas.microsoft.com/office/drawing/2014/main" id="{2AF8E639-0C45-1D95-C503-58C2E606195E}"/>
              </a:ext>
            </a:extLst>
          </p:cNvPr>
          <p:cNvSpPr>
            <a:spLocks noGrp="1"/>
          </p:cNvSpPr>
          <p:nvPr>
            <p:ph type="ftr" sz="quarter" idx="11"/>
          </p:nvPr>
        </p:nvSpPr>
        <p:spPr/>
        <p:txBody>
          <a:bodyPr/>
          <a:lstStyle>
            <a:lvl1pPr>
              <a:defRPr/>
            </a:lvl1pPr>
          </a:lstStyle>
          <a:p>
            <a:pPr>
              <a:defRPr/>
            </a:pPr>
            <a:endParaRPr lang="en-US"/>
          </a:p>
        </p:txBody>
      </p:sp>
      <p:sp>
        <p:nvSpPr>
          <p:cNvPr id="4" name="Date Placeholder 3">
            <a:extLst>
              <a:ext uri="{FF2B5EF4-FFF2-40B4-BE49-F238E27FC236}">
                <a16:creationId xmlns:a16="http://schemas.microsoft.com/office/drawing/2014/main" id="{2B60CA22-F1F4-70C2-665C-A7BA646074C1}"/>
              </a:ext>
            </a:extLst>
          </p:cNvPr>
          <p:cNvSpPr>
            <a:spLocks noGrp="1"/>
          </p:cNvSpPr>
          <p:nvPr>
            <p:ph type="dt" sz="half" idx="12"/>
          </p:nvPr>
        </p:nvSpPr>
        <p:spPr/>
        <p:txBody>
          <a:bodyPr/>
          <a:lstStyle>
            <a:lvl1pPr>
              <a:defRPr/>
            </a:lvl1pPr>
          </a:lstStyle>
          <a:p>
            <a:pPr>
              <a:defRPr/>
            </a:pPr>
            <a:fld id="{9B96A10A-331F-4131-87ED-CC19822EAEC7}" type="datetime1">
              <a:rPr lang="en-US"/>
              <a:pPr>
                <a:defRPr/>
              </a:pPr>
              <a:t>9/12/2023</a:t>
            </a:fld>
            <a:endParaRPr lang="en-US" dirty="0"/>
          </a:p>
        </p:txBody>
      </p:sp>
    </p:spTree>
    <p:extLst>
      <p:ext uri="{BB962C8B-B14F-4D97-AF65-F5344CB8AC3E}">
        <p14:creationId xmlns:p14="http://schemas.microsoft.com/office/powerpoint/2010/main" val="32768017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94CAB1EB-D0BF-8BEF-4B40-5648F6AF8034}"/>
              </a:ext>
            </a:extLst>
          </p:cNvPr>
          <p:cNvSpPr>
            <a:spLocks noGrp="1"/>
          </p:cNvSpPr>
          <p:nvPr>
            <p:ph type="sldNum" sz="quarter" idx="14"/>
          </p:nvPr>
        </p:nvSpPr>
        <p:spPr>
          <a:ln/>
        </p:spPr>
        <p:txBody>
          <a:bodyPr/>
          <a:lstStyle>
            <a:lvl1pPr>
              <a:defRPr/>
            </a:lvl1pPr>
          </a:lstStyle>
          <a:p>
            <a:fld id="{48EDE50B-1E7F-4EE5-A9FE-5A6966276A98}" type="slidenum">
              <a:rPr lang="en-US" altLang="en-US"/>
              <a:pPr/>
              <a:t>‹#›</a:t>
            </a:fld>
            <a:endParaRPr lang="en-US" altLang="en-US"/>
          </a:p>
        </p:txBody>
      </p:sp>
      <p:sp>
        <p:nvSpPr>
          <p:cNvPr id="5" name="Footer Placeholder 4">
            <a:extLst>
              <a:ext uri="{FF2B5EF4-FFF2-40B4-BE49-F238E27FC236}">
                <a16:creationId xmlns:a16="http://schemas.microsoft.com/office/drawing/2014/main" id="{B83042EA-CD73-D248-CA37-09059A60EAD9}"/>
              </a:ext>
            </a:extLst>
          </p:cNvPr>
          <p:cNvSpPr>
            <a:spLocks noGrp="1"/>
          </p:cNvSpPr>
          <p:nvPr>
            <p:ph type="ftr" sz="quarter" idx="15"/>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895A516D-BC17-F896-65AC-F8CD6F729229}"/>
              </a:ext>
            </a:extLst>
          </p:cNvPr>
          <p:cNvSpPr>
            <a:spLocks noGrp="1"/>
          </p:cNvSpPr>
          <p:nvPr>
            <p:ph type="dt" sz="half" idx="16"/>
          </p:nvPr>
        </p:nvSpPr>
        <p:spPr/>
        <p:txBody>
          <a:bodyPr/>
          <a:lstStyle>
            <a:lvl1pPr>
              <a:defRPr/>
            </a:lvl1pPr>
          </a:lstStyle>
          <a:p>
            <a:pPr>
              <a:defRPr/>
            </a:pPr>
            <a:fld id="{B22D218F-D2D3-4EDD-99E0-7B1D41003872}" type="datetime1">
              <a:rPr lang="en-US"/>
              <a:pPr>
                <a:defRPr/>
              </a:pPr>
              <a:t>9/12/2023</a:t>
            </a:fld>
            <a:endParaRPr lang="en-US" dirty="0"/>
          </a:p>
        </p:txBody>
      </p:sp>
    </p:spTree>
    <p:extLst>
      <p:ext uri="{BB962C8B-B14F-4D97-AF65-F5344CB8AC3E}">
        <p14:creationId xmlns:p14="http://schemas.microsoft.com/office/powerpoint/2010/main" val="428354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0757EDC-6B31-45E9-BA30-15FF96DD2CB3}" type="datetimeFigureOut">
              <a:rPr lang="en-GB" smtClean="0"/>
              <a:t>12/09/2023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39749648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661C1B8-15C7-4813-1103-1FF88B7971C1}"/>
              </a:ext>
            </a:extLst>
          </p:cNvPr>
          <p:cNvSpPr>
            <a:spLocks noGrp="1"/>
          </p:cNvSpPr>
          <p:nvPr>
            <p:ph type="sldNum" sz="quarter" idx="10"/>
          </p:nvPr>
        </p:nvSpPr>
        <p:spPr>
          <a:ln/>
        </p:spPr>
        <p:txBody>
          <a:bodyPr/>
          <a:lstStyle>
            <a:lvl1pPr>
              <a:defRPr/>
            </a:lvl1pPr>
          </a:lstStyle>
          <a:p>
            <a:fld id="{158AAE06-A733-4466-9312-26F79E972D91}" type="slidenum">
              <a:rPr lang="en-US" altLang="en-US"/>
              <a:pPr/>
              <a:t>‹#›</a:t>
            </a:fld>
            <a:endParaRPr lang="en-US" altLang="en-US"/>
          </a:p>
        </p:txBody>
      </p:sp>
      <p:sp>
        <p:nvSpPr>
          <p:cNvPr id="6" name="Footer Placeholder 4">
            <a:extLst>
              <a:ext uri="{FF2B5EF4-FFF2-40B4-BE49-F238E27FC236}">
                <a16:creationId xmlns:a16="http://schemas.microsoft.com/office/drawing/2014/main" id="{EC9D4294-D0CA-5B4F-FD8F-A101EDAEAECD}"/>
              </a:ext>
            </a:extLst>
          </p:cNvPr>
          <p:cNvSpPr>
            <a:spLocks noGrp="1"/>
          </p:cNvSpPr>
          <p:nvPr>
            <p:ph type="ftr" sz="quarter" idx="11"/>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6E7B994C-D3F1-CAF6-4C3A-C7376CEF7076}"/>
              </a:ext>
            </a:extLst>
          </p:cNvPr>
          <p:cNvSpPr>
            <a:spLocks noGrp="1"/>
          </p:cNvSpPr>
          <p:nvPr>
            <p:ph type="dt" sz="half" idx="12"/>
          </p:nvPr>
        </p:nvSpPr>
        <p:spPr/>
        <p:txBody>
          <a:bodyPr/>
          <a:lstStyle>
            <a:lvl1pPr>
              <a:defRPr/>
            </a:lvl1pPr>
          </a:lstStyle>
          <a:p>
            <a:pPr>
              <a:defRPr/>
            </a:pPr>
            <a:fld id="{928E18F0-139B-4312-A133-0E3750F2FFB6}" type="datetime1">
              <a:rPr lang="en-US"/>
              <a:pPr>
                <a:defRPr/>
              </a:pPr>
              <a:t>9/12/2023</a:t>
            </a:fld>
            <a:endParaRPr lang="en-US" dirty="0"/>
          </a:p>
        </p:txBody>
      </p:sp>
    </p:spTree>
    <p:extLst>
      <p:ext uri="{BB962C8B-B14F-4D97-AF65-F5344CB8AC3E}">
        <p14:creationId xmlns:p14="http://schemas.microsoft.com/office/powerpoint/2010/main" val="2938193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644BD5AC-89F4-A481-B0CF-68B1DDDC38AD}"/>
              </a:ext>
            </a:extLst>
          </p:cNvPr>
          <p:cNvSpPr>
            <a:spLocks noGrp="1"/>
          </p:cNvSpPr>
          <p:nvPr>
            <p:ph type="sldNum" sz="quarter" idx="10"/>
          </p:nvPr>
        </p:nvSpPr>
        <p:spPr>
          <a:ln/>
        </p:spPr>
        <p:txBody>
          <a:bodyPr/>
          <a:lstStyle>
            <a:lvl1pPr>
              <a:defRPr/>
            </a:lvl1pPr>
          </a:lstStyle>
          <a:p>
            <a:fld id="{CCFF1A06-1CD3-451D-BF82-9DC82F254D26}" type="slidenum">
              <a:rPr lang="en-US" altLang="en-US"/>
              <a:pPr/>
              <a:t>‹#›</a:t>
            </a:fld>
            <a:endParaRPr lang="en-US" altLang="en-US"/>
          </a:p>
        </p:txBody>
      </p:sp>
      <p:sp>
        <p:nvSpPr>
          <p:cNvPr id="5" name="Footer Placeholder 4">
            <a:extLst>
              <a:ext uri="{FF2B5EF4-FFF2-40B4-BE49-F238E27FC236}">
                <a16:creationId xmlns:a16="http://schemas.microsoft.com/office/drawing/2014/main" id="{33E518DF-6227-358A-4209-F1DF9AE8379A}"/>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115E94C3-63C5-DFD4-5627-FCA53034ECD8}"/>
              </a:ext>
            </a:extLst>
          </p:cNvPr>
          <p:cNvSpPr>
            <a:spLocks noGrp="1"/>
          </p:cNvSpPr>
          <p:nvPr>
            <p:ph type="dt" sz="half" idx="12"/>
          </p:nvPr>
        </p:nvSpPr>
        <p:spPr/>
        <p:txBody>
          <a:bodyPr/>
          <a:lstStyle>
            <a:lvl1pPr>
              <a:defRPr/>
            </a:lvl1pPr>
          </a:lstStyle>
          <a:p>
            <a:pPr>
              <a:defRPr/>
            </a:pPr>
            <a:fld id="{23B81FB3-3BB2-4D8B-B860-B987D5E42C33}" type="datetime1">
              <a:rPr lang="en-US"/>
              <a:pPr>
                <a:defRPr/>
              </a:pPr>
              <a:t>9/12/2023</a:t>
            </a:fld>
            <a:endParaRPr lang="en-US" dirty="0"/>
          </a:p>
        </p:txBody>
      </p:sp>
    </p:spTree>
    <p:extLst>
      <p:ext uri="{BB962C8B-B14F-4D97-AF65-F5344CB8AC3E}">
        <p14:creationId xmlns:p14="http://schemas.microsoft.com/office/powerpoint/2010/main" val="10405432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B4F5520E-8C3D-B13D-74B3-26215955F3B6}"/>
              </a:ext>
            </a:extLst>
          </p:cNvPr>
          <p:cNvSpPr>
            <a:spLocks noGrp="1"/>
          </p:cNvSpPr>
          <p:nvPr>
            <p:ph type="sldNum" sz="quarter" idx="10"/>
          </p:nvPr>
        </p:nvSpPr>
        <p:spPr>
          <a:ln/>
        </p:spPr>
        <p:txBody>
          <a:bodyPr/>
          <a:lstStyle>
            <a:lvl1pPr>
              <a:defRPr/>
            </a:lvl1pPr>
          </a:lstStyle>
          <a:p>
            <a:fld id="{069EE3E6-A05D-45C8-B7DA-BD1D1F6B567C}" type="slidenum">
              <a:rPr lang="en-US" altLang="en-US"/>
              <a:pPr/>
              <a:t>‹#›</a:t>
            </a:fld>
            <a:endParaRPr lang="en-US" altLang="en-US"/>
          </a:p>
        </p:txBody>
      </p:sp>
      <p:sp>
        <p:nvSpPr>
          <p:cNvPr id="5" name="Footer Placeholder 4">
            <a:extLst>
              <a:ext uri="{FF2B5EF4-FFF2-40B4-BE49-F238E27FC236}">
                <a16:creationId xmlns:a16="http://schemas.microsoft.com/office/drawing/2014/main" id="{83C2769B-89A7-111A-DEAC-B694704EAE88}"/>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540B7732-C37B-B427-5099-B58FEC61557D}"/>
              </a:ext>
            </a:extLst>
          </p:cNvPr>
          <p:cNvSpPr>
            <a:spLocks noGrp="1"/>
          </p:cNvSpPr>
          <p:nvPr>
            <p:ph type="dt" sz="half" idx="12"/>
          </p:nvPr>
        </p:nvSpPr>
        <p:spPr/>
        <p:txBody>
          <a:bodyPr/>
          <a:lstStyle>
            <a:lvl1pPr>
              <a:defRPr/>
            </a:lvl1pPr>
          </a:lstStyle>
          <a:p>
            <a:pPr>
              <a:defRPr/>
            </a:pPr>
            <a:fld id="{709A7262-61E6-4CBD-89B0-90C000AE68DD}" type="datetime1">
              <a:rPr lang="en-US"/>
              <a:pPr>
                <a:defRPr/>
              </a:pPr>
              <a:t>9/12/2023</a:t>
            </a:fld>
            <a:endParaRPr lang="en-US" dirty="0"/>
          </a:p>
        </p:txBody>
      </p:sp>
    </p:spTree>
    <p:extLst>
      <p:ext uri="{BB962C8B-B14F-4D97-AF65-F5344CB8AC3E}">
        <p14:creationId xmlns:p14="http://schemas.microsoft.com/office/powerpoint/2010/main" val="615234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0757EDC-6B31-45E9-BA30-15FF96DD2CB3}"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4315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57EDC-6B31-45E9-BA30-15FF96DD2CB3}" type="datetimeFigureOut">
              <a:rPr lang="en-GB" smtClean="0"/>
              <a:t>12/09/2023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8518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70031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98293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2.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5.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tx2">
              <a:lumMod val="20000"/>
              <a:lumOff val="80000"/>
            </a:schemeClr>
          </a:solidFill>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57EDC-6B31-45E9-BA30-15FF96DD2CB3}" type="datetimeFigureOut">
              <a:rPr lang="en-GB" smtClean="0"/>
              <a:t>12/09/2023</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68930-E3C2-4B36-A188-1ECE04168AF3}" type="slidenum">
              <a:rPr lang="en-GB" smtClean="0"/>
              <a:t>‹#›</a:t>
            </a:fld>
            <a:endParaRPr lang="en-GB"/>
          </a:p>
        </p:txBody>
      </p:sp>
      <p:pic>
        <p:nvPicPr>
          <p:cNvPr id="7" name="Picture 6" descr="CBMDC-for-ICT"/>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732239" y="6021290"/>
            <a:ext cx="2162175" cy="600075"/>
          </a:xfrm>
          <a:prstGeom prst="rect">
            <a:avLst/>
          </a:prstGeom>
          <a:noFill/>
          <a:ln>
            <a:noFill/>
          </a:ln>
        </p:spPr>
      </p:pic>
    </p:spTree>
    <p:extLst>
      <p:ext uri="{BB962C8B-B14F-4D97-AF65-F5344CB8AC3E}">
        <p14:creationId xmlns:p14="http://schemas.microsoft.com/office/powerpoint/2010/main" val="7206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ign&#10;&#10;Description automatically generated">
            <a:extLst>
              <a:ext uri="{FF2B5EF4-FFF2-40B4-BE49-F238E27FC236}">
                <a16:creationId xmlns:a16="http://schemas.microsoft.com/office/drawing/2014/main" id="{4215356A-41E8-A6CE-9076-BFC55EAB80AB}"/>
              </a:ext>
            </a:extLst>
          </p:cNvPr>
          <p:cNvPicPr>
            <a:picLocks noChangeAspect="1"/>
          </p:cNvPicPr>
          <p:nvPr userDrawn="1"/>
        </p:nvPicPr>
        <p:blipFill>
          <a:blip r:embed="rId12"/>
          <a:stretch>
            <a:fillRect/>
          </a:stretch>
        </p:blipFill>
        <p:spPr>
          <a:xfrm>
            <a:off x="0" y="0"/>
            <a:ext cx="9144000" cy="6858000"/>
          </a:xfrm>
          <a:prstGeom prst="rect">
            <a:avLst/>
          </a:prstGeom>
        </p:spPr>
      </p:pic>
      <p:sp>
        <p:nvSpPr>
          <p:cNvPr id="4" name="Date Placeholder 3">
            <a:extLst>
              <a:ext uri="{FF2B5EF4-FFF2-40B4-BE49-F238E27FC236}">
                <a16:creationId xmlns:a16="http://schemas.microsoft.com/office/drawing/2014/main" id="{8C11B2DE-F1A7-DE48-BF12-5FBD30AF8132}"/>
              </a:ext>
            </a:extLst>
          </p:cNvPr>
          <p:cNvSpPr>
            <a:spLocks noGrp="1"/>
          </p:cNvSpPr>
          <p:nvPr>
            <p:ph type="dt" sz="half" idx="2"/>
          </p:nvPr>
        </p:nvSpPr>
        <p:spPr>
          <a:xfrm>
            <a:off x="261593" y="6356354"/>
            <a:ext cx="2138707" cy="365125"/>
          </a:xfrm>
          <a:prstGeom prst="rect">
            <a:avLst/>
          </a:prstGeom>
        </p:spPr>
        <p:txBody>
          <a:bodyPr vert="horz" lIns="91440" tIns="45720" rIns="91440" bIns="45720" rtlCol="0" anchor="ctr"/>
          <a:lstStyle>
            <a:lvl1pPr algn="l">
              <a:defRPr sz="675">
                <a:solidFill>
                  <a:schemeClr val="tx1"/>
                </a:solidFill>
                <a:latin typeface="Arial" panose="020B0604020202020204" pitchFamily="34" charset="0"/>
                <a:cs typeface="Arial" panose="020B0604020202020204" pitchFamily="34" charset="0"/>
              </a:defRPr>
            </a:lvl1pPr>
          </a:lstStyle>
          <a:p>
            <a:fld id="{E2A2AA31-134D-BF4D-A8BC-997A04D246F6}" type="datetimeFigureOut">
              <a:rPr lang="en-US" smtClean="0"/>
              <a:pPr/>
              <a:t>9/12/2023</a:t>
            </a:fld>
            <a:endParaRPr lang="en-US" dirty="0"/>
          </a:p>
        </p:txBody>
      </p:sp>
      <p:sp>
        <p:nvSpPr>
          <p:cNvPr id="5" name="Footer Placeholder 4">
            <a:extLst>
              <a:ext uri="{FF2B5EF4-FFF2-40B4-BE49-F238E27FC236}">
                <a16:creationId xmlns:a16="http://schemas.microsoft.com/office/drawing/2014/main" id="{B0503491-F6E5-EE49-991A-AAAC88CA9711}"/>
              </a:ext>
            </a:extLst>
          </p:cNvPr>
          <p:cNvSpPr>
            <a:spLocks noGrp="1"/>
          </p:cNvSpPr>
          <p:nvPr>
            <p:ph type="ftr" sz="quarter" idx="3"/>
          </p:nvPr>
        </p:nvSpPr>
        <p:spPr>
          <a:xfrm>
            <a:off x="2955303" y="6356355"/>
            <a:ext cx="3238107" cy="365125"/>
          </a:xfrm>
          <a:prstGeom prst="rect">
            <a:avLst/>
          </a:prstGeom>
        </p:spPr>
        <p:txBody>
          <a:bodyPr vert="horz" lIns="91440" tIns="45720" rIns="91440" bIns="45720" rtlCol="0" anchor="ctr"/>
          <a:lstStyle>
            <a:lvl1pPr algn="ctr">
              <a:defRPr sz="675">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2E770B57-45D8-FE41-8710-E1EFD0BBAAB6}"/>
              </a:ext>
            </a:extLst>
          </p:cNvPr>
          <p:cNvSpPr>
            <a:spLocks noGrp="1"/>
          </p:cNvSpPr>
          <p:nvPr>
            <p:ph type="sldNum" sz="quarter" idx="4"/>
          </p:nvPr>
        </p:nvSpPr>
        <p:spPr>
          <a:xfrm>
            <a:off x="6743701" y="6356353"/>
            <a:ext cx="2138707" cy="365125"/>
          </a:xfrm>
          <a:prstGeom prst="rect">
            <a:avLst/>
          </a:prstGeom>
        </p:spPr>
        <p:txBody>
          <a:bodyPr vert="horz" lIns="91440" tIns="45720" rIns="91440" bIns="45720" rtlCol="0" anchor="ctr"/>
          <a:lstStyle>
            <a:lvl1pPr algn="r">
              <a:defRPr sz="675">
                <a:solidFill>
                  <a:schemeClr val="tx1"/>
                </a:solidFill>
                <a:latin typeface="Arial" panose="020B0604020202020204" pitchFamily="34" charset="0"/>
                <a:cs typeface="Arial" panose="020B0604020202020204" pitchFamily="34" charset="0"/>
              </a:defRPr>
            </a:lvl1pPr>
          </a:lstStyle>
          <a:p>
            <a:fld id="{5AEA9250-399A-9C4F-A218-6D41BD93BB12}" type="slidenum">
              <a:rPr lang="en-US" smtClean="0"/>
              <a:pPr/>
              <a:t>‹#›</a:t>
            </a:fld>
            <a:endParaRPr lang="en-US"/>
          </a:p>
        </p:txBody>
      </p:sp>
      <p:pic>
        <p:nvPicPr>
          <p:cNvPr id="7" name="Content Placeholder 4" descr="Logo of the Bradford District and Craven Health and Care Partnership">
            <a:extLst>
              <a:ext uri="{FF2B5EF4-FFF2-40B4-BE49-F238E27FC236}">
                <a16:creationId xmlns:a16="http://schemas.microsoft.com/office/drawing/2014/main" id="{37FD3F72-DE37-0DBD-17BA-D17B8DC2A779}"/>
              </a:ext>
            </a:extLst>
          </p:cNvPr>
          <p:cNvPicPr>
            <a:picLocks noChangeAspect="1"/>
          </p:cNvPicPr>
          <p:nvPr userDrawn="1"/>
        </p:nvPicPr>
        <p:blipFill>
          <a:blip r:embed="rId13"/>
          <a:stretch>
            <a:fillRect/>
          </a:stretch>
        </p:blipFill>
        <p:spPr>
          <a:xfrm>
            <a:off x="7198679" y="168925"/>
            <a:ext cx="1787401" cy="439200"/>
          </a:xfrm>
          <a:prstGeom prst="rect">
            <a:avLst/>
          </a:prstGeom>
        </p:spPr>
      </p:pic>
      <p:sp>
        <p:nvSpPr>
          <p:cNvPr id="9" name="Title Placeholder 1">
            <a:extLst>
              <a:ext uri="{FF2B5EF4-FFF2-40B4-BE49-F238E27FC236}">
                <a16:creationId xmlns:a16="http://schemas.microsoft.com/office/drawing/2014/main" id="{684EE5AE-A914-6F91-3A41-726F49D11736}"/>
              </a:ext>
            </a:extLst>
          </p:cNvPr>
          <p:cNvSpPr>
            <a:spLocks noGrp="1"/>
          </p:cNvSpPr>
          <p:nvPr>
            <p:ph type="title"/>
          </p:nvPr>
        </p:nvSpPr>
        <p:spPr>
          <a:xfrm>
            <a:off x="261594" y="365130"/>
            <a:ext cx="6859562" cy="1056167"/>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10" name="Text Placeholder 2">
            <a:extLst>
              <a:ext uri="{FF2B5EF4-FFF2-40B4-BE49-F238E27FC236}">
                <a16:creationId xmlns:a16="http://schemas.microsoft.com/office/drawing/2014/main" id="{D67CD2FF-6AF3-21C4-2C61-E504476445F9}"/>
              </a:ext>
            </a:extLst>
          </p:cNvPr>
          <p:cNvSpPr>
            <a:spLocks noGrp="1"/>
          </p:cNvSpPr>
          <p:nvPr>
            <p:ph type="body" idx="1"/>
          </p:nvPr>
        </p:nvSpPr>
        <p:spPr>
          <a:xfrm>
            <a:off x="261594" y="1520687"/>
            <a:ext cx="8625526" cy="465627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81222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514350" rtl="0" eaLnBrk="1" latinLnBrk="0" hangingPunct="1">
        <a:lnSpc>
          <a:spcPct val="90000"/>
        </a:lnSpc>
        <a:spcBef>
          <a:spcPct val="0"/>
        </a:spcBef>
        <a:buNone/>
        <a:defRPr sz="2475" b="1" kern="1200">
          <a:solidFill>
            <a:schemeClr val="accent5"/>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90000"/>
        </a:lnSpc>
        <a:spcBef>
          <a:spcPts val="563"/>
        </a:spcBef>
        <a:buFont typeface="Arial" panose="020B0604020202020204" pitchFamily="34" charset="0"/>
        <a:buNone/>
        <a:defRPr sz="1575" kern="1200">
          <a:solidFill>
            <a:schemeClr val="tx1"/>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280CD0-49AC-084A-A9AB-ADC0C3BC5CEF}"/>
              </a:ext>
            </a:extLst>
          </p:cNvPr>
          <p:cNvSpPr>
            <a:spLocks noGrp="1"/>
          </p:cNvSpPr>
          <p:nvPr>
            <p:ph type="title"/>
          </p:nvPr>
        </p:nvSpPr>
        <p:spPr>
          <a:xfrm>
            <a:off x="261594" y="365130"/>
            <a:ext cx="6859562" cy="1056167"/>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DF2931E-620D-A044-80A2-247DE83CE75B}"/>
              </a:ext>
            </a:extLst>
          </p:cNvPr>
          <p:cNvSpPr>
            <a:spLocks noGrp="1"/>
          </p:cNvSpPr>
          <p:nvPr>
            <p:ph type="body" idx="1"/>
          </p:nvPr>
        </p:nvSpPr>
        <p:spPr>
          <a:xfrm>
            <a:off x="261594" y="1520687"/>
            <a:ext cx="8625526" cy="465627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C11B2DE-F1A7-DE48-BF12-5FBD30AF8132}"/>
              </a:ext>
            </a:extLst>
          </p:cNvPr>
          <p:cNvSpPr>
            <a:spLocks noGrp="1"/>
          </p:cNvSpPr>
          <p:nvPr>
            <p:ph type="dt" sz="half" idx="2"/>
          </p:nvPr>
        </p:nvSpPr>
        <p:spPr>
          <a:xfrm>
            <a:off x="261593" y="6356354"/>
            <a:ext cx="2138707" cy="365125"/>
          </a:xfrm>
          <a:prstGeom prst="rect">
            <a:avLst/>
          </a:prstGeom>
        </p:spPr>
        <p:txBody>
          <a:bodyPr vert="horz" lIns="91440" tIns="45720" rIns="91440" bIns="45720" rtlCol="0" anchor="ctr"/>
          <a:lstStyle>
            <a:lvl1pPr algn="l">
              <a:defRPr sz="675">
                <a:solidFill>
                  <a:schemeClr val="tx1"/>
                </a:solidFill>
                <a:latin typeface="Arial" panose="020B0604020202020204" pitchFamily="34" charset="0"/>
                <a:cs typeface="Arial" panose="020B0604020202020204" pitchFamily="34" charset="0"/>
              </a:defRPr>
            </a:lvl1pPr>
          </a:lstStyle>
          <a:p>
            <a:fld id="{E2A2AA31-134D-BF4D-A8BC-997A04D246F6}" type="datetimeFigureOut">
              <a:rPr lang="en-US" smtClean="0"/>
              <a:pPr/>
              <a:t>9/12/2023</a:t>
            </a:fld>
            <a:endParaRPr lang="en-US" dirty="0"/>
          </a:p>
        </p:txBody>
      </p:sp>
      <p:sp>
        <p:nvSpPr>
          <p:cNvPr id="5" name="Footer Placeholder 4">
            <a:extLst>
              <a:ext uri="{FF2B5EF4-FFF2-40B4-BE49-F238E27FC236}">
                <a16:creationId xmlns:a16="http://schemas.microsoft.com/office/drawing/2014/main" id="{B0503491-F6E5-EE49-991A-AAAC88CA9711}"/>
              </a:ext>
            </a:extLst>
          </p:cNvPr>
          <p:cNvSpPr>
            <a:spLocks noGrp="1"/>
          </p:cNvSpPr>
          <p:nvPr>
            <p:ph type="ftr" sz="quarter" idx="3"/>
          </p:nvPr>
        </p:nvSpPr>
        <p:spPr>
          <a:xfrm>
            <a:off x="2955303" y="6356355"/>
            <a:ext cx="3238107" cy="365125"/>
          </a:xfrm>
          <a:prstGeom prst="rect">
            <a:avLst/>
          </a:prstGeom>
        </p:spPr>
        <p:txBody>
          <a:bodyPr vert="horz" lIns="91440" tIns="45720" rIns="91440" bIns="45720" rtlCol="0" anchor="ctr"/>
          <a:lstStyle>
            <a:lvl1pPr algn="ctr">
              <a:defRPr sz="675">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2E770B57-45D8-FE41-8710-E1EFD0BBAAB6}"/>
              </a:ext>
            </a:extLst>
          </p:cNvPr>
          <p:cNvSpPr>
            <a:spLocks noGrp="1"/>
          </p:cNvSpPr>
          <p:nvPr>
            <p:ph type="sldNum" sz="quarter" idx="4"/>
          </p:nvPr>
        </p:nvSpPr>
        <p:spPr>
          <a:xfrm>
            <a:off x="6743701" y="6356353"/>
            <a:ext cx="2138707" cy="365125"/>
          </a:xfrm>
          <a:prstGeom prst="rect">
            <a:avLst/>
          </a:prstGeom>
        </p:spPr>
        <p:txBody>
          <a:bodyPr vert="horz" lIns="91440" tIns="45720" rIns="91440" bIns="45720" rtlCol="0" anchor="ctr"/>
          <a:lstStyle>
            <a:lvl1pPr algn="r">
              <a:defRPr sz="675">
                <a:solidFill>
                  <a:schemeClr val="tx1"/>
                </a:solidFill>
                <a:latin typeface="Arial" panose="020B0604020202020204" pitchFamily="34" charset="0"/>
                <a:cs typeface="Arial" panose="020B0604020202020204" pitchFamily="34" charset="0"/>
              </a:defRPr>
            </a:lvl1pPr>
          </a:lstStyle>
          <a:p>
            <a:fld id="{5AEA9250-399A-9C4F-A218-6D41BD93BB12}" type="slidenum">
              <a:rPr lang="en-US" smtClean="0"/>
              <a:pPr/>
              <a:t>‹#›</a:t>
            </a:fld>
            <a:endParaRPr lang="en-US"/>
          </a:p>
        </p:txBody>
      </p:sp>
    </p:spTree>
    <p:extLst>
      <p:ext uri="{BB962C8B-B14F-4D97-AF65-F5344CB8AC3E}">
        <p14:creationId xmlns:p14="http://schemas.microsoft.com/office/powerpoint/2010/main" val="314603333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514350" rtl="0" eaLnBrk="1" latinLnBrk="0" hangingPunct="1">
        <a:lnSpc>
          <a:spcPct val="90000"/>
        </a:lnSpc>
        <a:spcBef>
          <a:spcPct val="0"/>
        </a:spcBef>
        <a:buNone/>
        <a:defRPr sz="2475" b="1" kern="1200">
          <a:solidFill>
            <a:schemeClr val="accent5"/>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90000"/>
        </a:lnSpc>
        <a:spcBef>
          <a:spcPts val="563"/>
        </a:spcBef>
        <a:buFont typeface="Arial" panose="020B0604020202020204" pitchFamily="34" charset="0"/>
        <a:buNone/>
        <a:defRPr sz="1575" kern="1200">
          <a:solidFill>
            <a:schemeClr val="tx1"/>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ign&#10;&#10;Description automatically generated">
            <a:extLst>
              <a:ext uri="{FF2B5EF4-FFF2-40B4-BE49-F238E27FC236}">
                <a16:creationId xmlns:a16="http://schemas.microsoft.com/office/drawing/2014/main" id="{4215356A-41E8-A6CE-9076-BFC55EAB80AB}"/>
              </a:ext>
            </a:extLst>
          </p:cNvPr>
          <p:cNvPicPr>
            <a:picLocks noChangeAspect="1"/>
          </p:cNvPicPr>
          <p:nvPr userDrawn="1"/>
        </p:nvPicPr>
        <p:blipFill>
          <a:blip r:embed="rId12"/>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51280CD0-49AC-084A-A9AB-ADC0C3BC5CEF}"/>
              </a:ext>
            </a:extLst>
          </p:cNvPr>
          <p:cNvSpPr>
            <a:spLocks noGrp="1"/>
          </p:cNvSpPr>
          <p:nvPr>
            <p:ph type="title"/>
          </p:nvPr>
        </p:nvSpPr>
        <p:spPr>
          <a:xfrm>
            <a:off x="261594" y="365129"/>
            <a:ext cx="6779165" cy="132556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DF2931E-620D-A044-80A2-247DE83CE75B}"/>
              </a:ext>
            </a:extLst>
          </p:cNvPr>
          <p:cNvSpPr>
            <a:spLocks noGrp="1"/>
          </p:cNvSpPr>
          <p:nvPr>
            <p:ph type="body" idx="1"/>
          </p:nvPr>
        </p:nvSpPr>
        <p:spPr>
          <a:xfrm>
            <a:off x="261594" y="1825625"/>
            <a:ext cx="8625526"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C11B2DE-F1A7-DE48-BF12-5FBD30AF8132}"/>
              </a:ext>
            </a:extLst>
          </p:cNvPr>
          <p:cNvSpPr>
            <a:spLocks noGrp="1"/>
          </p:cNvSpPr>
          <p:nvPr>
            <p:ph type="dt" sz="half" idx="2"/>
          </p:nvPr>
        </p:nvSpPr>
        <p:spPr>
          <a:xfrm>
            <a:off x="261593" y="6356354"/>
            <a:ext cx="2138707" cy="365125"/>
          </a:xfrm>
          <a:prstGeom prst="rect">
            <a:avLst/>
          </a:prstGeom>
        </p:spPr>
        <p:txBody>
          <a:bodyPr vert="horz" lIns="91440" tIns="45720" rIns="91440" bIns="45720" rtlCol="0" anchor="ctr"/>
          <a:lstStyle>
            <a:lvl1pPr algn="l">
              <a:defRPr sz="675">
                <a:solidFill>
                  <a:schemeClr val="tx1"/>
                </a:solidFill>
                <a:latin typeface="Arial" panose="020B0604020202020204" pitchFamily="34" charset="0"/>
                <a:cs typeface="Arial" panose="020B0604020202020204" pitchFamily="34" charset="0"/>
              </a:defRPr>
            </a:lvl1pPr>
          </a:lstStyle>
          <a:p>
            <a:fld id="{E2A2AA31-134D-BF4D-A8BC-997A04D246F6}" type="datetimeFigureOut">
              <a:rPr lang="en-US" smtClean="0"/>
              <a:pPr/>
              <a:t>9/12/2023</a:t>
            </a:fld>
            <a:endParaRPr lang="en-US" dirty="0"/>
          </a:p>
        </p:txBody>
      </p:sp>
      <p:sp>
        <p:nvSpPr>
          <p:cNvPr id="5" name="Footer Placeholder 4">
            <a:extLst>
              <a:ext uri="{FF2B5EF4-FFF2-40B4-BE49-F238E27FC236}">
                <a16:creationId xmlns:a16="http://schemas.microsoft.com/office/drawing/2014/main" id="{B0503491-F6E5-EE49-991A-AAAC88CA9711}"/>
              </a:ext>
            </a:extLst>
          </p:cNvPr>
          <p:cNvSpPr>
            <a:spLocks noGrp="1"/>
          </p:cNvSpPr>
          <p:nvPr>
            <p:ph type="ftr" sz="quarter" idx="3"/>
          </p:nvPr>
        </p:nvSpPr>
        <p:spPr>
          <a:xfrm>
            <a:off x="2955303" y="6356355"/>
            <a:ext cx="3238107" cy="365125"/>
          </a:xfrm>
          <a:prstGeom prst="rect">
            <a:avLst/>
          </a:prstGeom>
        </p:spPr>
        <p:txBody>
          <a:bodyPr vert="horz" lIns="91440" tIns="45720" rIns="91440" bIns="45720" rtlCol="0" anchor="ctr"/>
          <a:lstStyle>
            <a:lvl1pPr algn="ctr">
              <a:defRPr sz="675">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2E770B57-45D8-FE41-8710-E1EFD0BBAAB6}"/>
              </a:ext>
            </a:extLst>
          </p:cNvPr>
          <p:cNvSpPr>
            <a:spLocks noGrp="1"/>
          </p:cNvSpPr>
          <p:nvPr>
            <p:ph type="sldNum" sz="quarter" idx="4"/>
          </p:nvPr>
        </p:nvSpPr>
        <p:spPr>
          <a:xfrm>
            <a:off x="6743701" y="6356353"/>
            <a:ext cx="2138707" cy="365125"/>
          </a:xfrm>
          <a:prstGeom prst="rect">
            <a:avLst/>
          </a:prstGeom>
        </p:spPr>
        <p:txBody>
          <a:bodyPr vert="horz" lIns="91440" tIns="45720" rIns="91440" bIns="45720" rtlCol="0" anchor="ctr"/>
          <a:lstStyle>
            <a:lvl1pPr algn="r">
              <a:defRPr sz="675">
                <a:solidFill>
                  <a:schemeClr val="tx1"/>
                </a:solidFill>
                <a:latin typeface="Arial" panose="020B0604020202020204" pitchFamily="34" charset="0"/>
                <a:cs typeface="Arial" panose="020B0604020202020204" pitchFamily="34" charset="0"/>
              </a:defRPr>
            </a:lvl1pPr>
          </a:lstStyle>
          <a:p>
            <a:fld id="{5AEA9250-399A-9C4F-A218-6D41BD93BB12}" type="slidenum">
              <a:rPr lang="en-US" smtClean="0"/>
              <a:pPr/>
              <a:t>‹#›</a:t>
            </a:fld>
            <a:endParaRPr lang="en-US"/>
          </a:p>
        </p:txBody>
      </p:sp>
    </p:spTree>
    <p:extLst>
      <p:ext uri="{BB962C8B-B14F-4D97-AF65-F5344CB8AC3E}">
        <p14:creationId xmlns:p14="http://schemas.microsoft.com/office/powerpoint/2010/main" val="383746766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l" defTabSz="514350" rtl="0" eaLnBrk="1" latinLnBrk="0" hangingPunct="1">
        <a:lnSpc>
          <a:spcPct val="90000"/>
        </a:lnSpc>
        <a:spcBef>
          <a:spcPct val="0"/>
        </a:spcBef>
        <a:buNone/>
        <a:defRPr sz="2475" b="1" kern="1200">
          <a:solidFill>
            <a:schemeClr val="accent5"/>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90000"/>
        </a:lnSpc>
        <a:spcBef>
          <a:spcPts val="563"/>
        </a:spcBef>
        <a:buFont typeface="Arial" panose="020B0604020202020204" pitchFamily="34" charset="0"/>
        <a:buNone/>
        <a:defRPr sz="1575" kern="1200">
          <a:solidFill>
            <a:schemeClr val="tx1"/>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9F8F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E47238-9075-51F6-C1E0-9D9206BA1E1B}"/>
              </a:ext>
            </a:extLst>
          </p:cNvPr>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5601A03A-E368-EF53-5407-CD92DAEE93E2}"/>
              </a:ext>
            </a:extLst>
          </p:cNvPr>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272B884D-8077-1AAC-3D9A-377570D59C72}"/>
              </a:ext>
            </a:extLst>
          </p:cNvPr>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DCF84A5A-B7C5-7E92-B5B8-9F8BC718675A}"/>
              </a:ext>
            </a:extLst>
          </p:cNvPr>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a:extLst>
              <a:ext uri="{FF2B5EF4-FFF2-40B4-BE49-F238E27FC236}">
                <a16:creationId xmlns:a16="http://schemas.microsoft.com/office/drawing/2014/main" id="{9C601CF0-86A5-3234-8CE4-E071422B0AC5}"/>
              </a:ext>
            </a:extLst>
          </p:cNvPr>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sz="1800">
                <a:solidFill>
                  <a:srgbClr val="FFFFFF"/>
                </a:solidFill>
              </a:defRPr>
            </a:lvl1pPr>
          </a:lstStyle>
          <a:p>
            <a:fld id="{53744447-2BDB-4140-A6C2-30B6A363E3F5}" type="slidenum">
              <a:rPr lang="en-US" altLang="en-US"/>
              <a:pPr/>
              <a:t>‹#›</a:t>
            </a:fld>
            <a:endParaRPr lang="en-US" altLang="en-US"/>
          </a:p>
        </p:txBody>
      </p:sp>
      <p:sp>
        <p:nvSpPr>
          <p:cNvPr id="5" name="Footer Placeholder 4">
            <a:extLst>
              <a:ext uri="{FF2B5EF4-FFF2-40B4-BE49-F238E27FC236}">
                <a16:creationId xmlns:a16="http://schemas.microsoft.com/office/drawing/2014/main" id="{DAE46A60-D889-EA4E-8313-F5B0B5FDC4A3}"/>
              </a:ext>
            </a:extLst>
          </p:cNvPr>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latin typeface="Arial" charset="0"/>
              </a:defRPr>
            </a:lvl1pPr>
          </a:lstStyle>
          <a:p>
            <a:pPr>
              <a:defRPr/>
            </a:pPr>
            <a:endParaRPr lang="en-US"/>
          </a:p>
        </p:txBody>
      </p:sp>
      <p:sp>
        <p:nvSpPr>
          <p:cNvPr id="4" name="Date Placeholder 3">
            <a:extLst>
              <a:ext uri="{FF2B5EF4-FFF2-40B4-BE49-F238E27FC236}">
                <a16:creationId xmlns:a16="http://schemas.microsoft.com/office/drawing/2014/main" id="{61950955-7DFC-47D7-5AEA-904BBD4FBE9A}"/>
              </a:ext>
            </a:extLst>
          </p:cNvPr>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latin typeface="Arial" charset="0"/>
              </a:defRPr>
            </a:lvl1pPr>
          </a:lstStyle>
          <a:p>
            <a:pPr>
              <a:defRPr/>
            </a:pPr>
            <a:fld id="{C983C730-803C-4B3C-A35E-EF3B195698AF}" type="datetime1">
              <a:rPr lang="en-US"/>
              <a:pPr>
                <a:defRPr/>
              </a:pPr>
              <a:t>9/12/2023</a:t>
            </a:fld>
            <a:endParaRPr lang="en-US" dirty="0"/>
          </a:p>
        </p:txBody>
      </p:sp>
      <p:pic>
        <p:nvPicPr>
          <p:cNvPr id="1033" name="Picture 5">
            <a:extLst>
              <a:ext uri="{FF2B5EF4-FFF2-40B4-BE49-F238E27FC236}">
                <a16:creationId xmlns:a16="http://schemas.microsoft.com/office/drawing/2014/main" id="{C65D67F1-5E38-89A8-8960-18343CDA9CF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227763" y="5916613"/>
            <a:ext cx="2376487"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3793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3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image" Target="../media/image13.jpg"/><Relationship Id="rId1" Type="http://schemas.openxmlformats.org/officeDocument/2006/relationships/slideLayout" Target="../slideLayouts/slideLayout3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tm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32.xml"/><Relationship Id="rId4" Type="http://schemas.openxmlformats.org/officeDocument/2006/relationships/image" Target="../media/image18.tm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3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3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image" Target="../media/image13.jpg"/><Relationship Id="rId1" Type="http://schemas.openxmlformats.org/officeDocument/2006/relationships/slideLayout" Target="../slideLayouts/slideLayout32.xml"/><Relationship Id="rId6" Type="http://schemas.openxmlformats.org/officeDocument/2006/relationships/image" Target="../media/image26.png"/><Relationship Id="rId5" Type="http://schemas.openxmlformats.org/officeDocument/2006/relationships/image" Target="../media/image25.tmp"/><Relationship Id="rId4" Type="http://schemas.openxmlformats.org/officeDocument/2006/relationships/image" Target="../media/image24.tmp"/><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END.Auditors@bradford.gov.uk" TargetMode="External"/><Relationship Id="rId2" Type="http://schemas.openxmlformats.org/officeDocument/2006/relationships/image" Target="../media/image30.jpg"/><Relationship Id="rId1" Type="http://schemas.openxmlformats.org/officeDocument/2006/relationships/slideLayout" Target="../slideLayouts/slideLayout32.xml"/><Relationship Id="rId5" Type="http://schemas.openxmlformats.org/officeDocument/2006/relationships/image" Target="../media/image1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hyperlink" Target="mailto:diane.daley@bthft.nhs.uk" TargetMode="Externa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skills4bradford.co.uk/Services/5179" TargetMode="External"/><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3" Type="http://schemas.openxmlformats.org/officeDocument/2006/relationships/hyperlink" Target="mailto:Lucy.stead@bradford.gov.uk" TargetMode="External"/><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image" Target="../media/image45.jf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link.springer.com/article/10.1007/s11125-020-09528-4#ref-CR22"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Jessica.Allen-Summers@bradford.gov.uk" TargetMode="External"/><Relationship Id="rId2" Type="http://schemas.openxmlformats.org/officeDocument/2006/relationships/hyperlink" Target="mailto:ruth.dennis@bradford.gov.uk"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hyperlink" Target="https://www.menti.com/" TargetMode="Externa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a:t>Senco Network</a:t>
            </a:r>
          </a:p>
        </p:txBody>
      </p:sp>
      <p:sp>
        <p:nvSpPr>
          <p:cNvPr id="3" name="Subtitle 2"/>
          <p:cNvSpPr>
            <a:spLocks noGrp="1"/>
          </p:cNvSpPr>
          <p:nvPr>
            <p:ph type="subTitle" idx="1"/>
          </p:nvPr>
        </p:nvSpPr>
        <p:spPr>
          <a:xfrm>
            <a:off x="1403649" y="3573016"/>
            <a:ext cx="6472808" cy="648072"/>
          </a:xfrm>
        </p:spPr>
        <p:txBody>
          <a:bodyPr/>
          <a:lstStyle/>
          <a:p>
            <a:r>
              <a:rPr lang="en-GB" dirty="0"/>
              <a:t>Autumn Term 2023</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3563889" y="4209838"/>
            <a:ext cx="2091793" cy="2157161"/>
          </a:xfrm>
          <a:prstGeom prst="rect">
            <a:avLst/>
          </a:prstGeom>
        </p:spPr>
      </p:pic>
    </p:spTree>
    <p:extLst>
      <p:ext uri="{BB962C8B-B14F-4D97-AF65-F5344CB8AC3E}">
        <p14:creationId xmlns:p14="http://schemas.microsoft.com/office/powerpoint/2010/main" val="108352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adford-SEND-Banner-background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pic>
        <p:nvPicPr>
          <p:cNvPr id="2" name="Picture 1">
            <a:extLst>
              <a:ext uri="{FF2B5EF4-FFF2-40B4-BE49-F238E27FC236}">
                <a16:creationId xmlns:a16="http://schemas.microsoft.com/office/drawing/2014/main" id="{9913560A-0963-2E4E-B4A2-E8EE3F339F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2348" y="948480"/>
            <a:ext cx="1194300" cy="329401"/>
          </a:xfrm>
          <a:prstGeom prst="rect">
            <a:avLst/>
          </a:prstGeom>
        </p:spPr>
      </p:pic>
      <p:sp>
        <p:nvSpPr>
          <p:cNvPr id="5" name="Title 1">
            <a:extLst>
              <a:ext uri="{FF2B5EF4-FFF2-40B4-BE49-F238E27FC236}">
                <a16:creationId xmlns:a16="http://schemas.microsoft.com/office/drawing/2014/main" id="{30801AD8-5323-BEA8-FBCB-A3F4204E9DDB}"/>
              </a:ext>
            </a:extLst>
          </p:cNvPr>
          <p:cNvSpPr txBox="1">
            <a:spLocks/>
          </p:cNvSpPr>
          <p:nvPr/>
        </p:nvSpPr>
        <p:spPr>
          <a:xfrm>
            <a:off x="82194" y="914038"/>
            <a:ext cx="6406628" cy="822791"/>
          </a:xfrm>
          <a:prstGeom prst="rect">
            <a:avLst/>
          </a:prstGeom>
        </p:spPr>
        <p:txBody>
          <a:bodyPr vert="horz" lIns="68580" tIns="34290" rIns="68580" bIns="34290" rtlCol="0" anchor="t">
            <a:normAutofit/>
          </a:bodyPr>
          <a:lstStyle>
            <a:lvl1pPr algn="l" defTabSz="685800" rtl="0" eaLnBrk="1" latinLnBrk="0" hangingPunct="1">
              <a:lnSpc>
                <a:spcPct val="90000"/>
              </a:lnSpc>
              <a:spcBef>
                <a:spcPct val="0"/>
              </a:spcBef>
              <a:buNone/>
              <a:defRPr sz="4500" b="1" kern="1200">
                <a:solidFill>
                  <a:schemeClr val="accent5"/>
                </a:solidFill>
                <a:latin typeface="Arial" panose="020B0604020202020204" pitchFamily="34" charset="0"/>
                <a:ea typeface="+mj-ea"/>
                <a:cs typeface="Arial" panose="020B0604020202020204" pitchFamily="34" charset="0"/>
              </a:defRPr>
            </a:lvl1pPr>
          </a:lstStyle>
          <a:p>
            <a:pPr defTabSz="514350"/>
            <a:r>
              <a:rPr lang="en-US" sz="3375" dirty="0">
                <a:solidFill>
                  <a:srgbClr val="44247D"/>
                </a:solidFill>
              </a:rPr>
              <a:t>Holistic Co-production</a:t>
            </a:r>
          </a:p>
        </p:txBody>
      </p:sp>
      <p:sp>
        <p:nvSpPr>
          <p:cNvPr id="6" name="Content Placeholder 2">
            <a:extLst>
              <a:ext uri="{FF2B5EF4-FFF2-40B4-BE49-F238E27FC236}">
                <a16:creationId xmlns:a16="http://schemas.microsoft.com/office/drawing/2014/main" id="{DC5C71B6-4D44-4CAC-003A-3074993370D0}"/>
              </a:ext>
            </a:extLst>
          </p:cNvPr>
          <p:cNvSpPr txBox="1">
            <a:spLocks/>
          </p:cNvSpPr>
          <p:nvPr/>
        </p:nvSpPr>
        <p:spPr>
          <a:xfrm>
            <a:off x="1137953" y="1750719"/>
            <a:ext cx="6621157" cy="2395104"/>
          </a:xfrm>
          <a:prstGeom prst="rect">
            <a:avLst/>
          </a:prstGeom>
        </p:spPr>
        <p:txBody>
          <a:bodyPr vert="horz" lIns="68580" tIns="34290" rIns="68580" bIns="3429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514350">
              <a:spcBef>
                <a:spcPts val="563"/>
              </a:spcBef>
            </a:pPr>
            <a:r>
              <a:rPr lang="en-US" sz="1350" i="1" dirty="0">
                <a:solidFill>
                  <a:srgbClr val="44247D">
                    <a:lumMod val="50000"/>
                  </a:srgbClr>
                </a:solidFill>
              </a:rPr>
              <a:t>	‘…ensures that children, young people and parents feel they have 	</a:t>
            </a:r>
            <a:r>
              <a:rPr lang="en-US" b="1" i="1" u="sng" dirty="0">
                <a:solidFill>
                  <a:srgbClr val="44247D">
                    <a:lumMod val="50000"/>
                  </a:srgbClr>
                </a:solidFill>
              </a:rPr>
              <a:t>participated fully </a:t>
            </a:r>
            <a:r>
              <a:rPr lang="en-US" sz="1350" i="1" dirty="0">
                <a:solidFill>
                  <a:srgbClr val="44247D">
                    <a:lumMod val="50000"/>
                  </a:srgbClr>
                </a:solidFill>
              </a:rPr>
              <a:t>in the process and have a sense of co-ownership.’</a:t>
            </a:r>
          </a:p>
          <a:p>
            <a:pPr algn="r" defTabSz="514350">
              <a:spcBef>
                <a:spcPts val="563"/>
              </a:spcBef>
              <a:buFontTx/>
              <a:buChar char="-"/>
            </a:pPr>
            <a:r>
              <a:rPr lang="en-US" sz="1350" i="1" dirty="0">
                <a:solidFill>
                  <a:srgbClr val="44247D">
                    <a:lumMod val="50000"/>
                  </a:srgbClr>
                </a:solidFill>
              </a:rPr>
              <a:t>SEND Code of Practice 2015, Section 4.9, page 61</a:t>
            </a:r>
          </a:p>
          <a:p>
            <a:pPr algn="r" defTabSz="514350">
              <a:spcBef>
                <a:spcPts val="563"/>
              </a:spcBef>
              <a:buFontTx/>
              <a:buChar char="-"/>
            </a:pPr>
            <a:endParaRPr lang="en-US" sz="1350" i="1" dirty="0">
              <a:solidFill>
                <a:srgbClr val="44247D">
                  <a:lumMod val="50000"/>
                </a:srgbClr>
              </a:solidFill>
            </a:endParaRPr>
          </a:p>
          <a:p>
            <a:pPr defTabSz="514350">
              <a:spcBef>
                <a:spcPts val="563"/>
              </a:spcBef>
            </a:pPr>
            <a:r>
              <a:rPr lang="en-US" sz="1350" i="1" dirty="0">
                <a:solidFill>
                  <a:srgbClr val="44247D">
                    <a:lumMod val="50000"/>
                  </a:srgbClr>
                </a:solidFill>
              </a:rPr>
              <a:t>	‘…provide support that enables children, young people and parents to contribute to decision-making…’</a:t>
            </a:r>
          </a:p>
          <a:p>
            <a:pPr algn="r" defTabSz="514350">
              <a:spcBef>
                <a:spcPts val="563"/>
              </a:spcBef>
            </a:pPr>
            <a:r>
              <a:rPr lang="en-US" sz="1350" i="1" dirty="0">
                <a:solidFill>
                  <a:srgbClr val="44247D">
                    <a:lumMod val="50000"/>
                  </a:srgbClr>
                </a:solidFill>
              </a:rPr>
              <a:t>- SEND Code of Practice 2015, Section 4.9, page 62</a:t>
            </a:r>
          </a:p>
          <a:p>
            <a:pPr algn="r" defTabSz="514350">
              <a:spcBef>
                <a:spcPts val="563"/>
              </a:spcBef>
            </a:pPr>
            <a:endParaRPr lang="en-US" sz="1350" i="1" dirty="0">
              <a:solidFill>
                <a:srgbClr val="000000"/>
              </a:solidFill>
            </a:endParaRPr>
          </a:p>
        </p:txBody>
      </p:sp>
    </p:spTree>
    <p:extLst>
      <p:ext uri="{BB962C8B-B14F-4D97-AF65-F5344CB8AC3E}">
        <p14:creationId xmlns:p14="http://schemas.microsoft.com/office/powerpoint/2010/main" val="182784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adford-SEND-Banner-background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pic>
        <p:nvPicPr>
          <p:cNvPr id="2" name="Picture 1">
            <a:extLst>
              <a:ext uri="{FF2B5EF4-FFF2-40B4-BE49-F238E27FC236}">
                <a16:creationId xmlns:a16="http://schemas.microsoft.com/office/drawing/2014/main" id="{9913560A-0963-2E4E-B4A2-E8EE3F339F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2348" y="948480"/>
            <a:ext cx="1194300" cy="329401"/>
          </a:xfrm>
          <a:prstGeom prst="rect">
            <a:avLst/>
          </a:prstGeom>
        </p:spPr>
      </p:pic>
      <p:sp>
        <p:nvSpPr>
          <p:cNvPr id="5" name="Title 1">
            <a:extLst>
              <a:ext uri="{FF2B5EF4-FFF2-40B4-BE49-F238E27FC236}">
                <a16:creationId xmlns:a16="http://schemas.microsoft.com/office/drawing/2014/main" id="{30801AD8-5323-BEA8-FBCB-A3F4204E9DDB}"/>
              </a:ext>
            </a:extLst>
          </p:cNvPr>
          <p:cNvSpPr txBox="1">
            <a:spLocks/>
          </p:cNvSpPr>
          <p:nvPr/>
        </p:nvSpPr>
        <p:spPr>
          <a:xfrm>
            <a:off x="82194" y="914038"/>
            <a:ext cx="6406628" cy="822791"/>
          </a:xfrm>
          <a:prstGeom prst="rect">
            <a:avLst/>
          </a:prstGeom>
        </p:spPr>
        <p:txBody>
          <a:bodyPr vert="horz" lIns="68580" tIns="34290" rIns="68580" bIns="34290" rtlCol="0" anchor="t">
            <a:normAutofit/>
          </a:bodyPr>
          <a:lstStyle>
            <a:lvl1pPr algn="l" defTabSz="685800" rtl="0" eaLnBrk="1" latinLnBrk="0" hangingPunct="1">
              <a:lnSpc>
                <a:spcPct val="90000"/>
              </a:lnSpc>
              <a:spcBef>
                <a:spcPct val="0"/>
              </a:spcBef>
              <a:buNone/>
              <a:defRPr sz="4500" b="1" kern="1200">
                <a:solidFill>
                  <a:schemeClr val="accent5"/>
                </a:solidFill>
                <a:latin typeface="Arial" panose="020B0604020202020204" pitchFamily="34" charset="0"/>
                <a:ea typeface="+mj-ea"/>
                <a:cs typeface="Arial" panose="020B0604020202020204" pitchFamily="34" charset="0"/>
              </a:defRPr>
            </a:lvl1pPr>
          </a:lstStyle>
          <a:p>
            <a:pPr defTabSz="514350"/>
            <a:r>
              <a:rPr lang="en-US" sz="3375" dirty="0">
                <a:solidFill>
                  <a:srgbClr val="44247D"/>
                </a:solidFill>
              </a:rPr>
              <a:t>Holistic Co-production</a:t>
            </a:r>
          </a:p>
        </p:txBody>
      </p:sp>
      <p:pic>
        <p:nvPicPr>
          <p:cNvPr id="4" name="Picture 3">
            <a:extLst>
              <a:ext uri="{FF2B5EF4-FFF2-40B4-BE49-F238E27FC236}">
                <a16:creationId xmlns:a16="http://schemas.microsoft.com/office/drawing/2014/main" id="{E2E98227-EA82-DE00-863A-C9A68B36E108}"/>
              </a:ext>
            </a:extLst>
          </p:cNvPr>
          <p:cNvPicPr>
            <a:picLocks noChangeAspect="1"/>
          </p:cNvPicPr>
          <p:nvPr/>
        </p:nvPicPr>
        <p:blipFill>
          <a:blip r:embed="rId4"/>
          <a:stretch>
            <a:fillRect/>
          </a:stretch>
        </p:blipFill>
        <p:spPr>
          <a:xfrm>
            <a:off x="82193" y="2354920"/>
            <a:ext cx="3416157" cy="1009886"/>
          </a:xfrm>
          <a:prstGeom prst="rect">
            <a:avLst/>
          </a:prstGeom>
        </p:spPr>
      </p:pic>
      <p:pic>
        <p:nvPicPr>
          <p:cNvPr id="9" name="Picture 8">
            <a:extLst>
              <a:ext uri="{FF2B5EF4-FFF2-40B4-BE49-F238E27FC236}">
                <a16:creationId xmlns:a16="http://schemas.microsoft.com/office/drawing/2014/main" id="{89D381D6-677B-6301-964F-5A596206C433}"/>
              </a:ext>
            </a:extLst>
          </p:cNvPr>
          <p:cNvPicPr>
            <a:picLocks noChangeAspect="1"/>
          </p:cNvPicPr>
          <p:nvPr/>
        </p:nvPicPr>
        <p:blipFill>
          <a:blip r:embed="rId5"/>
          <a:stretch>
            <a:fillRect/>
          </a:stretch>
        </p:blipFill>
        <p:spPr>
          <a:xfrm>
            <a:off x="2303900" y="1401465"/>
            <a:ext cx="5933406" cy="946433"/>
          </a:xfrm>
          <a:prstGeom prst="rect">
            <a:avLst/>
          </a:prstGeom>
        </p:spPr>
      </p:pic>
      <p:pic>
        <p:nvPicPr>
          <p:cNvPr id="11" name="Picture 10">
            <a:extLst>
              <a:ext uri="{FF2B5EF4-FFF2-40B4-BE49-F238E27FC236}">
                <a16:creationId xmlns:a16="http://schemas.microsoft.com/office/drawing/2014/main" id="{D836610E-B4A5-7ABC-7519-171771D89851}"/>
              </a:ext>
            </a:extLst>
          </p:cNvPr>
          <p:cNvPicPr>
            <a:picLocks noChangeAspect="1"/>
          </p:cNvPicPr>
          <p:nvPr/>
        </p:nvPicPr>
        <p:blipFill>
          <a:blip r:embed="rId6"/>
          <a:stretch>
            <a:fillRect/>
          </a:stretch>
        </p:blipFill>
        <p:spPr>
          <a:xfrm>
            <a:off x="2650732" y="3328126"/>
            <a:ext cx="5869193" cy="967185"/>
          </a:xfrm>
          <a:prstGeom prst="rect">
            <a:avLst/>
          </a:prstGeom>
        </p:spPr>
      </p:pic>
      <p:sp>
        <p:nvSpPr>
          <p:cNvPr id="12" name="TextBox 11">
            <a:extLst>
              <a:ext uri="{FF2B5EF4-FFF2-40B4-BE49-F238E27FC236}">
                <a16:creationId xmlns:a16="http://schemas.microsoft.com/office/drawing/2014/main" id="{DA0D10AB-7FA3-AF09-2B22-B1D2C295DBB8}"/>
              </a:ext>
            </a:extLst>
          </p:cNvPr>
          <p:cNvSpPr txBox="1"/>
          <p:nvPr/>
        </p:nvSpPr>
        <p:spPr>
          <a:xfrm>
            <a:off x="82193" y="4240016"/>
            <a:ext cx="2499190" cy="300082"/>
          </a:xfrm>
          <a:prstGeom prst="rect">
            <a:avLst/>
          </a:prstGeom>
          <a:noFill/>
        </p:spPr>
        <p:txBody>
          <a:bodyPr wrap="square" rtlCol="0">
            <a:spAutoFit/>
          </a:bodyPr>
          <a:lstStyle/>
          <a:p>
            <a:pPr algn="ctr" defTabSz="685800"/>
            <a:r>
              <a:rPr lang="en-US" sz="1350" dirty="0">
                <a:solidFill>
                  <a:srgbClr val="44247D">
                    <a:lumMod val="75000"/>
                  </a:srgbClr>
                </a:solidFill>
                <a:latin typeface="Arial" panose="020B0604020202020204" pitchFamily="34" charset="0"/>
                <a:cs typeface="Arial" panose="020B0604020202020204" pitchFamily="34" charset="0"/>
              </a:rPr>
              <a:t>Council</a:t>
            </a:r>
            <a:r>
              <a:rPr lang="en-US" sz="1350" dirty="0">
                <a:solidFill>
                  <a:srgbClr val="000000"/>
                </a:solidFill>
                <a:latin typeface="Arial" panose="020B0604020202020204" pitchFamily="34" charset="0"/>
                <a:cs typeface="Arial" panose="020B0604020202020204" pitchFamily="34" charset="0"/>
              </a:rPr>
              <a:t> for Disabled Children</a:t>
            </a:r>
            <a:endParaRPr lang="en-GB" sz="135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888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adford-SEND-Banner-background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Content Placeholder 2">
            <a:extLst>
              <a:ext uri="{FF2B5EF4-FFF2-40B4-BE49-F238E27FC236}">
                <a16:creationId xmlns:a16="http://schemas.microsoft.com/office/drawing/2014/main" id="{F7989D04-7280-1439-A1CC-7783D1EAE40E}"/>
              </a:ext>
            </a:extLst>
          </p:cNvPr>
          <p:cNvSpPr txBox="1">
            <a:spLocks/>
          </p:cNvSpPr>
          <p:nvPr/>
        </p:nvSpPr>
        <p:spPr>
          <a:xfrm>
            <a:off x="157921" y="1506542"/>
            <a:ext cx="8852847" cy="3879424"/>
          </a:xfrm>
          <a:prstGeom prst="rect">
            <a:avLst/>
          </a:prstGeom>
        </p:spPr>
        <p:txBody>
          <a:bodyPr vert="horz" lIns="68580" tIns="34290" rIns="6858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514350">
              <a:spcBef>
                <a:spcPts val="563"/>
              </a:spcBef>
            </a:pPr>
            <a:r>
              <a:rPr lang="en-GB" sz="1500" i="1" dirty="0">
                <a:solidFill>
                  <a:srgbClr val="002060"/>
                </a:solidFill>
              </a:rPr>
              <a:t>Local authorities </a:t>
            </a:r>
            <a:r>
              <a:rPr lang="en-GB" sz="1500" b="1" i="1" dirty="0">
                <a:solidFill>
                  <a:srgbClr val="002060"/>
                </a:solidFill>
              </a:rPr>
              <a:t>must not </a:t>
            </a:r>
            <a:r>
              <a:rPr lang="en-GB" sz="1500" i="1" dirty="0">
                <a:solidFill>
                  <a:srgbClr val="002060"/>
                </a:solidFill>
              </a:rPr>
              <a:t>use the views of parents as a proxy for young people’s views. Young people will have their own perspective and local authorities should have arrangements in place to engage with them directly.</a:t>
            </a:r>
          </a:p>
          <a:p>
            <a:pPr algn="r" defTabSz="514350">
              <a:spcBef>
                <a:spcPts val="563"/>
              </a:spcBef>
              <a:buFontTx/>
              <a:buChar char="-"/>
            </a:pPr>
            <a:r>
              <a:rPr lang="en-US" sz="1500" i="1" dirty="0">
                <a:solidFill>
                  <a:srgbClr val="002060"/>
                </a:solidFill>
              </a:rPr>
              <a:t> SEND Code of Practice 2015, Section 1.10, page 22</a:t>
            </a:r>
          </a:p>
          <a:p>
            <a:pPr algn="r" defTabSz="514350">
              <a:spcBef>
                <a:spcPts val="563"/>
              </a:spcBef>
              <a:buFontTx/>
              <a:buChar char="-"/>
            </a:pPr>
            <a:endParaRPr lang="en-US" sz="1500" dirty="0">
              <a:solidFill>
                <a:srgbClr val="002060"/>
              </a:solidFill>
            </a:endParaRPr>
          </a:p>
          <a:p>
            <a:pPr marL="257175" indent="-257175" defTabSz="514350">
              <a:spcBef>
                <a:spcPts val="563"/>
              </a:spcBef>
              <a:buFont typeface="Arial" panose="020B0604020202020204" pitchFamily="34" charset="0"/>
              <a:buChar char="•"/>
            </a:pPr>
            <a:r>
              <a:rPr lang="en-US" sz="1350" dirty="0">
                <a:solidFill>
                  <a:srgbClr val="002060"/>
                </a:solidFill>
              </a:rPr>
              <a:t>All children have a voice, whether preverbal, nonverbal or EAL.</a:t>
            </a:r>
          </a:p>
          <a:p>
            <a:pPr marL="257175" indent="-257175" defTabSz="514350">
              <a:spcBef>
                <a:spcPts val="563"/>
              </a:spcBef>
              <a:buFont typeface="Arial" panose="020B0604020202020204" pitchFamily="34" charset="0"/>
              <a:buChar char="•"/>
            </a:pPr>
            <a:r>
              <a:rPr lang="en-US" sz="1350" dirty="0">
                <a:solidFill>
                  <a:srgbClr val="002060"/>
                </a:solidFill>
              </a:rPr>
              <a:t>Professionals working with children have a responsibility to recognise and make sense of what children are thinking, feeling, and communicating. </a:t>
            </a:r>
          </a:p>
          <a:p>
            <a:pPr marL="257175" indent="-257175" defTabSz="514350">
              <a:spcBef>
                <a:spcPts val="563"/>
              </a:spcBef>
              <a:buFont typeface="Arial" panose="020B0604020202020204" pitchFamily="34" charset="0"/>
              <a:buChar char="•"/>
            </a:pPr>
            <a:r>
              <a:rPr lang="en-US" sz="1350" dirty="0">
                <a:solidFill>
                  <a:srgbClr val="002060"/>
                </a:solidFill>
              </a:rPr>
              <a:t>Communication is not just verbal 70% of communication is not through speech.</a:t>
            </a:r>
          </a:p>
          <a:p>
            <a:pPr marL="257175" indent="-257175" defTabSz="514350">
              <a:spcBef>
                <a:spcPts val="563"/>
              </a:spcBef>
              <a:buFont typeface="Arial" panose="020B0604020202020204" pitchFamily="34" charset="0"/>
              <a:buChar char="•"/>
            </a:pPr>
            <a:r>
              <a:rPr lang="en-US" sz="1350" dirty="0">
                <a:solidFill>
                  <a:srgbClr val="002060"/>
                </a:solidFill>
              </a:rPr>
              <a:t>When we talk about the voice of the child it is important that we reflect what we observe in our contacts not just what parents, carers and children directly say.</a:t>
            </a:r>
          </a:p>
          <a:p>
            <a:pPr marL="257175" indent="-257175" defTabSz="514350">
              <a:spcBef>
                <a:spcPts val="563"/>
              </a:spcBef>
              <a:buFont typeface="Arial" panose="020B0604020202020204" pitchFamily="34" charset="0"/>
              <a:buChar char="•"/>
            </a:pPr>
            <a:r>
              <a:rPr lang="en-US" sz="1350" dirty="0">
                <a:solidFill>
                  <a:srgbClr val="002060"/>
                </a:solidFill>
              </a:rPr>
              <a:t>Aspirations must be child-</a:t>
            </a:r>
            <a:r>
              <a:rPr lang="en-US" sz="1350" dirty="0" err="1">
                <a:solidFill>
                  <a:srgbClr val="002060"/>
                </a:solidFill>
              </a:rPr>
              <a:t>centred</a:t>
            </a:r>
            <a:r>
              <a:rPr lang="en-US" sz="1350" dirty="0">
                <a:solidFill>
                  <a:srgbClr val="002060"/>
                </a:solidFill>
              </a:rPr>
              <a:t> and personal which creates..</a:t>
            </a:r>
          </a:p>
          <a:p>
            <a:pPr defTabSz="514350">
              <a:spcBef>
                <a:spcPts val="563"/>
              </a:spcBef>
            </a:pPr>
            <a:endParaRPr lang="en-US" sz="1500" dirty="0">
              <a:solidFill>
                <a:srgbClr val="002060"/>
              </a:solidFill>
            </a:endParaRPr>
          </a:p>
          <a:p>
            <a:pPr algn="r" defTabSz="514350">
              <a:spcBef>
                <a:spcPts val="563"/>
              </a:spcBef>
              <a:buFontTx/>
              <a:buChar char="-"/>
            </a:pPr>
            <a:endParaRPr lang="en-US" sz="1500" i="1" dirty="0">
              <a:solidFill>
                <a:srgbClr val="002060"/>
              </a:solidFill>
            </a:endParaRPr>
          </a:p>
          <a:p>
            <a:pPr marL="257175" indent="-257175" defTabSz="514350">
              <a:spcBef>
                <a:spcPts val="563"/>
              </a:spcBef>
              <a:buFont typeface="Arial" panose="020B0604020202020204" pitchFamily="34" charset="0"/>
              <a:buChar char="•"/>
              <a:defRPr/>
            </a:pPr>
            <a:endParaRPr lang="en-US" sz="1500" dirty="0">
              <a:solidFill>
                <a:srgbClr val="000000"/>
              </a:solidFill>
            </a:endParaRPr>
          </a:p>
        </p:txBody>
      </p:sp>
      <p:pic>
        <p:nvPicPr>
          <p:cNvPr id="4" name="Picture 3">
            <a:extLst>
              <a:ext uri="{FF2B5EF4-FFF2-40B4-BE49-F238E27FC236}">
                <a16:creationId xmlns:a16="http://schemas.microsoft.com/office/drawing/2014/main" id="{17AC9D6C-C8A9-20A4-FDC6-1E30C3E9D2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9802" y="916616"/>
            <a:ext cx="1194300" cy="329401"/>
          </a:xfrm>
          <a:prstGeom prst="rect">
            <a:avLst/>
          </a:prstGeom>
        </p:spPr>
      </p:pic>
      <p:sp>
        <p:nvSpPr>
          <p:cNvPr id="5" name="Title 1">
            <a:extLst>
              <a:ext uri="{FF2B5EF4-FFF2-40B4-BE49-F238E27FC236}">
                <a16:creationId xmlns:a16="http://schemas.microsoft.com/office/drawing/2014/main" id="{D15F4135-1DD7-0D26-C2CA-D733ABEBFB1B}"/>
              </a:ext>
            </a:extLst>
          </p:cNvPr>
          <p:cNvSpPr txBox="1">
            <a:spLocks/>
          </p:cNvSpPr>
          <p:nvPr/>
        </p:nvSpPr>
        <p:spPr>
          <a:xfrm>
            <a:off x="82193" y="914038"/>
            <a:ext cx="6729573" cy="822791"/>
          </a:xfrm>
          <a:prstGeom prst="rect">
            <a:avLst/>
          </a:prstGeom>
        </p:spPr>
        <p:txBody>
          <a:bodyPr vert="horz" lIns="68580" tIns="34290" rIns="68580" bIns="34290" rtlCol="0" anchor="t">
            <a:normAutofit/>
          </a:bodyPr>
          <a:lstStyle>
            <a:lvl1pPr algn="l" defTabSz="685800" rtl="0" eaLnBrk="1" latinLnBrk="0" hangingPunct="1">
              <a:lnSpc>
                <a:spcPct val="90000"/>
              </a:lnSpc>
              <a:spcBef>
                <a:spcPct val="0"/>
              </a:spcBef>
              <a:buNone/>
              <a:defRPr sz="4500" b="1" kern="1200">
                <a:solidFill>
                  <a:schemeClr val="accent5"/>
                </a:solidFill>
                <a:latin typeface="Arial" panose="020B0604020202020204" pitchFamily="34" charset="0"/>
                <a:ea typeface="+mj-ea"/>
                <a:cs typeface="Arial" panose="020B0604020202020204" pitchFamily="34" charset="0"/>
              </a:defRPr>
            </a:lvl1pPr>
          </a:lstStyle>
          <a:p>
            <a:pPr defTabSz="514350"/>
            <a:r>
              <a:rPr lang="en-US" sz="2700" dirty="0">
                <a:solidFill>
                  <a:srgbClr val="44247D"/>
                </a:solidFill>
              </a:rPr>
              <a:t>What do we mean by the Child’s voice?</a:t>
            </a:r>
          </a:p>
        </p:txBody>
      </p:sp>
      <p:pic>
        <p:nvPicPr>
          <p:cNvPr id="6" name="Picture 5">
            <a:extLst>
              <a:ext uri="{FF2B5EF4-FFF2-40B4-BE49-F238E27FC236}">
                <a16:creationId xmlns:a16="http://schemas.microsoft.com/office/drawing/2014/main" id="{0AEA1140-FAD1-6DF1-77CB-29B0373375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6396" y="3992957"/>
            <a:ext cx="2644735" cy="148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291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adford-SEND-Banner-background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Content Placeholder 2">
            <a:extLst>
              <a:ext uri="{FF2B5EF4-FFF2-40B4-BE49-F238E27FC236}">
                <a16:creationId xmlns:a16="http://schemas.microsoft.com/office/drawing/2014/main" id="{F7989D04-7280-1439-A1CC-7783D1EAE40E}"/>
              </a:ext>
            </a:extLst>
          </p:cNvPr>
          <p:cNvSpPr txBox="1">
            <a:spLocks/>
          </p:cNvSpPr>
          <p:nvPr/>
        </p:nvSpPr>
        <p:spPr>
          <a:xfrm>
            <a:off x="145577" y="1081316"/>
            <a:ext cx="8852847" cy="3879424"/>
          </a:xfrm>
          <a:prstGeom prst="rect">
            <a:avLst/>
          </a:prstGeom>
        </p:spPr>
        <p:txBody>
          <a:bodyPr vert="horz" lIns="68580" tIns="34290" rIns="6858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514350">
              <a:spcBef>
                <a:spcPts val="563"/>
              </a:spcBef>
            </a:pPr>
            <a:endParaRPr lang="en-US" sz="1500" dirty="0">
              <a:solidFill>
                <a:srgbClr val="002060"/>
              </a:solidFill>
            </a:endParaRPr>
          </a:p>
          <a:p>
            <a:pPr defTabSz="514350">
              <a:spcBef>
                <a:spcPts val="563"/>
              </a:spcBef>
            </a:pPr>
            <a:r>
              <a:rPr lang="en-US" sz="1500" i="1" dirty="0">
                <a:solidFill>
                  <a:srgbClr val="002060"/>
                </a:solidFill>
              </a:rPr>
              <a:t>Anyone working with children should see and speak to the child: listen to what they say; take their views seriously; and work with them and their families collaboratively when deciding how to support their needs. Special provision should be put in place to support dialogue with children who have communication difficulties…</a:t>
            </a:r>
          </a:p>
          <a:p>
            <a:pPr algn="r" defTabSz="514350">
              <a:spcBef>
                <a:spcPts val="563"/>
              </a:spcBef>
            </a:pPr>
            <a:r>
              <a:rPr lang="en-US" sz="1500" i="1" dirty="0">
                <a:solidFill>
                  <a:srgbClr val="002060"/>
                </a:solidFill>
              </a:rPr>
              <a:t>- Working Together to Safeguard Children 2018, page 11</a:t>
            </a:r>
          </a:p>
          <a:p>
            <a:pPr algn="r" defTabSz="514350">
              <a:spcBef>
                <a:spcPts val="563"/>
              </a:spcBef>
            </a:pPr>
            <a:endParaRPr lang="en-US" sz="1500" i="1" dirty="0">
              <a:solidFill>
                <a:srgbClr val="002060"/>
              </a:solidFill>
            </a:endParaRPr>
          </a:p>
          <a:p>
            <a:pPr marL="214313" indent="-214313" defTabSz="514350">
              <a:spcBef>
                <a:spcPts val="563"/>
              </a:spcBef>
              <a:buFont typeface="Arial" panose="020B0604020202020204" pitchFamily="34" charset="0"/>
              <a:buChar char="•"/>
            </a:pPr>
            <a:r>
              <a:rPr lang="en-US" sz="1350" dirty="0">
                <a:solidFill>
                  <a:srgbClr val="002060"/>
                </a:solidFill>
              </a:rPr>
              <a:t>CYP voice should underpin everything we do but is often completely missing. </a:t>
            </a:r>
          </a:p>
          <a:p>
            <a:pPr marL="514350" lvl="2" algn="l" defTabSz="514350">
              <a:spcBef>
                <a:spcPts val="281"/>
              </a:spcBef>
            </a:pPr>
            <a:r>
              <a:rPr lang="en-US" dirty="0">
                <a:solidFill>
                  <a:srgbClr val="002060"/>
                </a:solidFill>
              </a:rPr>
              <a:t>For example, in May/June 2023, an audit of the Child in Need (CIN) cohort was completed. </a:t>
            </a:r>
          </a:p>
          <a:p>
            <a:pPr marL="514350" lvl="2" algn="l" defTabSz="514350">
              <a:spcBef>
                <a:spcPts val="281"/>
              </a:spcBef>
            </a:pPr>
            <a:r>
              <a:rPr lang="en-US" dirty="0">
                <a:solidFill>
                  <a:srgbClr val="002060"/>
                </a:solidFill>
              </a:rPr>
              <a:t>Out of </a:t>
            </a:r>
            <a:r>
              <a:rPr lang="en-US" b="1" dirty="0">
                <a:solidFill>
                  <a:srgbClr val="002060"/>
                </a:solidFill>
              </a:rPr>
              <a:t>154</a:t>
            </a:r>
            <a:r>
              <a:rPr lang="en-US" dirty="0">
                <a:solidFill>
                  <a:srgbClr val="002060"/>
                </a:solidFill>
              </a:rPr>
              <a:t> plans that were audited, </a:t>
            </a:r>
            <a:r>
              <a:rPr lang="en-US" b="1" dirty="0">
                <a:solidFill>
                  <a:srgbClr val="002060"/>
                </a:solidFill>
              </a:rPr>
              <a:t>39% (60) </a:t>
            </a:r>
            <a:r>
              <a:rPr lang="en-US" dirty="0">
                <a:solidFill>
                  <a:srgbClr val="002060"/>
                </a:solidFill>
              </a:rPr>
              <a:t>included CYP voice that was their own in section A.</a:t>
            </a:r>
          </a:p>
          <a:p>
            <a:pPr marL="257175" indent="-257175" defTabSz="514350">
              <a:spcBef>
                <a:spcPts val="563"/>
              </a:spcBef>
              <a:buFont typeface="Arial" panose="020B0604020202020204" pitchFamily="34" charset="0"/>
              <a:buChar char="•"/>
            </a:pPr>
            <a:r>
              <a:rPr lang="en-US" sz="1350" dirty="0">
                <a:solidFill>
                  <a:srgbClr val="002060"/>
                </a:solidFill>
              </a:rPr>
              <a:t>To reflect the voice of the children back to parents so they can understand their needs, limitations and capabilities.</a:t>
            </a:r>
          </a:p>
          <a:p>
            <a:pPr marL="257175" indent="-257175" defTabSz="514350">
              <a:spcBef>
                <a:spcPts val="563"/>
              </a:spcBef>
              <a:buFont typeface="Arial" panose="020B0604020202020204" pitchFamily="34" charset="0"/>
              <a:buChar char="•"/>
            </a:pPr>
            <a:r>
              <a:rPr lang="en-US" sz="1350" dirty="0">
                <a:solidFill>
                  <a:srgbClr val="002060"/>
                </a:solidFill>
              </a:rPr>
              <a:t>As professionals, we are unable to support the child unless we understand the needs of the CYP. </a:t>
            </a:r>
          </a:p>
          <a:p>
            <a:pPr marL="257175" indent="-257175" defTabSz="514350">
              <a:spcBef>
                <a:spcPts val="563"/>
              </a:spcBef>
              <a:buFont typeface="Arial" panose="020B0604020202020204" pitchFamily="34" charset="0"/>
              <a:buChar char="•"/>
            </a:pPr>
            <a:r>
              <a:rPr lang="en-US" sz="1350" dirty="0">
                <a:solidFill>
                  <a:srgbClr val="002060"/>
                </a:solidFill>
              </a:rPr>
              <a:t>Children have rights from birth and the UN conventional rights for the child 1989 places the importance on the wishes and feelings of a child in any decision affecting their lives.</a:t>
            </a:r>
          </a:p>
          <a:p>
            <a:pPr marL="257175" indent="-257175" defTabSz="514350">
              <a:spcBef>
                <a:spcPts val="563"/>
              </a:spcBef>
              <a:buFont typeface="Arial" panose="020B0604020202020204" pitchFamily="34" charset="0"/>
              <a:buChar char="•"/>
            </a:pPr>
            <a:r>
              <a:rPr lang="en-US" sz="1350" dirty="0">
                <a:solidFill>
                  <a:srgbClr val="002060"/>
                </a:solidFill>
              </a:rPr>
              <a:t>Children should be on the same merit of being respected as adults are - children are individuals in their own right.</a:t>
            </a:r>
          </a:p>
          <a:p>
            <a:pPr defTabSz="514350">
              <a:spcBef>
                <a:spcPts val="563"/>
              </a:spcBef>
            </a:pPr>
            <a:endParaRPr lang="en-US" sz="1350" dirty="0">
              <a:solidFill>
                <a:srgbClr val="002060"/>
              </a:solidFill>
            </a:endParaRPr>
          </a:p>
          <a:p>
            <a:pPr defTabSz="514350">
              <a:spcBef>
                <a:spcPts val="563"/>
              </a:spcBef>
            </a:pPr>
            <a:endParaRPr lang="en-US" sz="1500" dirty="0">
              <a:solidFill>
                <a:srgbClr val="002060"/>
              </a:solidFill>
            </a:endParaRPr>
          </a:p>
          <a:p>
            <a:pPr algn="r" defTabSz="514350">
              <a:spcBef>
                <a:spcPts val="563"/>
              </a:spcBef>
              <a:buFontTx/>
              <a:buChar char="-"/>
            </a:pPr>
            <a:endParaRPr lang="en-US" sz="1500" i="1" dirty="0">
              <a:solidFill>
                <a:srgbClr val="002060"/>
              </a:solidFill>
            </a:endParaRPr>
          </a:p>
          <a:p>
            <a:pPr marL="257175" indent="-257175" defTabSz="514350">
              <a:spcBef>
                <a:spcPts val="563"/>
              </a:spcBef>
              <a:buFont typeface="Arial" panose="020B0604020202020204" pitchFamily="34" charset="0"/>
              <a:buChar char="•"/>
              <a:defRPr/>
            </a:pPr>
            <a:endParaRPr lang="en-US" sz="1500" dirty="0">
              <a:solidFill>
                <a:srgbClr val="000000"/>
              </a:solidFill>
            </a:endParaRPr>
          </a:p>
        </p:txBody>
      </p:sp>
      <p:pic>
        <p:nvPicPr>
          <p:cNvPr id="4" name="Picture 3">
            <a:extLst>
              <a:ext uri="{FF2B5EF4-FFF2-40B4-BE49-F238E27FC236}">
                <a16:creationId xmlns:a16="http://schemas.microsoft.com/office/drawing/2014/main" id="{17AC9D6C-C8A9-20A4-FDC6-1E30C3E9D2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9802" y="916616"/>
            <a:ext cx="1194300" cy="329401"/>
          </a:xfrm>
          <a:prstGeom prst="rect">
            <a:avLst/>
          </a:prstGeom>
        </p:spPr>
      </p:pic>
      <p:sp>
        <p:nvSpPr>
          <p:cNvPr id="5" name="Title 1">
            <a:extLst>
              <a:ext uri="{FF2B5EF4-FFF2-40B4-BE49-F238E27FC236}">
                <a16:creationId xmlns:a16="http://schemas.microsoft.com/office/drawing/2014/main" id="{D15F4135-1DD7-0D26-C2CA-D733ABEBFB1B}"/>
              </a:ext>
            </a:extLst>
          </p:cNvPr>
          <p:cNvSpPr txBox="1">
            <a:spLocks/>
          </p:cNvSpPr>
          <p:nvPr/>
        </p:nvSpPr>
        <p:spPr>
          <a:xfrm>
            <a:off x="82193" y="914038"/>
            <a:ext cx="6729573" cy="822791"/>
          </a:xfrm>
          <a:prstGeom prst="rect">
            <a:avLst/>
          </a:prstGeom>
        </p:spPr>
        <p:txBody>
          <a:bodyPr vert="horz" lIns="68580" tIns="34290" rIns="68580" bIns="34290" rtlCol="0" anchor="t">
            <a:normAutofit/>
          </a:bodyPr>
          <a:lstStyle>
            <a:lvl1pPr algn="l" defTabSz="685800" rtl="0" eaLnBrk="1" latinLnBrk="0" hangingPunct="1">
              <a:lnSpc>
                <a:spcPct val="90000"/>
              </a:lnSpc>
              <a:spcBef>
                <a:spcPct val="0"/>
              </a:spcBef>
              <a:buNone/>
              <a:defRPr sz="4500" b="1" kern="1200">
                <a:solidFill>
                  <a:schemeClr val="accent5"/>
                </a:solidFill>
                <a:latin typeface="Arial" panose="020B0604020202020204" pitchFamily="34" charset="0"/>
                <a:ea typeface="+mj-ea"/>
                <a:cs typeface="Arial" panose="020B0604020202020204" pitchFamily="34" charset="0"/>
              </a:defRPr>
            </a:lvl1pPr>
          </a:lstStyle>
          <a:p>
            <a:pPr defTabSz="514350"/>
            <a:r>
              <a:rPr lang="en-US" sz="2700" dirty="0">
                <a:solidFill>
                  <a:srgbClr val="44247D"/>
                </a:solidFill>
              </a:rPr>
              <a:t>Why is it important?</a:t>
            </a:r>
          </a:p>
        </p:txBody>
      </p:sp>
    </p:spTree>
    <p:extLst>
      <p:ext uri="{BB962C8B-B14F-4D97-AF65-F5344CB8AC3E}">
        <p14:creationId xmlns:p14="http://schemas.microsoft.com/office/powerpoint/2010/main" val="454489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adford-SEND-Banner-background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4A11B40B-9AF7-751F-7085-7EDE38B0EF22}"/>
              </a:ext>
            </a:extLst>
          </p:cNvPr>
          <p:cNvSpPr txBox="1">
            <a:spLocks/>
          </p:cNvSpPr>
          <p:nvPr/>
        </p:nvSpPr>
        <p:spPr>
          <a:xfrm>
            <a:off x="291155" y="985492"/>
            <a:ext cx="6739283" cy="822791"/>
          </a:xfrm>
          <a:prstGeom prst="rect">
            <a:avLst/>
          </a:prstGeom>
        </p:spPr>
        <p:txBody>
          <a:bodyPr vert="horz" lIns="68580" tIns="34290" rIns="68580" bIns="34290" rtlCol="0" anchor="t">
            <a:noAutofit/>
          </a:bodyPr>
          <a:lstStyle>
            <a:lvl1pPr algn="l" defTabSz="685800" rtl="0" eaLnBrk="1" latinLnBrk="0" hangingPunct="1">
              <a:lnSpc>
                <a:spcPct val="90000"/>
              </a:lnSpc>
              <a:spcBef>
                <a:spcPct val="0"/>
              </a:spcBef>
              <a:buNone/>
              <a:defRPr sz="4500" b="1" kern="1200">
                <a:solidFill>
                  <a:schemeClr val="accent5"/>
                </a:solidFill>
                <a:latin typeface="Arial" panose="020B0604020202020204" pitchFamily="34" charset="0"/>
                <a:ea typeface="+mj-ea"/>
                <a:cs typeface="Arial" panose="020B0604020202020204" pitchFamily="34" charset="0"/>
              </a:defRPr>
            </a:lvl1pPr>
          </a:lstStyle>
          <a:p>
            <a:pPr defTabSz="514350">
              <a:defRPr/>
            </a:pPr>
            <a:r>
              <a:rPr lang="en-US" sz="2700" dirty="0">
                <a:solidFill>
                  <a:srgbClr val="44247D"/>
                </a:solidFill>
              </a:rPr>
              <a:t>Aspirations</a:t>
            </a:r>
          </a:p>
          <a:p>
            <a:pPr defTabSz="514350">
              <a:defRPr/>
            </a:pPr>
            <a:endParaRPr lang="en-GB" sz="1500" dirty="0">
              <a:solidFill>
                <a:srgbClr val="44247D"/>
              </a:solidFill>
            </a:endParaRPr>
          </a:p>
          <a:p>
            <a:pPr defTabSz="514350">
              <a:defRPr/>
            </a:pPr>
            <a:br>
              <a:rPr lang="en-US" sz="2250" dirty="0">
                <a:solidFill>
                  <a:srgbClr val="44247D"/>
                </a:solidFill>
              </a:rPr>
            </a:br>
            <a:endParaRPr lang="en-US" sz="2250" dirty="0">
              <a:solidFill>
                <a:srgbClr val="44247D"/>
              </a:solidFill>
            </a:endParaRPr>
          </a:p>
        </p:txBody>
      </p:sp>
      <p:pic>
        <p:nvPicPr>
          <p:cNvPr id="4" name="Picture 3">
            <a:extLst>
              <a:ext uri="{FF2B5EF4-FFF2-40B4-BE49-F238E27FC236}">
                <a16:creationId xmlns:a16="http://schemas.microsoft.com/office/drawing/2014/main" id="{17AC9D6C-C8A9-20A4-FDC6-1E30C3E9D2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9802" y="857250"/>
            <a:ext cx="1194300" cy="329401"/>
          </a:xfrm>
          <a:prstGeom prst="rect">
            <a:avLst/>
          </a:prstGeom>
        </p:spPr>
      </p:pic>
      <p:pic>
        <p:nvPicPr>
          <p:cNvPr id="3" name="Picture 2" descr="Screen Clipping">
            <a:extLst>
              <a:ext uri="{FF2B5EF4-FFF2-40B4-BE49-F238E27FC236}">
                <a16:creationId xmlns:a16="http://schemas.microsoft.com/office/drawing/2014/main" id="{F215E5DF-6616-364B-A982-D59542AF6E9C}"/>
              </a:ext>
            </a:extLst>
          </p:cNvPr>
          <p:cNvPicPr>
            <a:picLocks noChangeAspect="1"/>
          </p:cNvPicPr>
          <p:nvPr/>
        </p:nvPicPr>
        <p:blipFill rotWithShape="1">
          <a:blip r:embed="rId4">
            <a:extLst>
              <a:ext uri="{28A0092B-C50C-407E-A947-70E740481C1C}">
                <a14:useLocalDpi xmlns:a14="http://schemas.microsoft.com/office/drawing/2010/main" val="0"/>
              </a:ext>
            </a:extLst>
          </a:blip>
          <a:srcRect t="90848" r="229"/>
          <a:stretch/>
        </p:blipFill>
        <p:spPr>
          <a:xfrm>
            <a:off x="291156" y="1459762"/>
            <a:ext cx="4280845" cy="435395"/>
          </a:xfrm>
          <a:prstGeom prst="rect">
            <a:avLst/>
          </a:prstGeom>
        </p:spPr>
      </p:pic>
      <p:sp>
        <p:nvSpPr>
          <p:cNvPr id="7" name="TextBox 6">
            <a:extLst>
              <a:ext uri="{FF2B5EF4-FFF2-40B4-BE49-F238E27FC236}">
                <a16:creationId xmlns:a16="http://schemas.microsoft.com/office/drawing/2014/main" id="{35BFADEF-0531-9DD1-AE9A-008A29CB33ED}"/>
              </a:ext>
            </a:extLst>
          </p:cNvPr>
          <p:cNvSpPr txBox="1"/>
          <p:nvPr/>
        </p:nvSpPr>
        <p:spPr>
          <a:xfrm>
            <a:off x="291154" y="1926931"/>
            <a:ext cx="3790046" cy="1754326"/>
          </a:xfrm>
          <a:prstGeom prst="rect">
            <a:avLst/>
          </a:prstGeom>
          <a:noFill/>
        </p:spPr>
        <p:txBody>
          <a:bodyPr wrap="square">
            <a:spAutoFit/>
          </a:bodyPr>
          <a:lstStyle/>
          <a:p>
            <a:pPr defTabSz="685800"/>
            <a:r>
              <a:rPr lang="en-GB" sz="1350" dirty="0">
                <a:solidFill>
                  <a:srgbClr val="44247D">
                    <a:lumMod val="75000"/>
                  </a:srgbClr>
                </a:solidFill>
                <a:latin typeface="Arial" panose="020B0604020202020204" pitchFamily="34" charset="0"/>
                <a:cs typeface="Arial" panose="020B0604020202020204" pitchFamily="34" charset="0"/>
              </a:rPr>
              <a:t>Long term outcomes must link with the aspirations of the child / young person identified in Section A.</a:t>
            </a:r>
          </a:p>
          <a:p>
            <a:pPr defTabSz="685800"/>
            <a:endParaRPr lang="en-GB" sz="1350" dirty="0">
              <a:solidFill>
                <a:srgbClr val="44247D">
                  <a:lumMod val="75000"/>
                </a:srgbClr>
              </a:solidFill>
              <a:latin typeface="Arial" panose="020B0604020202020204" pitchFamily="34" charset="0"/>
              <a:cs typeface="Arial" panose="020B0604020202020204" pitchFamily="34" charset="0"/>
            </a:endParaRPr>
          </a:p>
          <a:p>
            <a:pPr defTabSz="685800"/>
            <a:r>
              <a:rPr lang="en-GB" sz="1350" dirty="0">
                <a:solidFill>
                  <a:srgbClr val="44247D">
                    <a:lumMod val="75000"/>
                  </a:srgbClr>
                </a:solidFill>
                <a:latin typeface="Arial" panose="020B0604020202020204" pitchFamily="34" charset="0"/>
                <a:cs typeface="Arial" panose="020B0604020202020204" pitchFamily="34" charset="0"/>
              </a:rPr>
              <a:t>This will provide a link to Preparation for Adulthood whereby children’s aspirations should be clearly referenced along with the pathways to achieve this aspiration.</a:t>
            </a:r>
          </a:p>
        </p:txBody>
      </p:sp>
      <p:pic>
        <p:nvPicPr>
          <p:cNvPr id="6" name="Picture 5">
            <a:extLst>
              <a:ext uri="{FF2B5EF4-FFF2-40B4-BE49-F238E27FC236}">
                <a16:creationId xmlns:a16="http://schemas.microsoft.com/office/drawing/2014/main" id="{07DF0899-31DB-42DE-A8A5-E50CD3D9873C}"/>
              </a:ext>
            </a:extLst>
          </p:cNvPr>
          <p:cNvPicPr>
            <a:picLocks noChangeAspect="1"/>
          </p:cNvPicPr>
          <p:nvPr/>
        </p:nvPicPr>
        <p:blipFill>
          <a:blip r:embed="rId5"/>
          <a:stretch>
            <a:fillRect/>
          </a:stretch>
        </p:blipFill>
        <p:spPr>
          <a:xfrm>
            <a:off x="4863155" y="1387819"/>
            <a:ext cx="4200890" cy="1442891"/>
          </a:xfrm>
          <a:prstGeom prst="rect">
            <a:avLst/>
          </a:prstGeom>
        </p:spPr>
      </p:pic>
      <p:pic>
        <p:nvPicPr>
          <p:cNvPr id="10" name="Picture 9">
            <a:extLst>
              <a:ext uri="{FF2B5EF4-FFF2-40B4-BE49-F238E27FC236}">
                <a16:creationId xmlns:a16="http://schemas.microsoft.com/office/drawing/2014/main" id="{6325D896-EFAA-ED9F-7719-4FEE5E9DB46C}"/>
              </a:ext>
            </a:extLst>
          </p:cNvPr>
          <p:cNvPicPr>
            <a:picLocks noChangeAspect="1"/>
          </p:cNvPicPr>
          <p:nvPr/>
        </p:nvPicPr>
        <p:blipFill>
          <a:blip r:embed="rId6"/>
          <a:stretch>
            <a:fillRect/>
          </a:stretch>
        </p:blipFill>
        <p:spPr>
          <a:xfrm>
            <a:off x="4005963" y="2894257"/>
            <a:ext cx="2592530" cy="1861477"/>
          </a:xfrm>
          <a:prstGeom prst="rect">
            <a:avLst/>
          </a:prstGeom>
        </p:spPr>
      </p:pic>
      <p:pic>
        <p:nvPicPr>
          <p:cNvPr id="12" name="Picture 11">
            <a:extLst>
              <a:ext uri="{FF2B5EF4-FFF2-40B4-BE49-F238E27FC236}">
                <a16:creationId xmlns:a16="http://schemas.microsoft.com/office/drawing/2014/main" id="{5F1B4AA4-0C43-F858-78EE-EB7C145054DF}"/>
              </a:ext>
            </a:extLst>
          </p:cNvPr>
          <p:cNvPicPr>
            <a:picLocks noChangeAspect="1"/>
          </p:cNvPicPr>
          <p:nvPr/>
        </p:nvPicPr>
        <p:blipFill>
          <a:blip r:embed="rId7"/>
          <a:stretch>
            <a:fillRect/>
          </a:stretch>
        </p:blipFill>
        <p:spPr>
          <a:xfrm>
            <a:off x="6639169" y="2893472"/>
            <a:ext cx="2464154" cy="2543857"/>
          </a:xfrm>
          <a:prstGeom prst="rect">
            <a:avLst/>
          </a:prstGeom>
        </p:spPr>
      </p:pic>
    </p:spTree>
    <p:extLst>
      <p:ext uri="{BB962C8B-B14F-4D97-AF65-F5344CB8AC3E}">
        <p14:creationId xmlns:p14="http://schemas.microsoft.com/office/powerpoint/2010/main" val="130596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adford-SEND-Banner-background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4A11B40B-9AF7-751F-7085-7EDE38B0EF22}"/>
              </a:ext>
            </a:extLst>
          </p:cNvPr>
          <p:cNvSpPr txBox="1">
            <a:spLocks/>
          </p:cNvSpPr>
          <p:nvPr/>
        </p:nvSpPr>
        <p:spPr>
          <a:xfrm>
            <a:off x="291155" y="985492"/>
            <a:ext cx="6739283" cy="822791"/>
          </a:xfrm>
          <a:prstGeom prst="rect">
            <a:avLst/>
          </a:prstGeom>
        </p:spPr>
        <p:txBody>
          <a:bodyPr vert="horz" lIns="68580" tIns="34290" rIns="68580" bIns="34290" rtlCol="0" anchor="t">
            <a:noAutofit/>
          </a:bodyPr>
          <a:lstStyle>
            <a:lvl1pPr algn="l" defTabSz="685800" rtl="0" eaLnBrk="1" latinLnBrk="0" hangingPunct="1">
              <a:lnSpc>
                <a:spcPct val="90000"/>
              </a:lnSpc>
              <a:spcBef>
                <a:spcPct val="0"/>
              </a:spcBef>
              <a:buNone/>
              <a:defRPr sz="4500" b="1" kern="1200">
                <a:solidFill>
                  <a:schemeClr val="accent5"/>
                </a:solidFill>
                <a:latin typeface="Arial" panose="020B0604020202020204" pitchFamily="34" charset="0"/>
                <a:ea typeface="+mj-ea"/>
                <a:cs typeface="Arial" panose="020B0604020202020204" pitchFamily="34" charset="0"/>
              </a:defRPr>
            </a:lvl1pPr>
          </a:lstStyle>
          <a:p>
            <a:pPr defTabSz="514350">
              <a:defRPr/>
            </a:pPr>
            <a:r>
              <a:rPr lang="en-US" sz="2700" dirty="0">
                <a:solidFill>
                  <a:srgbClr val="44247D"/>
                </a:solidFill>
              </a:rPr>
              <a:t>Case Study – Capturing Pupil Voice</a:t>
            </a:r>
          </a:p>
          <a:p>
            <a:pPr defTabSz="514350">
              <a:defRPr/>
            </a:pPr>
            <a:endParaRPr lang="en-GB" sz="1500" dirty="0">
              <a:solidFill>
                <a:srgbClr val="44247D"/>
              </a:solidFill>
            </a:endParaRPr>
          </a:p>
          <a:p>
            <a:pPr defTabSz="514350">
              <a:defRPr/>
            </a:pPr>
            <a:br>
              <a:rPr lang="en-US" sz="2250" dirty="0">
                <a:solidFill>
                  <a:srgbClr val="44247D"/>
                </a:solidFill>
              </a:rPr>
            </a:br>
            <a:endParaRPr lang="en-US" sz="2250" dirty="0">
              <a:solidFill>
                <a:srgbClr val="44247D"/>
              </a:solidFill>
            </a:endParaRPr>
          </a:p>
        </p:txBody>
      </p:sp>
      <p:sp>
        <p:nvSpPr>
          <p:cNvPr id="3" name="Content Placeholder 2">
            <a:extLst>
              <a:ext uri="{FF2B5EF4-FFF2-40B4-BE49-F238E27FC236}">
                <a16:creationId xmlns:a16="http://schemas.microsoft.com/office/drawing/2014/main" id="{F7989D04-7280-1439-A1CC-7783D1EAE40E}"/>
              </a:ext>
            </a:extLst>
          </p:cNvPr>
          <p:cNvSpPr txBox="1">
            <a:spLocks/>
          </p:cNvSpPr>
          <p:nvPr/>
        </p:nvSpPr>
        <p:spPr>
          <a:xfrm>
            <a:off x="387891" y="1326373"/>
            <a:ext cx="5328479" cy="3879424"/>
          </a:xfrm>
          <a:prstGeom prst="rect">
            <a:avLst/>
          </a:prstGeom>
        </p:spPr>
        <p:txBody>
          <a:bodyPr vert="horz" lIns="68580" tIns="34290" rIns="6858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514350">
              <a:spcBef>
                <a:spcPts val="563"/>
              </a:spcBef>
              <a:defRPr/>
            </a:pPr>
            <a:endParaRPr lang="en-US" sz="1500" dirty="0">
              <a:solidFill>
                <a:srgbClr val="000000"/>
              </a:solidFill>
            </a:endParaRPr>
          </a:p>
          <a:p>
            <a:pPr defTabSz="514350">
              <a:spcBef>
                <a:spcPts val="563"/>
              </a:spcBef>
              <a:defRPr/>
            </a:pPr>
            <a:r>
              <a:rPr lang="en-US" sz="1500" dirty="0">
                <a:solidFill>
                  <a:srgbClr val="44247D">
                    <a:lumMod val="75000"/>
                  </a:srgbClr>
                </a:solidFill>
              </a:rPr>
              <a:t>How could you </a:t>
            </a:r>
            <a:r>
              <a:rPr lang="en-US" sz="1500" b="1" dirty="0">
                <a:solidFill>
                  <a:srgbClr val="44247D">
                    <a:lumMod val="75000"/>
                  </a:srgbClr>
                </a:solidFill>
              </a:rPr>
              <a:t>articulate</a:t>
            </a:r>
            <a:r>
              <a:rPr lang="en-US" sz="1500" dirty="0">
                <a:solidFill>
                  <a:srgbClr val="44247D">
                    <a:lumMod val="75000"/>
                  </a:srgbClr>
                </a:solidFill>
              </a:rPr>
              <a:t> the </a:t>
            </a:r>
            <a:r>
              <a:rPr lang="en-US" sz="1500" b="1" dirty="0">
                <a:solidFill>
                  <a:srgbClr val="44247D">
                    <a:lumMod val="75000"/>
                  </a:srgbClr>
                </a:solidFill>
              </a:rPr>
              <a:t>views</a:t>
            </a:r>
            <a:r>
              <a:rPr lang="en-US" sz="1500" dirty="0">
                <a:solidFill>
                  <a:srgbClr val="44247D">
                    <a:lumMod val="75000"/>
                  </a:srgbClr>
                </a:solidFill>
              </a:rPr>
              <a:t> of the child with the needs outlined below?</a:t>
            </a:r>
          </a:p>
          <a:p>
            <a:pPr defTabSz="514350">
              <a:spcBef>
                <a:spcPts val="563"/>
              </a:spcBef>
              <a:defRPr/>
            </a:pPr>
            <a:endParaRPr lang="en-US" sz="1500" dirty="0">
              <a:solidFill>
                <a:srgbClr val="44247D">
                  <a:lumMod val="75000"/>
                </a:srgbClr>
              </a:solidFill>
            </a:endParaRPr>
          </a:p>
          <a:p>
            <a:pPr defTabSz="514350">
              <a:spcBef>
                <a:spcPts val="563"/>
              </a:spcBef>
              <a:defRPr/>
            </a:pPr>
            <a:r>
              <a:rPr lang="en-US" sz="1500" dirty="0">
                <a:solidFill>
                  <a:srgbClr val="44247D">
                    <a:lumMod val="75000"/>
                  </a:srgbClr>
                </a:solidFill>
              </a:rPr>
              <a:t>James has been diagnosed with Autism Spectrum Disorder (ASD). He presents with multiple difficulties including managing and </a:t>
            </a:r>
            <a:r>
              <a:rPr lang="en-US" sz="1500" dirty="0" err="1">
                <a:solidFill>
                  <a:srgbClr val="44247D">
                    <a:lumMod val="75000"/>
                  </a:srgbClr>
                </a:solidFill>
              </a:rPr>
              <a:t>regulatin</a:t>
            </a:r>
            <a:r>
              <a:rPr lang="en-US" sz="1500" dirty="0">
                <a:solidFill>
                  <a:srgbClr val="44247D">
                    <a:lumMod val="75000"/>
                  </a:srgbClr>
                </a:solidFill>
              </a:rPr>
              <a:t>g his </a:t>
            </a:r>
            <a:r>
              <a:rPr lang="en-US" sz="1500" dirty="0" err="1">
                <a:solidFill>
                  <a:srgbClr val="44247D">
                    <a:lumMod val="75000"/>
                  </a:srgbClr>
                </a:solidFill>
              </a:rPr>
              <a:t>behaviour</a:t>
            </a:r>
            <a:r>
              <a:rPr lang="en-US" sz="1500" dirty="0">
                <a:solidFill>
                  <a:srgbClr val="44247D">
                    <a:lumMod val="75000"/>
                  </a:srgbClr>
                </a:solidFill>
              </a:rPr>
              <a:t>, creating and maintaining friendships, interacting appropriately and presents with some sensory difficulties.</a:t>
            </a:r>
          </a:p>
          <a:p>
            <a:pPr defTabSz="514350">
              <a:spcBef>
                <a:spcPts val="563"/>
              </a:spcBef>
              <a:defRPr/>
            </a:pPr>
            <a:r>
              <a:rPr lang="en-US" sz="1500" dirty="0">
                <a:solidFill>
                  <a:srgbClr val="44247D">
                    <a:lumMod val="75000"/>
                  </a:srgbClr>
                </a:solidFill>
              </a:rPr>
              <a:t>James finds it difficult to communicate his emotions verbally. </a:t>
            </a:r>
          </a:p>
          <a:p>
            <a:pPr defTabSz="514350">
              <a:spcBef>
                <a:spcPts val="563"/>
              </a:spcBef>
              <a:defRPr/>
            </a:pPr>
            <a:r>
              <a:rPr lang="en-US" sz="1500" dirty="0">
                <a:solidFill>
                  <a:srgbClr val="44247D">
                    <a:lumMod val="75000"/>
                  </a:srgbClr>
                </a:solidFill>
              </a:rPr>
              <a:t>When dysregulated, James chooses to use single words or two-word (noun-verb) phrases to comment on his actions. At these times, visual resources help James to make safe and positive choices. </a:t>
            </a:r>
          </a:p>
          <a:p>
            <a:pPr defTabSz="514350">
              <a:spcBef>
                <a:spcPts val="563"/>
              </a:spcBef>
              <a:defRPr/>
            </a:pPr>
            <a:endParaRPr lang="en-US" sz="1500" dirty="0">
              <a:solidFill>
                <a:srgbClr val="44247D">
                  <a:lumMod val="75000"/>
                </a:srgbClr>
              </a:solidFill>
            </a:endParaRPr>
          </a:p>
          <a:p>
            <a:pPr defTabSz="514350">
              <a:spcBef>
                <a:spcPts val="563"/>
              </a:spcBef>
              <a:defRPr/>
            </a:pPr>
            <a:endParaRPr lang="en-US" sz="1500" dirty="0">
              <a:solidFill>
                <a:srgbClr val="44247D">
                  <a:lumMod val="75000"/>
                </a:srgbClr>
              </a:solidFill>
            </a:endParaRPr>
          </a:p>
        </p:txBody>
      </p:sp>
      <p:pic>
        <p:nvPicPr>
          <p:cNvPr id="4" name="Picture 3">
            <a:extLst>
              <a:ext uri="{FF2B5EF4-FFF2-40B4-BE49-F238E27FC236}">
                <a16:creationId xmlns:a16="http://schemas.microsoft.com/office/drawing/2014/main" id="{17AC9D6C-C8A9-20A4-FDC6-1E30C3E9D2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9802" y="857250"/>
            <a:ext cx="1194300" cy="329401"/>
          </a:xfrm>
          <a:prstGeom prst="rect">
            <a:avLst/>
          </a:prstGeom>
        </p:spPr>
      </p:pic>
      <p:pic>
        <p:nvPicPr>
          <p:cNvPr id="5" name="Picture 4" descr="Screen Clipping">
            <a:extLst>
              <a:ext uri="{FF2B5EF4-FFF2-40B4-BE49-F238E27FC236}">
                <a16:creationId xmlns:a16="http://schemas.microsoft.com/office/drawing/2014/main" id="{4B5FC04B-D8E3-0738-ED18-183E0D38D3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78"/>
          <a:stretch/>
        </p:blipFill>
        <p:spPr>
          <a:xfrm>
            <a:off x="6148886" y="1808526"/>
            <a:ext cx="2484490" cy="2689261"/>
          </a:xfrm>
          <a:prstGeom prst="rect">
            <a:avLst/>
          </a:prstGeom>
        </p:spPr>
      </p:pic>
      <p:sp>
        <p:nvSpPr>
          <p:cNvPr id="7" name="Arrow: Curved Down 6">
            <a:extLst>
              <a:ext uri="{FF2B5EF4-FFF2-40B4-BE49-F238E27FC236}">
                <a16:creationId xmlns:a16="http://schemas.microsoft.com/office/drawing/2014/main" id="{0B87EAD5-24C4-A8C8-4A4E-94D163F44C1B}"/>
              </a:ext>
            </a:extLst>
          </p:cNvPr>
          <p:cNvSpPr/>
          <p:nvPr/>
        </p:nvSpPr>
        <p:spPr>
          <a:xfrm>
            <a:off x="5275393" y="1396886"/>
            <a:ext cx="881953" cy="411639"/>
          </a:xfrm>
          <a:prstGeom prst="curvedDownArrow">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000000"/>
              </a:solidFill>
              <a:latin typeface="Calibri"/>
            </a:endParaRPr>
          </a:p>
        </p:txBody>
      </p:sp>
    </p:spTree>
    <p:extLst>
      <p:ext uri="{BB962C8B-B14F-4D97-AF65-F5344CB8AC3E}">
        <p14:creationId xmlns:p14="http://schemas.microsoft.com/office/powerpoint/2010/main" val="373742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adford-SEND-Banner-background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4A11B40B-9AF7-751F-7085-7EDE38B0EF22}"/>
              </a:ext>
            </a:extLst>
          </p:cNvPr>
          <p:cNvSpPr txBox="1">
            <a:spLocks/>
          </p:cNvSpPr>
          <p:nvPr/>
        </p:nvSpPr>
        <p:spPr>
          <a:xfrm>
            <a:off x="291155" y="985492"/>
            <a:ext cx="6739283" cy="822791"/>
          </a:xfrm>
          <a:prstGeom prst="rect">
            <a:avLst/>
          </a:prstGeom>
        </p:spPr>
        <p:txBody>
          <a:bodyPr vert="horz" lIns="68580" tIns="34290" rIns="68580" bIns="34290" rtlCol="0" anchor="t">
            <a:noAutofit/>
          </a:bodyPr>
          <a:lstStyle>
            <a:lvl1pPr algn="l" defTabSz="685800" rtl="0" eaLnBrk="1" latinLnBrk="0" hangingPunct="1">
              <a:lnSpc>
                <a:spcPct val="90000"/>
              </a:lnSpc>
              <a:spcBef>
                <a:spcPct val="0"/>
              </a:spcBef>
              <a:buNone/>
              <a:defRPr sz="4500" b="1" kern="1200">
                <a:solidFill>
                  <a:schemeClr val="accent5"/>
                </a:solidFill>
                <a:latin typeface="Arial" panose="020B0604020202020204" pitchFamily="34" charset="0"/>
                <a:ea typeface="+mj-ea"/>
                <a:cs typeface="Arial" panose="020B0604020202020204" pitchFamily="34" charset="0"/>
              </a:defRPr>
            </a:lvl1pPr>
          </a:lstStyle>
          <a:p>
            <a:pPr defTabSz="514350">
              <a:defRPr/>
            </a:pPr>
            <a:r>
              <a:rPr lang="en-US" sz="2700" dirty="0">
                <a:solidFill>
                  <a:srgbClr val="44247D"/>
                </a:solidFill>
              </a:rPr>
              <a:t>Case Study – Capturing Pupil Voice</a:t>
            </a:r>
          </a:p>
          <a:p>
            <a:pPr defTabSz="514350">
              <a:defRPr/>
            </a:pPr>
            <a:endParaRPr lang="en-GB" sz="1500" dirty="0">
              <a:solidFill>
                <a:srgbClr val="44247D"/>
              </a:solidFill>
            </a:endParaRPr>
          </a:p>
          <a:p>
            <a:pPr defTabSz="514350">
              <a:defRPr/>
            </a:pPr>
            <a:br>
              <a:rPr lang="en-US" sz="2250" dirty="0">
                <a:solidFill>
                  <a:srgbClr val="44247D"/>
                </a:solidFill>
              </a:rPr>
            </a:br>
            <a:endParaRPr lang="en-US" sz="2250" dirty="0">
              <a:solidFill>
                <a:srgbClr val="44247D"/>
              </a:solidFill>
            </a:endParaRPr>
          </a:p>
        </p:txBody>
      </p:sp>
      <p:pic>
        <p:nvPicPr>
          <p:cNvPr id="4" name="Picture 3">
            <a:extLst>
              <a:ext uri="{FF2B5EF4-FFF2-40B4-BE49-F238E27FC236}">
                <a16:creationId xmlns:a16="http://schemas.microsoft.com/office/drawing/2014/main" id="{17AC9D6C-C8A9-20A4-FDC6-1E30C3E9D2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9802" y="857250"/>
            <a:ext cx="1194300" cy="329401"/>
          </a:xfrm>
          <a:prstGeom prst="rect">
            <a:avLst/>
          </a:prstGeom>
        </p:spPr>
      </p:pic>
      <p:pic>
        <p:nvPicPr>
          <p:cNvPr id="5" name="Picture 4">
            <a:extLst>
              <a:ext uri="{FF2B5EF4-FFF2-40B4-BE49-F238E27FC236}">
                <a16:creationId xmlns:a16="http://schemas.microsoft.com/office/drawing/2014/main" id="{185F2207-2B27-052C-4BD2-38DB4D3317E9}"/>
              </a:ext>
            </a:extLst>
          </p:cNvPr>
          <p:cNvPicPr>
            <a:picLocks noChangeAspect="1"/>
          </p:cNvPicPr>
          <p:nvPr/>
        </p:nvPicPr>
        <p:blipFill>
          <a:blip r:embed="rId4"/>
          <a:stretch>
            <a:fillRect/>
          </a:stretch>
        </p:blipFill>
        <p:spPr>
          <a:xfrm>
            <a:off x="261258" y="1396887"/>
            <a:ext cx="5351875" cy="4525927"/>
          </a:xfrm>
          <a:prstGeom prst="rect">
            <a:avLst/>
          </a:prstGeom>
        </p:spPr>
      </p:pic>
    </p:spTree>
    <p:extLst>
      <p:ext uri="{BB962C8B-B14F-4D97-AF65-F5344CB8AC3E}">
        <p14:creationId xmlns:p14="http://schemas.microsoft.com/office/powerpoint/2010/main" val="787159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adford-SEND-Banner-background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4A11B40B-9AF7-751F-7085-7EDE38B0EF22}"/>
              </a:ext>
            </a:extLst>
          </p:cNvPr>
          <p:cNvSpPr txBox="1">
            <a:spLocks/>
          </p:cNvSpPr>
          <p:nvPr/>
        </p:nvSpPr>
        <p:spPr>
          <a:xfrm>
            <a:off x="291155" y="985492"/>
            <a:ext cx="6739283" cy="822791"/>
          </a:xfrm>
          <a:prstGeom prst="rect">
            <a:avLst/>
          </a:prstGeom>
        </p:spPr>
        <p:txBody>
          <a:bodyPr vert="horz" lIns="68580" tIns="34290" rIns="68580" bIns="34290" rtlCol="0" anchor="t">
            <a:noAutofit/>
          </a:bodyPr>
          <a:lstStyle>
            <a:lvl1pPr algn="l" defTabSz="685800" rtl="0" eaLnBrk="1" latinLnBrk="0" hangingPunct="1">
              <a:lnSpc>
                <a:spcPct val="90000"/>
              </a:lnSpc>
              <a:spcBef>
                <a:spcPct val="0"/>
              </a:spcBef>
              <a:buNone/>
              <a:defRPr sz="4500" b="1" kern="1200">
                <a:solidFill>
                  <a:schemeClr val="accent5"/>
                </a:solidFill>
                <a:latin typeface="Arial" panose="020B0604020202020204" pitchFamily="34" charset="0"/>
                <a:ea typeface="+mj-ea"/>
                <a:cs typeface="Arial" panose="020B0604020202020204" pitchFamily="34" charset="0"/>
              </a:defRPr>
            </a:lvl1pPr>
          </a:lstStyle>
          <a:p>
            <a:pPr defTabSz="514350">
              <a:defRPr/>
            </a:pPr>
            <a:r>
              <a:rPr lang="en-US" sz="2700" dirty="0">
                <a:solidFill>
                  <a:srgbClr val="44247D"/>
                </a:solidFill>
              </a:rPr>
              <a:t>Case Study – Capturing Pupil Voice</a:t>
            </a:r>
          </a:p>
          <a:p>
            <a:pPr defTabSz="514350">
              <a:defRPr/>
            </a:pPr>
            <a:endParaRPr lang="en-GB" sz="1500" dirty="0">
              <a:solidFill>
                <a:srgbClr val="44247D"/>
              </a:solidFill>
            </a:endParaRPr>
          </a:p>
          <a:p>
            <a:pPr defTabSz="514350">
              <a:defRPr/>
            </a:pPr>
            <a:br>
              <a:rPr lang="en-US" sz="2250" dirty="0">
                <a:solidFill>
                  <a:srgbClr val="44247D"/>
                </a:solidFill>
              </a:rPr>
            </a:br>
            <a:endParaRPr lang="en-US" sz="2250" dirty="0">
              <a:solidFill>
                <a:srgbClr val="44247D"/>
              </a:solidFill>
            </a:endParaRPr>
          </a:p>
        </p:txBody>
      </p:sp>
      <p:pic>
        <p:nvPicPr>
          <p:cNvPr id="4" name="Picture 3">
            <a:extLst>
              <a:ext uri="{FF2B5EF4-FFF2-40B4-BE49-F238E27FC236}">
                <a16:creationId xmlns:a16="http://schemas.microsoft.com/office/drawing/2014/main" id="{17AC9D6C-C8A9-20A4-FDC6-1E30C3E9D2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9802" y="857250"/>
            <a:ext cx="1194300" cy="329401"/>
          </a:xfrm>
          <a:prstGeom prst="rect">
            <a:avLst/>
          </a:prstGeom>
        </p:spPr>
      </p:pic>
      <p:pic>
        <p:nvPicPr>
          <p:cNvPr id="6" name="Picture 5">
            <a:extLst>
              <a:ext uri="{FF2B5EF4-FFF2-40B4-BE49-F238E27FC236}">
                <a16:creationId xmlns:a16="http://schemas.microsoft.com/office/drawing/2014/main" id="{AC762FD4-B64A-5D1D-B8F8-9407916B8C2A}"/>
              </a:ext>
            </a:extLst>
          </p:cNvPr>
          <p:cNvPicPr>
            <a:picLocks noChangeAspect="1"/>
          </p:cNvPicPr>
          <p:nvPr/>
        </p:nvPicPr>
        <p:blipFill>
          <a:blip r:embed="rId4"/>
          <a:stretch>
            <a:fillRect/>
          </a:stretch>
        </p:blipFill>
        <p:spPr>
          <a:xfrm>
            <a:off x="291156" y="1396886"/>
            <a:ext cx="5319200" cy="4501365"/>
          </a:xfrm>
          <a:prstGeom prst="rect">
            <a:avLst/>
          </a:prstGeom>
        </p:spPr>
      </p:pic>
    </p:spTree>
    <p:extLst>
      <p:ext uri="{BB962C8B-B14F-4D97-AF65-F5344CB8AC3E}">
        <p14:creationId xmlns:p14="http://schemas.microsoft.com/office/powerpoint/2010/main" val="1690181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adford-SEND-Banner-background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4A11B40B-9AF7-751F-7085-7EDE38B0EF22}"/>
              </a:ext>
            </a:extLst>
          </p:cNvPr>
          <p:cNvSpPr txBox="1">
            <a:spLocks/>
          </p:cNvSpPr>
          <p:nvPr/>
        </p:nvSpPr>
        <p:spPr>
          <a:xfrm>
            <a:off x="291155" y="985492"/>
            <a:ext cx="6739283" cy="822791"/>
          </a:xfrm>
          <a:prstGeom prst="rect">
            <a:avLst/>
          </a:prstGeom>
        </p:spPr>
        <p:txBody>
          <a:bodyPr vert="horz" lIns="68580" tIns="34290" rIns="68580" bIns="34290" rtlCol="0" anchor="t">
            <a:noAutofit/>
          </a:bodyPr>
          <a:lstStyle>
            <a:lvl1pPr algn="l" defTabSz="685800" rtl="0" eaLnBrk="1" latinLnBrk="0" hangingPunct="1">
              <a:lnSpc>
                <a:spcPct val="90000"/>
              </a:lnSpc>
              <a:spcBef>
                <a:spcPct val="0"/>
              </a:spcBef>
              <a:buNone/>
              <a:defRPr sz="4500" b="1" kern="1200">
                <a:solidFill>
                  <a:schemeClr val="accent5"/>
                </a:solidFill>
                <a:latin typeface="Arial" panose="020B0604020202020204" pitchFamily="34" charset="0"/>
                <a:ea typeface="+mj-ea"/>
                <a:cs typeface="Arial" panose="020B0604020202020204" pitchFamily="34" charset="0"/>
              </a:defRPr>
            </a:lvl1pPr>
          </a:lstStyle>
          <a:p>
            <a:pPr defTabSz="514350">
              <a:defRPr/>
            </a:pPr>
            <a:r>
              <a:rPr lang="en-US" sz="2700" dirty="0">
                <a:solidFill>
                  <a:srgbClr val="44247D"/>
                </a:solidFill>
              </a:rPr>
              <a:t>Ideas</a:t>
            </a:r>
          </a:p>
          <a:p>
            <a:pPr defTabSz="514350">
              <a:defRPr/>
            </a:pPr>
            <a:endParaRPr lang="en-GB" sz="1500" dirty="0">
              <a:solidFill>
                <a:srgbClr val="44247D"/>
              </a:solidFill>
            </a:endParaRPr>
          </a:p>
          <a:p>
            <a:pPr defTabSz="514350">
              <a:defRPr/>
            </a:pPr>
            <a:br>
              <a:rPr lang="en-US" sz="2250" dirty="0">
                <a:solidFill>
                  <a:srgbClr val="44247D"/>
                </a:solidFill>
              </a:rPr>
            </a:br>
            <a:endParaRPr lang="en-US" sz="2250" dirty="0">
              <a:solidFill>
                <a:srgbClr val="44247D"/>
              </a:solidFill>
            </a:endParaRPr>
          </a:p>
        </p:txBody>
      </p:sp>
      <p:pic>
        <p:nvPicPr>
          <p:cNvPr id="4" name="Picture 3">
            <a:extLst>
              <a:ext uri="{FF2B5EF4-FFF2-40B4-BE49-F238E27FC236}">
                <a16:creationId xmlns:a16="http://schemas.microsoft.com/office/drawing/2014/main" id="{17AC9D6C-C8A9-20A4-FDC6-1E30C3E9D2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9802" y="857250"/>
            <a:ext cx="1194300" cy="329401"/>
          </a:xfrm>
          <a:prstGeom prst="rect">
            <a:avLst/>
          </a:prstGeom>
        </p:spPr>
      </p:pic>
      <p:sp>
        <p:nvSpPr>
          <p:cNvPr id="5" name="TextBox 4">
            <a:extLst>
              <a:ext uri="{FF2B5EF4-FFF2-40B4-BE49-F238E27FC236}">
                <a16:creationId xmlns:a16="http://schemas.microsoft.com/office/drawing/2014/main" id="{BC5FC329-D909-76D0-CD7F-4DCC7F065216}"/>
              </a:ext>
            </a:extLst>
          </p:cNvPr>
          <p:cNvSpPr txBox="1"/>
          <p:nvPr/>
        </p:nvSpPr>
        <p:spPr>
          <a:xfrm>
            <a:off x="291155" y="1396886"/>
            <a:ext cx="6836542" cy="2169825"/>
          </a:xfrm>
          <a:prstGeom prst="rect">
            <a:avLst/>
          </a:prstGeom>
          <a:noFill/>
        </p:spPr>
        <p:txBody>
          <a:bodyPr wrap="square">
            <a:spAutoFit/>
          </a:bodyPr>
          <a:lstStyle/>
          <a:p>
            <a:pPr marL="257175" indent="-257175" defTabSz="685800">
              <a:buFont typeface="Arial" panose="020B0604020202020204" pitchFamily="34" charset="0"/>
              <a:buChar char="•"/>
            </a:pPr>
            <a:r>
              <a:rPr lang="en-GB" sz="1500" dirty="0">
                <a:solidFill>
                  <a:srgbClr val="000000"/>
                </a:solidFill>
                <a:latin typeface="Arial" panose="020B0604020202020204" pitchFamily="34" charset="0"/>
                <a:cs typeface="Arial" panose="020B0604020202020204" pitchFamily="34" charset="0"/>
              </a:rPr>
              <a:t>Could views be represented pictorially?</a:t>
            </a:r>
          </a:p>
          <a:p>
            <a:pPr marL="600075" lvl="1" indent="-257175" defTabSz="685800">
              <a:buFont typeface="Arial" panose="020B0604020202020204" pitchFamily="34" charset="0"/>
              <a:buChar char="•"/>
            </a:pPr>
            <a:r>
              <a:rPr lang="en-GB" sz="1500" dirty="0">
                <a:solidFill>
                  <a:srgbClr val="000000"/>
                </a:solidFill>
                <a:latin typeface="Arial" panose="020B0604020202020204" pitchFamily="34" charset="0"/>
                <a:cs typeface="Arial" panose="020B0604020202020204" pitchFamily="34" charset="0"/>
              </a:rPr>
              <a:t>Is a short narrative required to supplement?</a:t>
            </a:r>
          </a:p>
          <a:p>
            <a:pPr defTabSz="685800"/>
            <a:endParaRPr lang="en-GB" sz="1500" dirty="0">
              <a:solidFill>
                <a:srgbClr val="000000"/>
              </a:solidFill>
              <a:latin typeface="Arial" panose="020B0604020202020204" pitchFamily="34" charset="0"/>
              <a:cs typeface="Arial" panose="020B0604020202020204" pitchFamily="34" charset="0"/>
            </a:endParaRPr>
          </a:p>
          <a:p>
            <a:pPr marL="257175" indent="-257175" defTabSz="685800">
              <a:buFont typeface="Arial" panose="020B0604020202020204" pitchFamily="34" charset="0"/>
              <a:buChar char="•"/>
            </a:pPr>
            <a:r>
              <a:rPr lang="en-GB" sz="1500" dirty="0">
                <a:solidFill>
                  <a:srgbClr val="000000"/>
                </a:solidFill>
                <a:latin typeface="Arial" panose="020B0604020202020204" pitchFamily="34" charset="0"/>
                <a:cs typeface="Arial" panose="020B0604020202020204" pitchFamily="34" charset="0"/>
              </a:rPr>
              <a:t>Would short phrases supplemented by symbols work?</a:t>
            </a:r>
          </a:p>
          <a:p>
            <a:pPr defTabSz="685800"/>
            <a:endParaRPr lang="en-GB" sz="1500" dirty="0">
              <a:solidFill>
                <a:srgbClr val="000000"/>
              </a:solidFill>
              <a:latin typeface="Arial" panose="020B0604020202020204" pitchFamily="34" charset="0"/>
              <a:cs typeface="Arial" panose="020B0604020202020204" pitchFamily="34" charset="0"/>
            </a:endParaRPr>
          </a:p>
          <a:p>
            <a:pPr marL="257175" indent="-257175" defTabSz="685800">
              <a:buFont typeface="Arial" panose="020B0604020202020204" pitchFamily="34" charset="0"/>
              <a:buChar char="•"/>
            </a:pPr>
            <a:r>
              <a:rPr lang="en-GB" sz="1500" dirty="0">
                <a:solidFill>
                  <a:srgbClr val="000000"/>
                </a:solidFill>
                <a:latin typeface="Arial" panose="020B0604020202020204" pitchFamily="34" charset="0"/>
                <a:cs typeface="Arial" panose="020B0604020202020204" pitchFamily="34" charset="0"/>
              </a:rPr>
              <a:t>Does the child / young person use alternative communication?</a:t>
            </a:r>
          </a:p>
          <a:p>
            <a:pPr defTabSz="685800"/>
            <a:endParaRPr lang="en-GB" sz="1500" dirty="0">
              <a:solidFill>
                <a:srgbClr val="000000"/>
              </a:solidFill>
              <a:latin typeface="Arial" panose="020B0604020202020204" pitchFamily="34" charset="0"/>
              <a:cs typeface="Arial" panose="020B0604020202020204" pitchFamily="34" charset="0"/>
            </a:endParaRPr>
          </a:p>
          <a:p>
            <a:pPr marL="257175" indent="-257175" defTabSz="685800">
              <a:buFont typeface="Arial" panose="020B0604020202020204" pitchFamily="34" charset="0"/>
              <a:buChar char="•"/>
            </a:pPr>
            <a:r>
              <a:rPr lang="en-GB" sz="1500" dirty="0">
                <a:solidFill>
                  <a:srgbClr val="000000"/>
                </a:solidFill>
                <a:latin typeface="Arial" panose="020B0604020202020204" pitchFamily="34" charset="0"/>
                <a:cs typeface="Arial" panose="020B0604020202020204" pitchFamily="34" charset="0"/>
              </a:rPr>
              <a:t>Could software packages support?</a:t>
            </a:r>
          </a:p>
          <a:p>
            <a:pPr defTabSz="685800"/>
            <a:endParaRPr lang="en-GB" sz="1500" dirty="0">
              <a:solidFill>
                <a:srgbClr val="000000"/>
              </a:solidFill>
              <a:latin typeface="Arial" panose="020B0604020202020204" pitchFamily="34" charset="0"/>
              <a:cs typeface="Arial" panose="020B0604020202020204" pitchFamily="34" charset="0"/>
            </a:endParaRPr>
          </a:p>
        </p:txBody>
      </p:sp>
      <p:pic>
        <p:nvPicPr>
          <p:cNvPr id="6" name="Picture 5" descr="Screen Clipping">
            <a:extLst>
              <a:ext uri="{FF2B5EF4-FFF2-40B4-BE49-F238E27FC236}">
                <a16:creationId xmlns:a16="http://schemas.microsoft.com/office/drawing/2014/main" id="{918472F3-9D4A-40AA-EEC8-441BAB455D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0050" y="985491"/>
            <a:ext cx="2282747" cy="685896"/>
          </a:xfrm>
          <a:prstGeom prst="rect">
            <a:avLst/>
          </a:prstGeom>
        </p:spPr>
      </p:pic>
      <p:pic>
        <p:nvPicPr>
          <p:cNvPr id="7" name="Picture 6" descr="Screen Clipping">
            <a:extLst>
              <a:ext uri="{FF2B5EF4-FFF2-40B4-BE49-F238E27FC236}">
                <a16:creationId xmlns:a16="http://schemas.microsoft.com/office/drawing/2014/main" id="{BFBA0FBF-4B16-55E4-E1D9-C00F25BC66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7869" y="3346448"/>
            <a:ext cx="4211828" cy="1082429"/>
          </a:xfrm>
          <a:prstGeom prst="rect">
            <a:avLst/>
          </a:prstGeom>
        </p:spPr>
      </p:pic>
      <p:pic>
        <p:nvPicPr>
          <p:cNvPr id="2050" name="Picture 2">
            <a:extLst>
              <a:ext uri="{FF2B5EF4-FFF2-40B4-BE49-F238E27FC236}">
                <a16:creationId xmlns:a16="http://schemas.microsoft.com/office/drawing/2014/main" id="{2DAAD59C-2BED-5362-A5D6-7561C518E8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155" y="3346448"/>
            <a:ext cx="2512713" cy="14257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a:extLst>
              <a:ext uri="{FF2B5EF4-FFF2-40B4-BE49-F238E27FC236}">
                <a16:creationId xmlns:a16="http://schemas.microsoft.com/office/drawing/2014/main" id="{A203E63F-5D44-285C-E9D6-AB87213A653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6673" y="3346447"/>
            <a:ext cx="1689044" cy="19180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739ECF3-A3C0-E6CE-6E8E-042EF3C6E11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03239" y="1734466"/>
            <a:ext cx="1693069" cy="112514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a:extLst>
              <a:ext uri="{FF2B5EF4-FFF2-40B4-BE49-F238E27FC236}">
                <a16:creationId xmlns:a16="http://schemas.microsoft.com/office/drawing/2014/main" id="{A7021944-F3A2-80B8-34C3-4B6C48FF228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10209" y="1751871"/>
            <a:ext cx="1475037" cy="1106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732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adford-SEND-Banner-background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4A11B40B-9AF7-751F-7085-7EDE38B0EF22}"/>
              </a:ext>
            </a:extLst>
          </p:cNvPr>
          <p:cNvSpPr txBox="1">
            <a:spLocks/>
          </p:cNvSpPr>
          <p:nvPr/>
        </p:nvSpPr>
        <p:spPr>
          <a:xfrm>
            <a:off x="291155" y="985492"/>
            <a:ext cx="6739283" cy="822791"/>
          </a:xfrm>
          <a:prstGeom prst="rect">
            <a:avLst/>
          </a:prstGeom>
        </p:spPr>
        <p:txBody>
          <a:bodyPr vert="horz" lIns="68580" tIns="34290" rIns="68580" bIns="34290" rtlCol="0" anchor="t">
            <a:noAutofit/>
          </a:bodyPr>
          <a:lstStyle>
            <a:lvl1pPr algn="l" defTabSz="685800" rtl="0" eaLnBrk="1" latinLnBrk="0" hangingPunct="1">
              <a:lnSpc>
                <a:spcPct val="90000"/>
              </a:lnSpc>
              <a:spcBef>
                <a:spcPct val="0"/>
              </a:spcBef>
              <a:buNone/>
              <a:defRPr sz="4500" b="1" kern="1200">
                <a:solidFill>
                  <a:schemeClr val="accent5"/>
                </a:solidFill>
                <a:latin typeface="Arial" panose="020B0604020202020204" pitchFamily="34" charset="0"/>
                <a:ea typeface="+mj-ea"/>
                <a:cs typeface="Arial" panose="020B0604020202020204" pitchFamily="34" charset="0"/>
              </a:defRPr>
            </a:lvl1pPr>
          </a:lstStyle>
          <a:p>
            <a:pPr defTabSz="514350">
              <a:defRPr/>
            </a:pPr>
            <a:r>
              <a:rPr lang="en-US" sz="2700" dirty="0">
                <a:solidFill>
                  <a:srgbClr val="44247D"/>
                </a:solidFill>
              </a:rPr>
              <a:t>Ideas</a:t>
            </a:r>
          </a:p>
          <a:p>
            <a:pPr defTabSz="514350">
              <a:defRPr/>
            </a:pPr>
            <a:endParaRPr lang="en-GB" sz="1500" dirty="0">
              <a:solidFill>
                <a:srgbClr val="44247D"/>
              </a:solidFill>
            </a:endParaRPr>
          </a:p>
          <a:p>
            <a:pPr defTabSz="514350">
              <a:defRPr/>
            </a:pPr>
            <a:br>
              <a:rPr lang="en-US" sz="2250" dirty="0">
                <a:solidFill>
                  <a:srgbClr val="44247D"/>
                </a:solidFill>
              </a:rPr>
            </a:br>
            <a:endParaRPr lang="en-US" sz="2250" dirty="0">
              <a:solidFill>
                <a:srgbClr val="44247D"/>
              </a:solidFill>
            </a:endParaRPr>
          </a:p>
        </p:txBody>
      </p:sp>
      <p:pic>
        <p:nvPicPr>
          <p:cNvPr id="4" name="Picture 3">
            <a:extLst>
              <a:ext uri="{FF2B5EF4-FFF2-40B4-BE49-F238E27FC236}">
                <a16:creationId xmlns:a16="http://schemas.microsoft.com/office/drawing/2014/main" id="{17AC9D6C-C8A9-20A4-FDC6-1E30C3E9D2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9802" y="857250"/>
            <a:ext cx="1194300" cy="329401"/>
          </a:xfrm>
          <a:prstGeom prst="rect">
            <a:avLst/>
          </a:prstGeom>
        </p:spPr>
      </p:pic>
      <p:sp>
        <p:nvSpPr>
          <p:cNvPr id="5" name="TextBox 4">
            <a:extLst>
              <a:ext uri="{FF2B5EF4-FFF2-40B4-BE49-F238E27FC236}">
                <a16:creationId xmlns:a16="http://schemas.microsoft.com/office/drawing/2014/main" id="{BC5FC329-D909-76D0-CD7F-4DCC7F065216}"/>
              </a:ext>
            </a:extLst>
          </p:cNvPr>
          <p:cNvSpPr txBox="1"/>
          <p:nvPr/>
        </p:nvSpPr>
        <p:spPr>
          <a:xfrm>
            <a:off x="291155" y="1396885"/>
            <a:ext cx="6836542" cy="3093154"/>
          </a:xfrm>
          <a:prstGeom prst="rect">
            <a:avLst/>
          </a:prstGeom>
          <a:noFill/>
        </p:spPr>
        <p:txBody>
          <a:bodyPr wrap="square">
            <a:spAutoFit/>
          </a:bodyPr>
          <a:lstStyle/>
          <a:p>
            <a:pPr defTabSz="685800"/>
            <a:r>
              <a:rPr lang="en-US" sz="1500" dirty="0">
                <a:solidFill>
                  <a:srgbClr val="000000"/>
                </a:solidFill>
                <a:latin typeface="Arial" panose="020B0604020202020204" pitchFamily="34" charset="0"/>
                <a:cs typeface="Arial" panose="020B0604020202020204" pitchFamily="34" charset="0"/>
              </a:rPr>
              <a:t>Be aware of:</a:t>
            </a:r>
          </a:p>
          <a:p>
            <a:pPr defTabSz="685800"/>
            <a:endParaRPr lang="en-US" sz="1500" dirty="0">
              <a:solidFill>
                <a:srgbClr val="000000"/>
              </a:solidFill>
              <a:latin typeface="Arial" panose="020B0604020202020204" pitchFamily="34" charset="0"/>
              <a:cs typeface="Arial" panose="020B0604020202020204" pitchFamily="34" charset="0"/>
            </a:endParaRPr>
          </a:p>
          <a:p>
            <a:pPr marL="257175" indent="-257175" defTabSz="685800">
              <a:buFont typeface="Arial" panose="020B0604020202020204" pitchFamily="34" charset="0"/>
              <a:buChar char="•"/>
            </a:pPr>
            <a:r>
              <a:rPr lang="en-US" sz="1500" dirty="0">
                <a:solidFill>
                  <a:srgbClr val="000000"/>
                </a:solidFill>
                <a:latin typeface="Arial" panose="020B0604020202020204" pitchFamily="34" charset="0"/>
                <a:cs typeface="Arial" panose="020B0604020202020204" pitchFamily="34" charset="0"/>
              </a:rPr>
              <a:t>Specific speech and language access needs (such as Makaton, BSL, Talking Mats, PECS or technological resources).</a:t>
            </a:r>
          </a:p>
          <a:p>
            <a:pPr defTabSz="685800"/>
            <a:r>
              <a:rPr lang="en-US" sz="1500" dirty="0">
                <a:solidFill>
                  <a:srgbClr val="000000"/>
                </a:solidFill>
                <a:latin typeface="Arial" panose="020B0604020202020204" pitchFamily="34" charset="0"/>
                <a:cs typeface="Arial" panose="020B0604020202020204" pitchFamily="34" charset="0"/>
              </a:rPr>
              <a:t>These communication methods may take more time than conventional speech, so take this into account when setting the agenda.</a:t>
            </a:r>
          </a:p>
          <a:p>
            <a:pPr defTabSz="685800"/>
            <a:endParaRPr lang="en-US" sz="1500" dirty="0">
              <a:solidFill>
                <a:srgbClr val="000000"/>
              </a:solidFill>
              <a:latin typeface="Arial" panose="020B0604020202020204" pitchFamily="34" charset="0"/>
              <a:cs typeface="Arial" panose="020B0604020202020204" pitchFamily="34" charset="0"/>
            </a:endParaRPr>
          </a:p>
          <a:p>
            <a:pPr marL="257175" indent="-257175" defTabSz="685800">
              <a:buFont typeface="Arial" panose="020B0604020202020204" pitchFamily="34" charset="0"/>
              <a:buChar char="•"/>
            </a:pPr>
            <a:r>
              <a:rPr lang="en-US" sz="1500" dirty="0">
                <a:solidFill>
                  <a:srgbClr val="000000"/>
                </a:solidFill>
                <a:latin typeface="Arial" panose="020B0604020202020204" pitchFamily="34" charset="0"/>
                <a:cs typeface="Arial" panose="020B0604020202020204" pitchFamily="34" charset="0"/>
              </a:rPr>
              <a:t>Non-verbal communication (body language, facial expressions).</a:t>
            </a:r>
          </a:p>
          <a:p>
            <a:pPr marL="342900" lvl="1" defTabSz="685800"/>
            <a:r>
              <a:rPr lang="en-US" sz="1500" dirty="0">
                <a:solidFill>
                  <a:srgbClr val="000000"/>
                </a:solidFill>
                <a:latin typeface="Arial" panose="020B0604020202020204" pitchFamily="34" charset="0"/>
                <a:cs typeface="Arial" panose="020B0604020202020204" pitchFamily="34" charset="0"/>
              </a:rPr>
              <a:t>For some young people, this is their primary form of communication. Ensure they are supported by someone who knows them well, but also find out if the child or young person has a pupil passport or similar to explain their communication.</a:t>
            </a:r>
            <a:endParaRPr lang="en-GB" sz="1500" dirty="0">
              <a:solidFill>
                <a:srgbClr val="000000"/>
              </a:solidFill>
              <a:latin typeface="Arial" panose="020B0604020202020204" pitchFamily="34" charset="0"/>
              <a:cs typeface="Arial" panose="020B0604020202020204" pitchFamily="34" charset="0"/>
            </a:endParaRPr>
          </a:p>
          <a:p>
            <a:pPr defTabSz="685800"/>
            <a:endParaRPr lang="en-GB" sz="15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347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228" y="260648"/>
            <a:ext cx="8147248" cy="796950"/>
          </a:xfrm>
        </p:spPr>
        <p:txBody>
          <a:bodyPr/>
          <a:lstStyle/>
          <a:p>
            <a:r>
              <a:rPr lang="en-GB" dirty="0"/>
              <a:t>Agenda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2741770"/>
              </p:ext>
            </p:extLst>
          </p:nvPr>
        </p:nvGraphicFramePr>
        <p:xfrm>
          <a:off x="611560" y="1484784"/>
          <a:ext cx="7644164" cy="4434634"/>
        </p:xfrm>
        <a:graphic>
          <a:graphicData uri="http://schemas.openxmlformats.org/drawingml/2006/table">
            <a:tbl>
              <a:tblPr firstRow="1" bandRow="1">
                <a:tableStyleId>{5C22544A-7EE6-4342-B048-85BDC9FD1C3A}</a:tableStyleId>
              </a:tblPr>
              <a:tblGrid>
                <a:gridCol w="725660">
                  <a:extLst>
                    <a:ext uri="{9D8B030D-6E8A-4147-A177-3AD203B41FA5}">
                      <a16:colId xmlns:a16="http://schemas.microsoft.com/office/drawing/2014/main" val="137341304"/>
                    </a:ext>
                  </a:extLst>
                </a:gridCol>
                <a:gridCol w="4126116">
                  <a:extLst>
                    <a:ext uri="{9D8B030D-6E8A-4147-A177-3AD203B41FA5}">
                      <a16:colId xmlns:a16="http://schemas.microsoft.com/office/drawing/2014/main" val="20000"/>
                    </a:ext>
                  </a:extLst>
                </a:gridCol>
                <a:gridCol w="1665889">
                  <a:extLst>
                    <a:ext uri="{9D8B030D-6E8A-4147-A177-3AD203B41FA5}">
                      <a16:colId xmlns:a16="http://schemas.microsoft.com/office/drawing/2014/main" val="20001"/>
                    </a:ext>
                  </a:extLst>
                </a:gridCol>
                <a:gridCol w="1126499">
                  <a:extLst>
                    <a:ext uri="{9D8B030D-6E8A-4147-A177-3AD203B41FA5}">
                      <a16:colId xmlns:a16="http://schemas.microsoft.com/office/drawing/2014/main" val="20002"/>
                    </a:ext>
                  </a:extLst>
                </a:gridCol>
              </a:tblGrid>
              <a:tr h="360652">
                <a:tc>
                  <a:txBody>
                    <a:bodyPr/>
                    <a:lstStyle/>
                    <a:p>
                      <a:pPr algn="l"/>
                      <a:endParaRPr lang="en-GB" sz="1200" dirty="0"/>
                    </a:p>
                  </a:txBody>
                  <a:tcPr/>
                </a:tc>
                <a:tc>
                  <a:txBody>
                    <a:bodyPr/>
                    <a:lstStyle/>
                    <a:p>
                      <a:r>
                        <a:rPr lang="en-GB" sz="1200" dirty="0"/>
                        <a:t>Agenda</a:t>
                      </a:r>
                    </a:p>
                  </a:txBody>
                  <a:tcPr anchor="ctr"/>
                </a:tc>
                <a:tc>
                  <a:txBody>
                    <a:bodyPr/>
                    <a:lstStyle/>
                    <a:p>
                      <a:r>
                        <a:rPr lang="en-GB" sz="1200" dirty="0"/>
                        <a:t>Presenter</a:t>
                      </a:r>
                    </a:p>
                  </a:txBody>
                  <a:tcPr anchor="ctr"/>
                </a:tc>
                <a:tc>
                  <a:txBody>
                    <a:bodyPr/>
                    <a:lstStyle/>
                    <a:p>
                      <a:r>
                        <a:rPr lang="en-GB" sz="1200" dirty="0"/>
                        <a:t>Time</a:t>
                      </a:r>
                    </a:p>
                  </a:txBody>
                  <a:tcPr anchor="ctr"/>
                </a:tc>
                <a:extLst>
                  <a:ext uri="{0D108BD9-81ED-4DB2-BD59-A6C34878D82A}">
                    <a16:rowId xmlns:a16="http://schemas.microsoft.com/office/drawing/2014/main" val="10000"/>
                  </a:ext>
                </a:extLst>
              </a:tr>
              <a:tr h="581046">
                <a:tc>
                  <a:txBody>
                    <a:bodyPr/>
                    <a:lstStyle/>
                    <a:p>
                      <a:pPr algn="ctr" fontAlgn="b"/>
                      <a:r>
                        <a:rPr lang="en-GB" sz="1100" b="0" i="0" u="none" strike="noStrike" dirty="0">
                          <a:solidFill>
                            <a:srgbClr val="000000"/>
                          </a:solidFill>
                          <a:effectLst/>
                          <a:latin typeface="Arial" panose="020B0604020202020204" pitchFamily="34" charset="0"/>
                        </a:rPr>
                        <a:t>09:00</a:t>
                      </a:r>
                    </a:p>
                  </a:txBody>
                  <a:tcPr marL="9525" marR="9525" marT="9525" marB="0" anchor="ctr"/>
                </a:tc>
                <a:tc>
                  <a:txBody>
                    <a:bodyPr/>
                    <a:lstStyle/>
                    <a:p>
                      <a:pPr algn="l" fontAlgn="ctr"/>
                      <a:r>
                        <a:rPr lang="en-GB" sz="1100" b="0" i="0" u="none" strike="noStrike" kern="1200" dirty="0">
                          <a:solidFill>
                            <a:srgbClr val="000000"/>
                          </a:solidFill>
                          <a:effectLst/>
                          <a:latin typeface="Arial" panose="020B0604020202020204" pitchFamily="34" charset="0"/>
                          <a:ea typeface="+mn-ea"/>
                          <a:cs typeface="+mn-cs"/>
                        </a:rPr>
                        <a:t>Introduction and Welcome</a:t>
                      </a:r>
                    </a:p>
                  </a:txBody>
                  <a:tcPr marL="9525" marR="9525" marT="9525" marB="0" anchor="ctr"/>
                </a:tc>
                <a:tc>
                  <a:txBody>
                    <a:bodyPr/>
                    <a:lstStyle/>
                    <a:p>
                      <a:pPr marL="0" algn="l" defTabSz="914400" rtl="0" eaLnBrk="1" fontAlgn="ctr" latinLnBrk="0" hangingPunct="1"/>
                      <a:r>
                        <a:rPr lang="en-GB" sz="1100" b="0" i="0" u="none" strike="noStrike" kern="1200" dirty="0">
                          <a:solidFill>
                            <a:srgbClr val="000000"/>
                          </a:solidFill>
                          <a:effectLst/>
                          <a:latin typeface="Arial" panose="020B0604020202020204" pitchFamily="34" charset="0"/>
                          <a:ea typeface="+mn-ea"/>
                          <a:cs typeface="+mn-cs"/>
                        </a:rPr>
                        <a:t>Ruth Dennis - Principal EP</a:t>
                      </a:r>
                    </a:p>
                  </a:txBody>
                  <a:tcPr marL="9525" marR="9525" marT="9525" marB="0" anchor="ctr"/>
                </a:tc>
                <a:tc>
                  <a:txBody>
                    <a:bodyPr/>
                    <a:lstStyle/>
                    <a:p>
                      <a:pPr marL="0" algn="l" defTabSz="914400" rtl="0" eaLnBrk="1" fontAlgn="ctr" latinLnBrk="0" hangingPunct="1"/>
                      <a:r>
                        <a:rPr lang="en-GB" sz="1100" b="0" i="0" u="none" strike="noStrike" kern="1200" dirty="0">
                          <a:solidFill>
                            <a:srgbClr val="000000"/>
                          </a:solidFill>
                          <a:effectLst/>
                          <a:latin typeface="Arial" panose="020B0604020202020204" pitchFamily="34" charset="0"/>
                          <a:ea typeface="+mn-ea"/>
                          <a:cs typeface="+mn-cs"/>
                        </a:rPr>
                        <a:t>15 minutes</a:t>
                      </a:r>
                    </a:p>
                  </a:txBody>
                  <a:tcPr anchor="ctr"/>
                </a:tc>
                <a:extLst>
                  <a:ext uri="{0D108BD9-81ED-4DB2-BD59-A6C34878D82A}">
                    <a16:rowId xmlns:a16="http://schemas.microsoft.com/office/drawing/2014/main" val="10001"/>
                  </a:ext>
                </a:extLst>
              </a:tr>
              <a:tr h="505967">
                <a:tc>
                  <a:txBody>
                    <a:bodyPr/>
                    <a:lstStyle/>
                    <a:p>
                      <a:pPr algn="ctr" fontAlgn="b"/>
                      <a:r>
                        <a:rPr lang="en-GB" sz="1100" b="0" i="0" u="none" strike="noStrike" dirty="0">
                          <a:solidFill>
                            <a:srgbClr val="000000"/>
                          </a:solidFill>
                          <a:effectLst/>
                          <a:latin typeface="Arial" panose="020B0604020202020204" pitchFamily="34" charset="0"/>
                        </a:rPr>
                        <a:t>09:15</a:t>
                      </a:r>
                    </a:p>
                  </a:txBody>
                  <a:tcPr marL="9525" marR="9525" marT="9525" marB="0" anchor="ctr"/>
                </a:tc>
                <a:tc>
                  <a:txBody>
                    <a:bodyPr/>
                    <a:lstStyle/>
                    <a:p>
                      <a:pPr algn="l" fontAlgn="b"/>
                      <a:r>
                        <a:rPr lang="en-GB" sz="1100" b="0" i="0" u="none" strike="noStrike" kern="1200" dirty="0">
                          <a:solidFill>
                            <a:srgbClr val="000000"/>
                          </a:solidFill>
                          <a:effectLst/>
                          <a:latin typeface="Arial" panose="020B0604020202020204" pitchFamily="34" charset="0"/>
                          <a:ea typeface="+mn-ea"/>
                          <a:cs typeface="+mn-cs"/>
                        </a:rPr>
                        <a:t>WAGOLL 1 - Section A: Child &amp; Young Person's view / Parent / Carer's views</a:t>
                      </a:r>
                    </a:p>
                  </a:txBody>
                  <a:tcPr marL="9525" marR="9525" marT="9525" marB="0" anchor="ctr"/>
                </a:tc>
                <a:tc>
                  <a:txBody>
                    <a:bodyPr/>
                    <a:lstStyle/>
                    <a:p>
                      <a:pPr marL="0" algn="l" defTabSz="914400" rtl="0" eaLnBrk="1" fontAlgn="ctr" latinLnBrk="0" hangingPunct="1"/>
                      <a:r>
                        <a:rPr lang="en-GB" sz="1100" b="0" i="0" u="none" strike="noStrike" kern="1200" dirty="0">
                          <a:solidFill>
                            <a:srgbClr val="000000"/>
                          </a:solidFill>
                          <a:effectLst/>
                          <a:latin typeface="Arial" panose="020B0604020202020204" pitchFamily="34" charset="0"/>
                          <a:ea typeface="+mn-ea"/>
                          <a:cs typeface="+mn-cs"/>
                        </a:rPr>
                        <a:t>Chelsea Freeman and Lucy Skirrow -  SEN Auditors</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kern="1200" noProof="0" dirty="0">
                          <a:solidFill>
                            <a:srgbClr val="000000"/>
                          </a:solidFill>
                          <a:effectLst/>
                          <a:latin typeface="Arial" panose="020B0604020202020204" pitchFamily="34" charset="0"/>
                          <a:ea typeface="+mn-ea"/>
                          <a:cs typeface="+mn-cs"/>
                        </a:rPr>
                        <a:t>30 minutes</a:t>
                      </a:r>
                    </a:p>
                  </a:txBody>
                  <a:tcPr anchor="ctr"/>
                </a:tc>
                <a:extLst>
                  <a:ext uri="{0D108BD9-81ED-4DB2-BD59-A6C34878D82A}">
                    <a16:rowId xmlns:a16="http://schemas.microsoft.com/office/drawing/2014/main" val="127664308"/>
                  </a:ext>
                </a:extLst>
              </a:tr>
              <a:tr h="599301">
                <a:tc>
                  <a:txBody>
                    <a:bodyPr/>
                    <a:lstStyle/>
                    <a:p>
                      <a:pPr algn="ctr" fontAlgn="b"/>
                      <a:r>
                        <a:rPr lang="en-GB" sz="1100" b="0" i="0" u="none" strike="noStrike" dirty="0">
                          <a:solidFill>
                            <a:srgbClr val="000000"/>
                          </a:solidFill>
                          <a:effectLst/>
                          <a:latin typeface="Arial" panose="020B0604020202020204" pitchFamily="34" charset="0"/>
                        </a:rPr>
                        <a:t>9.45</a:t>
                      </a:r>
                    </a:p>
                  </a:txBody>
                  <a:tcPr marL="9525" marR="9525" marT="9525" marB="0" anchor="ctr"/>
                </a:tc>
                <a:tc>
                  <a:txBody>
                    <a:bodyPr/>
                    <a:lstStyle/>
                    <a:p>
                      <a:pPr algn="l" fontAlgn="b"/>
                      <a:r>
                        <a:rPr lang="en-GB" sz="1100" b="0" i="0" u="none" strike="noStrike" kern="1200" dirty="0">
                          <a:solidFill>
                            <a:srgbClr val="000000"/>
                          </a:solidFill>
                          <a:effectLst/>
                          <a:latin typeface="Arial" panose="020B0604020202020204" pitchFamily="34" charset="0"/>
                          <a:ea typeface="+mn-ea"/>
                          <a:cs typeface="+mn-cs"/>
                        </a:rPr>
                        <a:t>SEND Provision in Bradford: What's out there and how to access  plus planning for future cohorts.</a:t>
                      </a:r>
                    </a:p>
                  </a:txBody>
                  <a:tcPr marL="9525" marR="9525" marT="9525" marB="0" anchor="ctr"/>
                </a:tc>
                <a:tc>
                  <a:txBody>
                    <a:bodyPr/>
                    <a:lstStyle/>
                    <a:p>
                      <a:pPr marL="0" algn="l" defTabSz="914400" rtl="0" eaLnBrk="1" fontAlgn="ctr" latinLnBrk="0" hangingPunct="1"/>
                      <a:r>
                        <a:rPr lang="en-GB" sz="1100" b="0" i="0" u="none" strike="noStrike" kern="1200" dirty="0">
                          <a:solidFill>
                            <a:srgbClr val="000000"/>
                          </a:solidFill>
                          <a:effectLst/>
                          <a:latin typeface="Arial" panose="020B0604020202020204" pitchFamily="34" charset="0"/>
                          <a:ea typeface="+mn-ea"/>
                          <a:cs typeface="+mn-cs"/>
                        </a:rPr>
                        <a:t>Strategic Manager - Intelligence &amp; Sufficiency </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kern="1200" noProof="0" dirty="0">
                          <a:solidFill>
                            <a:srgbClr val="000000"/>
                          </a:solidFill>
                          <a:effectLst/>
                          <a:latin typeface="Arial" panose="020B0604020202020204" pitchFamily="34" charset="0"/>
                          <a:ea typeface="+mn-ea"/>
                          <a:cs typeface="+mn-cs"/>
                        </a:rPr>
                        <a:t>30 minutes</a:t>
                      </a:r>
                    </a:p>
                  </a:txBody>
                  <a:tcPr anchor="ctr"/>
                </a:tc>
                <a:extLst>
                  <a:ext uri="{0D108BD9-81ED-4DB2-BD59-A6C34878D82A}">
                    <a16:rowId xmlns:a16="http://schemas.microsoft.com/office/drawing/2014/main" val="829585214"/>
                  </a:ext>
                </a:extLst>
              </a:tr>
              <a:tr h="643894">
                <a:tc>
                  <a:txBody>
                    <a:bodyPr/>
                    <a:lstStyle/>
                    <a:p>
                      <a:pPr algn="ctr" fontAlgn="b"/>
                      <a:r>
                        <a:rPr lang="en-GB" sz="1100" b="0" i="0" u="none" strike="noStrike" dirty="0">
                          <a:solidFill>
                            <a:srgbClr val="000000"/>
                          </a:solidFill>
                          <a:effectLst/>
                          <a:latin typeface="Arial" panose="020B0604020202020204" pitchFamily="34" charset="0"/>
                        </a:rPr>
                        <a:t>10.15</a:t>
                      </a:r>
                    </a:p>
                  </a:txBody>
                  <a:tcPr marL="9525" marR="9525" marT="9525" marB="0" anchor="ctr"/>
                </a:tc>
                <a:tc>
                  <a:txBody>
                    <a:bodyPr/>
                    <a:lstStyle/>
                    <a:p>
                      <a:pPr algn="l" fontAlgn="b"/>
                      <a:r>
                        <a:rPr lang="en-GB" sz="1100" b="0" i="0" u="none" strike="noStrike" kern="1200" dirty="0">
                          <a:solidFill>
                            <a:srgbClr val="000000"/>
                          </a:solidFill>
                          <a:effectLst/>
                          <a:latin typeface="Arial" panose="020B0604020202020204" pitchFamily="34" charset="0"/>
                          <a:ea typeface="+mn-ea"/>
                          <a:cs typeface="+mn-cs"/>
                        </a:rPr>
                        <a:t>Pathways for Health Referrals</a:t>
                      </a:r>
                    </a:p>
                  </a:txBody>
                  <a:tcPr marL="9525" marR="9525" marT="9525" marB="0" anchor="ctr"/>
                </a:tc>
                <a:tc>
                  <a:txBody>
                    <a:bodyPr/>
                    <a:lstStyle/>
                    <a:p>
                      <a:pPr marL="0" algn="l" defTabSz="914400" rtl="0" eaLnBrk="1" fontAlgn="ctr" latinLnBrk="0" hangingPunct="1"/>
                      <a:r>
                        <a:rPr lang="en-GB" sz="1100" b="0" i="0" u="none" strike="noStrike" kern="1200" dirty="0">
                          <a:solidFill>
                            <a:srgbClr val="000000"/>
                          </a:solidFill>
                          <a:effectLst/>
                          <a:latin typeface="Arial" panose="020B0604020202020204" pitchFamily="34" charset="0"/>
                          <a:ea typeface="+mn-ea"/>
                          <a:cs typeface="+mn-cs"/>
                        </a:rPr>
                        <a:t>Diane Daly - NHS West Yorkshire Integrated Care Board</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kern="1200" noProof="0" dirty="0">
                          <a:solidFill>
                            <a:srgbClr val="000000"/>
                          </a:solidFill>
                          <a:effectLst/>
                          <a:latin typeface="Arial" panose="020B0604020202020204" pitchFamily="34" charset="0"/>
                          <a:ea typeface="+mn-ea"/>
                          <a:cs typeface="+mn-cs"/>
                        </a:rPr>
                        <a:t>15 minutes</a:t>
                      </a:r>
                    </a:p>
                  </a:txBody>
                  <a:tcPr anchor="ctr"/>
                </a:tc>
                <a:extLst>
                  <a:ext uri="{0D108BD9-81ED-4DB2-BD59-A6C34878D82A}">
                    <a16:rowId xmlns:a16="http://schemas.microsoft.com/office/drawing/2014/main" val="10002"/>
                  </a:ext>
                </a:extLst>
              </a:tr>
              <a:tr h="385428">
                <a:tc>
                  <a:txBody>
                    <a:bodyPr/>
                    <a:lstStyle/>
                    <a:p>
                      <a:pPr algn="ctr" fontAlgn="b"/>
                      <a:r>
                        <a:rPr lang="en-GB" sz="1100" b="0" i="0" u="none" strike="noStrike" dirty="0">
                          <a:solidFill>
                            <a:srgbClr val="000000"/>
                          </a:solidFill>
                          <a:effectLst/>
                          <a:latin typeface="Arial" panose="020B0604020202020204" pitchFamily="34" charset="0"/>
                        </a:rPr>
                        <a:t>10.30</a:t>
                      </a:r>
                    </a:p>
                  </a:txBody>
                  <a:tcPr marL="9525" marR="9525" marT="9525" marB="0" anchor="ctr"/>
                </a:tc>
                <a:tc>
                  <a:txBody>
                    <a:bodyPr/>
                    <a:lstStyle/>
                    <a:p>
                      <a:pPr algn="l" fontAlgn="b"/>
                      <a:r>
                        <a:rPr lang="en-GB" sz="1100" b="0" i="0" u="none" strike="noStrike" kern="1200" dirty="0">
                          <a:solidFill>
                            <a:srgbClr val="000000"/>
                          </a:solidFill>
                          <a:effectLst/>
                          <a:latin typeface="Arial" panose="020B0604020202020204" pitchFamily="34" charset="0"/>
                          <a:ea typeface="+mn-ea"/>
                          <a:cs typeface="+mn-cs"/>
                        </a:rPr>
                        <a:t>Break</a:t>
                      </a:r>
                    </a:p>
                  </a:txBody>
                  <a:tcPr marL="9525" marR="9525" marT="9525" marB="0" anchor="ctr"/>
                </a:tc>
                <a:tc>
                  <a:txBody>
                    <a:bodyPr/>
                    <a:lstStyle/>
                    <a:p>
                      <a:pPr marL="0" algn="l" defTabSz="914400" rtl="0" eaLnBrk="1" fontAlgn="ctr"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kern="1200" noProof="0" dirty="0">
                          <a:solidFill>
                            <a:srgbClr val="000000"/>
                          </a:solidFill>
                          <a:effectLst/>
                          <a:latin typeface="Arial" panose="020B0604020202020204" pitchFamily="34" charset="0"/>
                          <a:ea typeface="+mn-ea"/>
                          <a:cs typeface="+mn-cs"/>
                        </a:rPr>
                        <a:t>20 minutes</a:t>
                      </a:r>
                    </a:p>
                  </a:txBody>
                  <a:tcPr anchor="ctr"/>
                </a:tc>
                <a:extLst>
                  <a:ext uri="{0D108BD9-81ED-4DB2-BD59-A6C34878D82A}">
                    <a16:rowId xmlns:a16="http://schemas.microsoft.com/office/drawing/2014/main" val="952332947"/>
                  </a:ext>
                </a:extLst>
              </a:tr>
              <a:tr h="361916">
                <a:tc>
                  <a:txBody>
                    <a:bodyPr/>
                    <a:lstStyle/>
                    <a:p>
                      <a:pPr algn="ctr" fontAlgn="b"/>
                      <a:r>
                        <a:rPr lang="en-GB" sz="1100" b="0" i="0" u="none" strike="noStrike" dirty="0">
                          <a:solidFill>
                            <a:srgbClr val="000000"/>
                          </a:solidFill>
                          <a:effectLst/>
                          <a:latin typeface="Arial" panose="020B0604020202020204" pitchFamily="34" charset="0"/>
                        </a:rPr>
                        <a:t>10.55</a:t>
                      </a:r>
                    </a:p>
                  </a:txBody>
                  <a:tcPr marL="9525" marR="9525" marT="9525" marB="0" anchor="ctr"/>
                </a:tc>
                <a:tc>
                  <a:txBody>
                    <a:bodyPr/>
                    <a:lstStyle/>
                    <a:p>
                      <a:pPr algn="l" fontAlgn="b"/>
                      <a:r>
                        <a:rPr lang="en-GB" sz="1100" b="0" i="0" u="none" strike="noStrike" kern="1200" dirty="0">
                          <a:solidFill>
                            <a:srgbClr val="000000"/>
                          </a:solidFill>
                          <a:effectLst/>
                          <a:latin typeface="Arial" panose="020B0604020202020204" pitchFamily="34" charset="0"/>
                          <a:ea typeface="+mn-ea"/>
                          <a:cs typeface="+mn-cs"/>
                        </a:rPr>
                        <a:t>Update from SCIL</a:t>
                      </a:r>
                    </a:p>
                  </a:txBody>
                  <a:tcPr marL="9525" marR="9525" marT="9525" marB="0" anchor="ctr"/>
                </a:tc>
                <a:tc>
                  <a:txBody>
                    <a:bodyPr/>
                    <a:lstStyle/>
                    <a:p>
                      <a:pPr marL="0" algn="l" defTabSz="914400" rtl="0" eaLnBrk="1" fontAlgn="ctr" latinLnBrk="0" hangingPunct="1"/>
                      <a:r>
                        <a:rPr lang="en-GB" sz="1100" b="0" i="0" u="none" strike="noStrike" kern="1200" dirty="0">
                          <a:solidFill>
                            <a:srgbClr val="000000"/>
                          </a:solidFill>
                          <a:effectLst/>
                          <a:latin typeface="Arial" panose="020B0604020202020204" pitchFamily="34" charset="0"/>
                          <a:ea typeface="+mn-ea"/>
                          <a:cs typeface="+mn-cs"/>
                        </a:rPr>
                        <a:t>Lucy Stead / Alice Ngondi</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kern="1200" noProof="0" dirty="0">
                          <a:solidFill>
                            <a:srgbClr val="000000"/>
                          </a:solidFill>
                          <a:effectLst/>
                          <a:latin typeface="Arial" panose="020B0604020202020204" pitchFamily="34" charset="0"/>
                          <a:ea typeface="+mn-ea"/>
                          <a:cs typeface="+mn-cs"/>
                        </a:rPr>
                        <a:t>25 minutes</a:t>
                      </a:r>
                    </a:p>
                  </a:txBody>
                  <a:tcPr anchor="ctr"/>
                </a:tc>
                <a:extLst>
                  <a:ext uri="{0D108BD9-81ED-4DB2-BD59-A6C34878D82A}">
                    <a16:rowId xmlns:a16="http://schemas.microsoft.com/office/drawing/2014/main" val="3281754211"/>
                  </a:ext>
                </a:extLst>
              </a:tr>
              <a:tr h="452396">
                <a:tc>
                  <a:txBody>
                    <a:bodyPr/>
                    <a:lstStyle/>
                    <a:p>
                      <a:pPr algn="ctr" fontAlgn="b"/>
                      <a:r>
                        <a:rPr lang="en-GB" sz="1100" b="0" i="0" u="none" strike="noStrike" dirty="0">
                          <a:solidFill>
                            <a:srgbClr val="000000"/>
                          </a:solidFill>
                          <a:effectLst/>
                          <a:latin typeface="Arial" panose="020B0604020202020204" pitchFamily="34" charset="0"/>
                        </a:rPr>
                        <a:t>11.10</a:t>
                      </a:r>
                    </a:p>
                  </a:txBody>
                  <a:tcPr marL="9525" marR="9525" marT="9525" marB="0" anchor="ctr"/>
                </a:tc>
                <a:tc>
                  <a:txBody>
                    <a:bodyPr/>
                    <a:lstStyle/>
                    <a:p>
                      <a:pPr algn="l" fontAlgn="b"/>
                      <a:r>
                        <a:rPr lang="en-GB" sz="1100" b="0" i="0" u="none" strike="noStrike" kern="1200" dirty="0">
                          <a:solidFill>
                            <a:srgbClr val="000000"/>
                          </a:solidFill>
                          <a:effectLst/>
                          <a:latin typeface="Arial" panose="020B0604020202020204" pitchFamily="34" charset="0"/>
                          <a:ea typeface="+mn-ea"/>
                          <a:cs typeface="+mn-cs"/>
                        </a:rPr>
                        <a:t>Long term educational Implications of covid  / SEND</a:t>
                      </a:r>
                    </a:p>
                  </a:txBody>
                  <a:tcPr marL="9525" marR="9525" marT="9525" marB="0" anchor="ctr"/>
                </a:tc>
                <a:tc>
                  <a:txBody>
                    <a:bodyPr/>
                    <a:lstStyle/>
                    <a:p>
                      <a:pPr marL="0" algn="l" defTabSz="914400" rtl="0" eaLnBrk="1" fontAlgn="ctr" latinLnBrk="0" hangingPunct="1"/>
                      <a:r>
                        <a:rPr lang="en-GB" sz="1100" b="0" i="0" u="none" strike="noStrike" kern="1200" dirty="0">
                          <a:solidFill>
                            <a:srgbClr val="000000"/>
                          </a:solidFill>
                          <a:effectLst/>
                          <a:latin typeface="Arial" panose="020B0604020202020204" pitchFamily="34" charset="0"/>
                          <a:ea typeface="+mn-ea"/>
                          <a:cs typeface="+mn-cs"/>
                        </a:rPr>
                        <a:t>Ruth Dennis - Principal EP</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kern="1200" noProof="0" dirty="0">
                          <a:solidFill>
                            <a:srgbClr val="000000"/>
                          </a:solidFill>
                          <a:effectLst/>
                          <a:latin typeface="Arial" panose="020B0604020202020204" pitchFamily="34" charset="0"/>
                          <a:ea typeface="+mn-ea"/>
                          <a:cs typeface="+mn-cs"/>
                        </a:rPr>
                        <a:t>35 minutes</a:t>
                      </a:r>
                    </a:p>
                  </a:txBody>
                  <a:tcPr anchor="ctr"/>
                </a:tc>
                <a:extLst>
                  <a:ext uri="{0D108BD9-81ED-4DB2-BD59-A6C34878D82A}">
                    <a16:rowId xmlns:a16="http://schemas.microsoft.com/office/drawing/2014/main" val="157158272"/>
                  </a:ext>
                </a:extLst>
              </a:tr>
              <a:tr h="537556">
                <a:tc>
                  <a:txBody>
                    <a:bodyPr/>
                    <a:lstStyle/>
                    <a:p>
                      <a:pPr algn="ctr" fontAlgn="b"/>
                      <a:r>
                        <a:rPr lang="en-GB" sz="1100" b="0" i="0" u="none" strike="noStrike" dirty="0">
                          <a:solidFill>
                            <a:srgbClr val="000000"/>
                          </a:solidFill>
                          <a:effectLst/>
                          <a:latin typeface="Arial" panose="020B0604020202020204" pitchFamily="34" charset="0"/>
                        </a:rPr>
                        <a:t>11.45</a:t>
                      </a:r>
                    </a:p>
                  </a:txBody>
                  <a:tcPr marL="9525" marR="9525" marT="9525" marB="0" anchor="ctr"/>
                </a:tc>
                <a:tc>
                  <a:txBody>
                    <a:bodyPr/>
                    <a:lstStyle/>
                    <a:p>
                      <a:pPr algn="l" fontAlgn="b"/>
                      <a:r>
                        <a:rPr lang="en-GB" sz="1100" b="0" i="0" u="none" strike="noStrike" kern="1200" dirty="0">
                          <a:solidFill>
                            <a:srgbClr val="000000"/>
                          </a:solidFill>
                          <a:effectLst/>
                          <a:latin typeface="Arial" panose="020B0604020202020204" pitchFamily="34" charset="0"/>
                          <a:ea typeface="+mn-ea"/>
                          <a:cs typeface="+mn-cs"/>
                        </a:rPr>
                        <a:t>SEND Q &amp; A: SEN Assessment Team Manager</a:t>
                      </a:r>
                    </a:p>
                  </a:txBody>
                  <a:tcPr marL="9525" marR="9525" marT="9525" marB="0" anchor="ctr"/>
                </a:tc>
                <a:tc>
                  <a:txBody>
                    <a:bodyPr/>
                    <a:lstStyle/>
                    <a:p>
                      <a:pPr algn="l" fontAlgn="b"/>
                      <a:r>
                        <a:rPr lang="en-GB" sz="1100" b="0" i="0" u="none" strike="noStrike" dirty="0">
                          <a:solidFill>
                            <a:srgbClr val="000000"/>
                          </a:solidFill>
                          <a:effectLst/>
                          <a:latin typeface="Arial" panose="020B0604020202020204" pitchFamily="34" charset="0"/>
                        </a:rPr>
                        <a:t>Niall Devlin, AD Inclusion / Bev Williams – SEN Assessment Team</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15 Minutes</a:t>
                      </a:r>
                    </a:p>
                  </a:txBody>
                  <a:tcPr anchor="ctr"/>
                </a:tc>
                <a:extLst>
                  <a:ext uri="{0D108BD9-81ED-4DB2-BD59-A6C34878D82A}">
                    <a16:rowId xmlns:a16="http://schemas.microsoft.com/office/drawing/2014/main" val="414767265"/>
                  </a:ext>
                </a:extLst>
              </a:tr>
            </a:tbl>
          </a:graphicData>
        </a:graphic>
      </p:graphicFrame>
    </p:spTree>
    <p:extLst>
      <p:ext uri="{BB962C8B-B14F-4D97-AF65-F5344CB8AC3E}">
        <p14:creationId xmlns:p14="http://schemas.microsoft.com/office/powerpoint/2010/main" val="581135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adford-SEND-Banner-background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9" name="Title 1">
            <a:extLst>
              <a:ext uri="{FF2B5EF4-FFF2-40B4-BE49-F238E27FC236}">
                <a16:creationId xmlns:a16="http://schemas.microsoft.com/office/drawing/2014/main" id="{E72EDBE5-4B70-3735-8519-AD4D584E9FED}"/>
              </a:ext>
            </a:extLst>
          </p:cNvPr>
          <p:cNvSpPr>
            <a:spLocks noGrp="1"/>
          </p:cNvSpPr>
          <p:nvPr>
            <p:ph type="ctrTitle"/>
          </p:nvPr>
        </p:nvSpPr>
        <p:spPr>
          <a:xfrm>
            <a:off x="290353" y="1555475"/>
            <a:ext cx="8620814" cy="1790700"/>
          </a:xfrm>
        </p:spPr>
        <p:txBody>
          <a:bodyPr>
            <a:normAutofit/>
          </a:bodyPr>
          <a:lstStyle/>
          <a:p>
            <a:pPr algn="ctr"/>
            <a:r>
              <a:rPr lang="en-GB" dirty="0"/>
              <a:t>Any Questions?</a:t>
            </a:r>
            <a:br>
              <a:rPr lang="en-GB" dirty="0"/>
            </a:br>
            <a:br>
              <a:rPr lang="en-GB" dirty="0"/>
            </a:br>
            <a:r>
              <a:rPr lang="en-GB" sz="1500" dirty="0">
                <a:solidFill>
                  <a:srgbClr val="1F497D"/>
                </a:solidFill>
                <a:ea typeface="Calibri" panose="020F0502020204030204" pitchFamily="34" charset="0"/>
              </a:rPr>
              <a:t>Please email the team with any questions or queries you may have after the meeting.</a:t>
            </a:r>
            <a:br>
              <a:rPr lang="en-GB" sz="1500" dirty="0">
                <a:solidFill>
                  <a:srgbClr val="1F497D"/>
                </a:solidFill>
                <a:ea typeface="Calibri" panose="020F0502020204030204" pitchFamily="34" charset="0"/>
              </a:rPr>
            </a:br>
            <a:r>
              <a:rPr lang="en-GB" sz="1500" u="sng" dirty="0">
                <a:solidFill>
                  <a:srgbClr val="1F497D"/>
                </a:solidFill>
                <a:ea typeface="Calibri" panose="020F0502020204030204" pitchFamily="34" charset="0"/>
                <a:hlinkClick r:id="rId3"/>
              </a:rPr>
              <a:t>SEND.Auditors@bradford.gov.uk</a:t>
            </a:r>
            <a:endParaRPr lang="en-US" sz="5400" dirty="0">
              <a:solidFill>
                <a:srgbClr val="FF0000"/>
              </a:solidFill>
            </a:endParaRPr>
          </a:p>
        </p:txBody>
      </p:sp>
      <p:pic>
        <p:nvPicPr>
          <p:cNvPr id="12" name="Picture 11" descr="Characters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8570" y="2712538"/>
            <a:ext cx="2919871" cy="3251527"/>
          </a:xfrm>
          <a:prstGeom prst="rect">
            <a:avLst/>
          </a:prstGeom>
        </p:spPr>
      </p:pic>
      <p:pic>
        <p:nvPicPr>
          <p:cNvPr id="2" name="Picture 1">
            <a:extLst>
              <a:ext uri="{FF2B5EF4-FFF2-40B4-BE49-F238E27FC236}">
                <a16:creationId xmlns:a16="http://schemas.microsoft.com/office/drawing/2014/main" id="{74D2ACE2-EFA5-3893-0A9F-7C9CFE50C8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2348" y="948480"/>
            <a:ext cx="1194300" cy="329401"/>
          </a:xfrm>
          <a:prstGeom prst="rect">
            <a:avLst/>
          </a:prstGeom>
        </p:spPr>
      </p:pic>
    </p:spTree>
    <p:extLst>
      <p:ext uri="{BB962C8B-B14F-4D97-AF65-F5344CB8AC3E}">
        <p14:creationId xmlns:p14="http://schemas.microsoft.com/office/powerpoint/2010/main" val="3115075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F2F106-A77C-ECD7-429B-FC6E9248FEDF}"/>
              </a:ext>
            </a:extLst>
          </p:cNvPr>
          <p:cNvSpPr>
            <a:spLocks noGrp="1"/>
          </p:cNvSpPr>
          <p:nvPr>
            <p:ph type="title"/>
          </p:nvPr>
        </p:nvSpPr>
        <p:spPr/>
        <p:txBody>
          <a:bodyPr/>
          <a:lstStyle/>
          <a:p>
            <a:r>
              <a:rPr lang="en-GB" dirty="0"/>
              <a:t>Update from Sufficiency team</a:t>
            </a:r>
          </a:p>
        </p:txBody>
      </p:sp>
      <p:sp>
        <p:nvSpPr>
          <p:cNvPr id="5" name="Content Placeholder 4">
            <a:extLst>
              <a:ext uri="{FF2B5EF4-FFF2-40B4-BE49-F238E27FC236}">
                <a16:creationId xmlns:a16="http://schemas.microsoft.com/office/drawing/2014/main" id="{2631BCCE-055F-B140-511C-DC358C4BAA0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708959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666727"/>
          </a:xfrm>
        </p:spPr>
        <p:txBody>
          <a:bodyPr>
            <a:normAutofit/>
          </a:bodyPr>
          <a:lstStyle/>
          <a:p>
            <a:r>
              <a:rPr lang="en-GB" dirty="0"/>
              <a:t>Neurodevelopment Assessments </a:t>
            </a:r>
            <a:br>
              <a:rPr lang="en-GB" dirty="0"/>
            </a:br>
            <a:r>
              <a:rPr lang="en-GB" dirty="0"/>
              <a:t>for Bradford District and Craven</a:t>
            </a:r>
            <a:br>
              <a:rPr lang="en-GB" dirty="0"/>
            </a:br>
            <a:br>
              <a:rPr lang="en-GB" dirty="0"/>
            </a:br>
            <a:r>
              <a:rPr lang="en-GB" dirty="0"/>
              <a:t>Update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548680"/>
            <a:ext cx="2987675"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823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Waiting times background</a:t>
            </a:r>
          </a:p>
        </p:txBody>
      </p:sp>
      <p:sp>
        <p:nvSpPr>
          <p:cNvPr id="3" name="Content Placeholder 2"/>
          <p:cNvSpPr>
            <a:spLocks noGrp="1"/>
          </p:cNvSpPr>
          <p:nvPr>
            <p:ph idx="1"/>
          </p:nvPr>
        </p:nvSpPr>
        <p:spPr>
          <a:xfrm>
            <a:off x="457200" y="1600200"/>
            <a:ext cx="8229600" cy="4781127"/>
          </a:xfrm>
        </p:spPr>
        <p:txBody>
          <a:bodyPr>
            <a:normAutofit fontScale="77500" lnSpcReduction="20000"/>
          </a:bodyPr>
          <a:lstStyle/>
          <a:p>
            <a:r>
              <a:rPr lang="en-GB" dirty="0"/>
              <a:t>Historic issues with increasing demand for autism and ADHD assessments and several attempts to address the waiting list.</a:t>
            </a:r>
          </a:p>
          <a:p>
            <a:r>
              <a:rPr lang="en-GB" dirty="0"/>
              <a:t>2018:</a:t>
            </a:r>
          </a:p>
          <a:p>
            <a:pPr marL="1200150" lvl="2" indent="-342900">
              <a:buFont typeface="Courier New" panose="02070309020205020404" pitchFamily="49" charset="0"/>
              <a:buChar char="o"/>
            </a:pPr>
            <a:r>
              <a:rPr lang="en-GB" sz="2900" dirty="0"/>
              <a:t>Demand had increased from 541 referrals in 16/17 to 750 per year</a:t>
            </a:r>
          </a:p>
          <a:p>
            <a:pPr marL="1200150" lvl="2" indent="-342900">
              <a:buFont typeface="Courier New" panose="02070309020205020404" pitchFamily="49" charset="0"/>
              <a:buChar char="o"/>
            </a:pPr>
            <a:r>
              <a:rPr lang="en-GB" sz="2900" dirty="0"/>
              <a:t>Business case 2019 - recurrent funding increased capacity to meet demand &amp; non recurrent funding supported outsourcing.</a:t>
            </a:r>
          </a:p>
          <a:p>
            <a:r>
              <a:rPr lang="en-GB" sz="2900" dirty="0"/>
              <a:t>2020:</a:t>
            </a:r>
          </a:p>
          <a:p>
            <a:pPr marL="1200150" lvl="2" indent="-342900">
              <a:buFont typeface="Courier New" panose="02070309020205020404" pitchFamily="49" charset="0"/>
              <a:buChar char="o"/>
            </a:pPr>
            <a:r>
              <a:rPr lang="en-GB" sz="2900" dirty="0"/>
              <a:t>Demand increased to 1065 per year, significant number* waiting for assessment and long waiting times*. </a:t>
            </a:r>
          </a:p>
          <a:p>
            <a:pPr marL="1200150" lvl="2" indent="-342900">
              <a:buFont typeface="Courier New" panose="02070309020205020404" pitchFamily="49" charset="0"/>
              <a:buChar char="o"/>
            </a:pPr>
            <a:r>
              <a:rPr lang="en-GB" sz="2900" dirty="0"/>
              <a:t>Business case resulted in further recurrent funding to increase capacity to meet demand and non recurrent funding to transfer 1,000+ cases to external providers to reduce the waiting list backlog.</a:t>
            </a:r>
          </a:p>
          <a:p>
            <a:pPr marL="1200150" lvl="2" indent="-342900">
              <a:buFont typeface="Courier New" panose="02070309020205020404" pitchFamily="49" charset="0"/>
              <a:buChar char="o"/>
            </a:pPr>
            <a:r>
              <a:rPr lang="en-GB" sz="2900" dirty="0"/>
              <a:t>Positive outcome with significant reduction in those waiting for assessment* and longest wait* was reduced </a:t>
            </a:r>
            <a:r>
              <a:rPr lang="en-GB" sz="2900" b="1" u="sng" dirty="0"/>
              <a:t>BUT</a:t>
            </a:r>
            <a:r>
              <a:rPr lang="en-GB" sz="2900" dirty="0"/>
              <a:t> demand/referrals have continued to increase.</a:t>
            </a:r>
          </a:p>
        </p:txBody>
      </p:sp>
    </p:spTree>
    <p:extLst>
      <p:ext uri="{BB962C8B-B14F-4D97-AF65-F5344CB8AC3E}">
        <p14:creationId xmlns:p14="http://schemas.microsoft.com/office/powerpoint/2010/main" val="3350721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Increasing demand</a:t>
            </a:r>
          </a:p>
        </p:txBody>
      </p:sp>
      <p:sp>
        <p:nvSpPr>
          <p:cNvPr id="3" name="Content Placeholder 2"/>
          <p:cNvSpPr>
            <a:spLocks noGrp="1"/>
          </p:cNvSpPr>
          <p:nvPr>
            <p:ph idx="1"/>
          </p:nvPr>
        </p:nvSpPr>
        <p:spPr/>
        <p:txBody>
          <a:bodyPr>
            <a:normAutofit lnSpcReduction="10000"/>
          </a:bodyPr>
          <a:lstStyle/>
          <a:p>
            <a:r>
              <a:rPr lang="en-GB" sz="2400" dirty="0"/>
              <a:t>Demand/referrals have continued to increase</a:t>
            </a:r>
          </a:p>
          <a:p>
            <a:r>
              <a:rPr lang="en-GB" sz="2400" dirty="0"/>
              <a:t>2020 referrals 1065</a:t>
            </a:r>
          </a:p>
          <a:p>
            <a:r>
              <a:rPr lang="en-GB" sz="2400" dirty="0"/>
              <a:t>2022 referrals now 2337 - 122% increase. In July 22 highest referral rate with 310 referrals against capacity of 88 assessments.</a:t>
            </a:r>
          </a:p>
          <a:p>
            <a:r>
              <a:rPr lang="en-GB" sz="2400" dirty="0"/>
              <a:t>Increase in referrals correlates with opening up referral to </a:t>
            </a:r>
            <a:r>
              <a:rPr lang="en-GB" sz="2400" dirty="0" err="1"/>
              <a:t>SENDco’s</a:t>
            </a:r>
            <a:r>
              <a:rPr lang="en-GB" sz="2400" dirty="0"/>
              <a:t>/schools in Sept 2020 </a:t>
            </a:r>
          </a:p>
          <a:p>
            <a:r>
              <a:rPr lang="en-GB" sz="2400" dirty="0"/>
              <a:t>51% of referrals from </a:t>
            </a:r>
            <a:r>
              <a:rPr lang="en-GB" sz="2400" dirty="0" err="1"/>
              <a:t>SENDco’s</a:t>
            </a:r>
            <a:r>
              <a:rPr lang="en-GB" sz="2400" dirty="0"/>
              <a:t>/schools </a:t>
            </a:r>
          </a:p>
          <a:p>
            <a:r>
              <a:rPr lang="en-GB" sz="2400" dirty="0"/>
              <a:t>Positive development - reduced delays with referral, feedback directly to schools, addresses unmet need</a:t>
            </a:r>
          </a:p>
          <a:p>
            <a:r>
              <a:rPr lang="en-GB" sz="2400" dirty="0"/>
              <a:t>Current waiting times are increasing due to increasing referral rates *.</a:t>
            </a:r>
          </a:p>
          <a:p>
            <a:endParaRPr lang="en-GB" dirty="0"/>
          </a:p>
          <a:p>
            <a:endParaRPr lang="en-GB" dirty="0"/>
          </a:p>
        </p:txBody>
      </p:sp>
    </p:spTree>
    <p:extLst>
      <p:ext uri="{BB962C8B-B14F-4D97-AF65-F5344CB8AC3E}">
        <p14:creationId xmlns:p14="http://schemas.microsoft.com/office/powerpoint/2010/main" val="3523426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have we done to reduce waits</a:t>
            </a:r>
          </a:p>
        </p:txBody>
      </p:sp>
      <p:sp>
        <p:nvSpPr>
          <p:cNvPr id="3" name="Content Placeholder 2"/>
          <p:cNvSpPr>
            <a:spLocks noGrp="1"/>
          </p:cNvSpPr>
          <p:nvPr>
            <p:ph idx="1"/>
          </p:nvPr>
        </p:nvSpPr>
        <p:spPr/>
        <p:txBody>
          <a:bodyPr/>
          <a:lstStyle/>
          <a:p>
            <a:r>
              <a:rPr lang="en-GB" dirty="0"/>
              <a:t>Business case – a further case will be submitted but significant funding would be required to provide sufficient capacity and address the waiting list backlog.</a:t>
            </a:r>
          </a:p>
          <a:p>
            <a:r>
              <a:rPr lang="en-GB" dirty="0"/>
              <a:t>Regional discussion/approach.</a:t>
            </a:r>
          </a:p>
          <a:p>
            <a:r>
              <a:rPr lang="en-GB" dirty="0"/>
              <a:t>More efficient assessment process e.g. CDC will assess at first appointment, remote elements</a:t>
            </a:r>
          </a:p>
          <a:p>
            <a:endParaRPr lang="en-GB" dirty="0"/>
          </a:p>
          <a:p>
            <a:endParaRPr lang="en-GB" dirty="0"/>
          </a:p>
          <a:p>
            <a:endParaRPr lang="en-GB" dirty="0"/>
          </a:p>
        </p:txBody>
      </p:sp>
    </p:spTree>
    <p:extLst>
      <p:ext uri="{BB962C8B-B14F-4D97-AF65-F5344CB8AC3E}">
        <p14:creationId xmlns:p14="http://schemas.microsoft.com/office/powerpoint/2010/main" val="3916724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80728"/>
            <a:ext cx="8229600" cy="4525963"/>
          </a:xfrm>
        </p:spPr>
        <p:txBody>
          <a:bodyPr>
            <a:normAutofit/>
          </a:bodyPr>
          <a:lstStyle/>
          <a:p>
            <a:r>
              <a:rPr lang="en-GB" dirty="0"/>
              <a:t>Thank you for referrals - school information is pivotal.</a:t>
            </a:r>
          </a:p>
          <a:p>
            <a:r>
              <a:rPr lang="en-GB" dirty="0"/>
              <a:t>Thank you for your support during outsourcing and for providing duplicated school information.</a:t>
            </a:r>
          </a:p>
          <a:p>
            <a:r>
              <a:rPr lang="en-GB" dirty="0"/>
              <a:t>Outcome reports – templates are being reviewed by the Child Development Services and CAMHS, they are lengthy documents but any feedback would be appreciated </a:t>
            </a:r>
          </a:p>
          <a:p>
            <a:r>
              <a:rPr lang="en-GB" dirty="0"/>
              <a:t>Questions or issues to raise</a:t>
            </a:r>
          </a:p>
          <a:p>
            <a:r>
              <a:rPr lang="en-GB" dirty="0"/>
              <a:t>Contact details – Diane Daley – </a:t>
            </a:r>
            <a:r>
              <a:rPr lang="en-GB" dirty="0">
                <a:hlinkClick r:id="rId2"/>
              </a:rPr>
              <a:t>diane.daley@bthft.nhs.uk</a:t>
            </a:r>
            <a:r>
              <a:rPr lang="en-GB" dirty="0"/>
              <a:t> or 07976510875</a:t>
            </a:r>
          </a:p>
          <a:p>
            <a:pPr marL="0" indent="0">
              <a:buNone/>
            </a:pPr>
            <a:endParaRPr lang="en-GB" dirty="0"/>
          </a:p>
        </p:txBody>
      </p:sp>
    </p:spTree>
    <p:extLst>
      <p:ext uri="{BB962C8B-B14F-4D97-AF65-F5344CB8AC3E}">
        <p14:creationId xmlns:p14="http://schemas.microsoft.com/office/powerpoint/2010/main" val="1505997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A6B9C-BF9D-2A1B-E59D-190198A6E019}"/>
              </a:ext>
            </a:extLst>
          </p:cNvPr>
          <p:cNvSpPr>
            <a:spLocks noGrp="1"/>
          </p:cNvSpPr>
          <p:nvPr>
            <p:ph type="title"/>
          </p:nvPr>
        </p:nvSpPr>
        <p:spPr/>
        <p:txBody>
          <a:bodyPr/>
          <a:lstStyle/>
          <a:p>
            <a:r>
              <a:rPr lang="en-GB" dirty="0"/>
              <a:t>Break</a:t>
            </a:r>
          </a:p>
        </p:txBody>
      </p:sp>
      <p:pic>
        <p:nvPicPr>
          <p:cNvPr id="5" name="Content Placeholder 4" descr="A picture containing text, coffee cup, cup, beverage&#10;&#10;Description automatically generated">
            <a:extLst>
              <a:ext uri="{FF2B5EF4-FFF2-40B4-BE49-F238E27FC236}">
                <a16:creationId xmlns:a16="http://schemas.microsoft.com/office/drawing/2014/main" id="{EAAE5EDC-8302-25AC-1D76-E7E2BCA8A1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7824" y="2492896"/>
            <a:ext cx="3353173" cy="2376264"/>
          </a:xfrm>
        </p:spPr>
      </p:pic>
    </p:spTree>
    <p:extLst>
      <p:ext uri="{BB962C8B-B14F-4D97-AF65-F5344CB8AC3E}">
        <p14:creationId xmlns:p14="http://schemas.microsoft.com/office/powerpoint/2010/main" val="3726403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a:extLst>
              <a:ext uri="{FF2B5EF4-FFF2-40B4-BE49-F238E27FC236}">
                <a16:creationId xmlns:a16="http://schemas.microsoft.com/office/drawing/2014/main" id="{B6C2FE6B-438C-7EFB-43B7-A44DA4F4CBCA}"/>
              </a:ext>
            </a:extLst>
          </p:cNvPr>
          <p:cNvSpPr txBox="1">
            <a:spLocks noChangeArrowheads="1"/>
          </p:cNvSpPr>
          <p:nvPr/>
        </p:nvSpPr>
        <p:spPr bwMode="auto">
          <a:xfrm>
            <a:off x="25400" y="6072188"/>
            <a:ext cx="3313113" cy="600075"/>
          </a:xfrm>
          <a:prstGeom prst="rect">
            <a:avLst/>
          </a:prstGeom>
          <a:noFill/>
          <a:ln>
            <a:noFill/>
          </a:ln>
          <a:effec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charset="0"/>
              <a:buNone/>
              <a:tabLst/>
              <a:defRPr/>
            </a:pPr>
            <a:r>
              <a:rPr kumimoji="0" lang="en-GB" altLang="en-US" sz="1200" b="0" i="0" u="none" strike="noStrike" kern="1200" cap="none" spc="0" normalizeH="0" baseline="0" noProof="0" dirty="0">
                <a:ln>
                  <a:noFill/>
                </a:ln>
                <a:solidFill>
                  <a:srgbClr val="2F2B20"/>
                </a:solidFill>
                <a:effectLst/>
                <a:uLnTx/>
                <a:uFillTx/>
                <a:latin typeface="Arial" charset="0"/>
                <a:ea typeface="ＭＳ Ｐゴシック" pitchFamily="1" charset="-128"/>
                <a:cs typeface="+mn-cs"/>
              </a:rPr>
              <a:t>© </a:t>
            </a:r>
            <a:r>
              <a:rPr kumimoji="0" lang="en-GB" altLang="en-US" sz="1050" b="0" i="0" u="none" strike="noStrike" kern="1200" cap="none" spc="0" normalizeH="0" baseline="0" noProof="0" dirty="0">
                <a:ln>
                  <a:noFill/>
                </a:ln>
                <a:solidFill>
                  <a:srgbClr val="2F2B20"/>
                </a:solidFill>
                <a:effectLst/>
                <a:uLnTx/>
                <a:uFillTx/>
                <a:latin typeface="Arial" charset="0"/>
                <a:ea typeface="ＭＳ Ｐゴシック" pitchFamily="1" charset="-128"/>
                <a:cs typeface="+mn-cs"/>
              </a:rPr>
              <a:t>Copyright applies to the whole document - Written and developed by </a:t>
            </a:r>
            <a:r>
              <a:rPr kumimoji="0" lang="en-GB" sz="1050" b="1" i="0" u="none" strike="noStrike" kern="1200" cap="none" spc="0" normalizeH="0" baseline="0" noProof="0" dirty="0">
                <a:ln>
                  <a:noFill/>
                </a:ln>
                <a:solidFill>
                  <a:srgbClr val="675E47"/>
                </a:solidFill>
                <a:effectLst/>
                <a:uLnTx/>
                <a:uFillTx/>
                <a:latin typeface="Calibri" pitchFamily="34" charset="0"/>
                <a:ea typeface="ＭＳ Ｐゴシック" pitchFamily="1" charset="-128"/>
                <a:cs typeface="+mn-cs"/>
              </a:rPr>
              <a:t>0-25 Specialist Teaching &amp; Support Services</a:t>
            </a:r>
            <a:r>
              <a:rPr kumimoji="0" lang="en-GB" altLang="en-US" sz="1050" b="0" i="0" u="none" strike="noStrike" kern="1200" cap="none" spc="0" normalizeH="0" baseline="0" noProof="0" dirty="0">
                <a:ln>
                  <a:noFill/>
                </a:ln>
                <a:solidFill>
                  <a:srgbClr val="2F2B20"/>
                </a:solidFill>
                <a:effectLst/>
                <a:uLnTx/>
                <a:uFillTx/>
                <a:latin typeface="Arial" charset="0"/>
                <a:ea typeface="ＭＳ Ｐゴシック" pitchFamily="1" charset="-128"/>
                <a:cs typeface="+mn-cs"/>
              </a:rPr>
              <a:t>, City of Bradford MDC</a:t>
            </a:r>
          </a:p>
        </p:txBody>
      </p:sp>
      <p:sp>
        <p:nvSpPr>
          <p:cNvPr id="2051" name="Title 1">
            <a:extLst>
              <a:ext uri="{FF2B5EF4-FFF2-40B4-BE49-F238E27FC236}">
                <a16:creationId xmlns:a16="http://schemas.microsoft.com/office/drawing/2014/main" id="{86C3D793-6E5D-C38A-5C5B-5507942644A4}"/>
              </a:ext>
            </a:extLst>
          </p:cNvPr>
          <p:cNvSpPr>
            <a:spLocks noGrp="1"/>
          </p:cNvSpPr>
          <p:nvPr>
            <p:ph type="ctrTitle"/>
          </p:nvPr>
        </p:nvSpPr>
        <p:spPr>
          <a:xfrm>
            <a:off x="282575" y="549275"/>
            <a:ext cx="7772400" cy="3733800"/>
          </a:xfrm>
          <a:solidFill>
            <a:schemeClr val="accent2"/>
          </a:solidFill>
          <a:ln>
            <a:solidFill>
              <a:schemeClr val="tx2">
                <a:lumMod val="60000"/>
                <a:lumOff val="40000"/>
              </a:schemeClr>
            </a:solidFill>
          </a:ln>
        </p:spPr>
        <p:txBody>
          <a:bodyPr>
            <a:normAutofit fontScale="90000"/>
          </a:bodyPr>
          <a:lstStyle/>
          <a:p>
            <a:pPr algn="ctr">
              <a:defRPr/>
            </a:pPr>
            <a:br>
              <a:rPr lang="en-GB" alt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alt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alt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alt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alt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br>
              <a:rPr lang="en-GB" sz="3800" spc="0" dirty="0">
                <a:solidFill>
                  <a:srgbClr val="002060"/>
                </a:solidFill>
                <a:latin typeface="+mn-lt"/>
                <a:ea typeface="ＭＳ Ｐゴシック" panose="020B0600070205080204" pitchFamily="34" charset="-128"/>
                <a:cs typeface="Calibri" panose="020F0502020204030204" pitchFamily="34" charset="0"/>
              </a:rPr>
            </a:br>
            <a:br>
              <a:rPr lang="en-GB" sz="3800" spc="0" dirty="0">
                <a:solidFill>
                  <a:srgbClr val="002060"/>
                </a:solidFill>
                <a:latin typeface="+mn-lt"/>
                <a:ea typeface="ＭＳ Ｐゴシック" panose="020B0600070205080204" pitchFamily="34" charset="-128"/>
                <a:cs typeface="Calibri" panose="020F0502020204030204" pitchFamily="34" charset="0"/>
              </a:rPr>
            </a:br>
            <a:br>
              <a:rPr lang="en-GB" sz="3800" spc="0" dirty="0">
                <a:solidFill>
                  <a:srgbClr val="002060"/>
                </a:solidFill>
                <a:latin typeface="+mn-lt"/>
                <a:ea typeface="ＭＳ Ｐゴシック" panose="020B0600070205080204" pitchFamily="34" charset="-128"/>
                <a:cs typeface="Calibri" panose="020F0502020204030204" pitchFamily="34" charset="0"/>
              </a:rPr>
            </a:br>
            <a:br>
              <a:rPr lang="en-GB" sz="3800" spc="0" dirty="0">
                <a:solidFill>
                  <a:srgbClr val="002060"/>
                </a:solidFill>
                <a:latin typeface="+mn-lt"/>
                <a:ea typeface="ＭＳ Ｐゴシック" panose="020B0600070205080204" pitchFamily="34" charset="-128"/>
                <a:cs typeface="Calibri" panose="020F0502020204030204" pitchFamily="34" charset="0"/>
              </a:rPr>
            </a:br>
            <a:br>
              <a:rPr lang="en-GB" sz="3800" spc="0" dirty="0">
                <a:solidFill>
                  <a:srgbClr val="002060"/>
                </a:solidFill>
                <a:latin typeface="+mn-lt"/>
                <a:ea typeface="ＭＳ Ｐゴシック" panose="020B0600070205080204" pitchFamily="34" charset="-128"/>
                <a:cs typeface="Calibri" panose="020F0502020204030204" pitchFamily="34" charset="0"/>
              </a:rPr>
            </a:br>
            <a:br>
              <a:rPr lang="en-GB" sz="3800" spc="0" dirty="0">
                <a:solidFill>
                  <a:srgbClr val="002060"/>
                </a:solidFill>
                <a:latin typeface="+mn-lt"/>
                <a:ea typeface="ＭＳ Ｐゴシック" panose="020B0600070205080204" pitchFamily="34" charset="-128"/>
                <a:cs typeface="Calibri" panose="020F0502020204030204" pitchFamily="34" charset="0"/>
              </a:rPr>
            </a:br>
            <a:r>
              <a:rPr lang="en-GB" sz="3800" spc="0" dirty="0">
                <a:solidFill>
                  <a:srgbClr val="002060"/>
                </a:solidFill>
                <a:latin typeface="Calibri"/>
                <a:ea typeface="ＭＳ Ｐゴシック" panose="020B0600070205080204" pitchFamily="34" charset="-128"/>
                <a:cs typeface="Calibri" panose="020F0502020204030204" pitchFamily="34" charset="0"/>
              </a:rPr>
              <a:t>SENCO Network</a:t>
            </a:r>
            <a:br>
              <a:rPr lang="en-GB" sz="3800" spc="0" dirty="0">
                <a:solidFill>
                  <a:srgbClr val="002060"/>
                </a:solidFill>
                <a:latin typeface="Calibri"/>
                <a:ea typeface="ＭＳ Ｐゴシック" panose="020B0600070205080204" pitchFamily="34" charset="-128"/>
                <a:cs typeface="Calibri" panose="020F0502020204030204" pitchFamily="34" charset="0"/>
              </a:rPr>
            </a:br>
            <a:r>
              <a:rPr lang="en-GB" sz="3800" spc="0" dirty="0">
                <a:solidFill>
                  <a:srgbClr val="002060"/>
                </a:solidFill>
                <a:latin typeface="Calibri"/>
                <a:ea typeface="ＭＳ Ｐゴシック" panose="020B0600070205080204" pitchFamily="34" charset="-128"/>
                <a:cs typeface="Calibri" panose="020F0502020204030204" pitchFamily="34" charset="0"/>
              </a:rPr>
              <a:t>Wednesday 13</a:t>
            </a:r>
            <a:r>
              <a:rPr lang="en-GB" sz="3800" spc="0" baseline="30000" dirty="0">
                <a:solidFill>
                  <a:srgbClr val="002060"/>
                </a:solidFill>
                <a:latin typeface="Calibri"/>
                <a:ea typeface="ＭＳ Ｐゴシック" panose="020B0600070205080204" pitchFamily="34" charset="-128"/>
                <a:cs typeface="Calibri" panose="020F0502020204030204" pitchFamily="34" charset="0"/>
              </a:rPr>
              <a:t>th</a:t>
            </a:r>
            <a:r>
              <a:rPr lang="en-GB" sz="3800" spc="0" dirty="0">
                <a:solidFill>
                  <a:srgbClr val="002060"/>
                </a:solidFill>
                <a:latin typeface="Calibri"/>
                <a:ea typeface="ＭＳ Ｐゴシック" panose="020B0600070205080204" pitchFamily="34" charset="-128"/>
                <a:cs typeface="Calibri" panose="020F0502020204030204" pitchFamily="34" charset="0"/>
              </a:rPr>
              <a:t> September 2023 </a:t>
            </a:r>
            <a:br>
              <a:rPr lang="en-GB" sz="3800" spc="0" dirty="0">
                <a:solidFill>
                  <a:srgbClr val="002060"/>
                </a:solidFill>
                <a:latin typeface="+mn-lt"/>
                <a:ea typeface="ＭＳ Ｐゴシック" panose="020B0600070205080204" pitchFamily="34" charset="-128"/>
                <a:cs typeface="Calibri" panose="020F0502020204030204" pitchFamily="34" charset="0"/>
              </a:rPr>
            </a:br>
            <a:r>
              <a:rPr lang="en-GB" sz="3800" b="1" spc="0" dirty="0">
                <a:solidFill>
                  <a:srgbClr val="002060"/>
                </a:solidFill>
                <a:latin typeface="+mn-lt"/>
                <a:ea typeface="ＭＳ Ｐゴシック" panose="020B0600070205080204" pitchFamily="34" charset="-128"/>
                <a:cs typeface="Calibri" panose="020F0502020204030204" pitchFamily="34" charset="0"/>
              </a:rPr>
              <a:t>S</a:t>
            </a:r>
            <a:r>
              <a:rPr lang="en-GB" sz="3800" spc="0" dirty="0">
                <a:solidFill>
                  <a:srgbClr val="002060"/>
                </a:solidFill>
                <a:latin typeface="+mn-lt"/>
                <a:ea typeface="ＭＳ Ｐゴシック" panose="020B0600070205080204" pitchFamily="34" charset="-128"/>
                <a:cs typeface="Calibri" panose="020F0502020204030204" pitchFamily="34" charset="0"/>
              </a:rPr>
              <a:t>ocial, </a:t>
            </a:r>
            <a:r>
              <a:rPr lang="en-GB" sz="3800" b="1" spc="0" dirty="0">
                <a:solidFill>
                  <a:srgbClr val="002060"/>
                </a:solidFill>
                <a:latin typeface="+mn-lt"/>
                <a:ea typeface="ＭＳ Ｐゴシック" panose="020B0600070205080204" pitchFamily="34" charset="-128"/>
                <a:cs typeface="Calibri" panose="020F0502020204030204" pitchFamily="34" charset="0"/>
              </a:rPr>
              <a:t>C</a:t>
            </a:r>
            <a:r>
              <a:rPr lang="en-GB" sz="3800" spc="0" dirty="0">
                <a:solidFill>
                  <a:srgbClr val="002060"/>
                </a:solidFill>
                <a:latin typeface="+mn-lt"/>
                <a:ea typeface="ＭＳ Ｐゴシック" panose="020B0600070205080204" pitchFamily="34" charset="-128"/>
                <a:cs typeface="Calibri" panose="020F0502020204030204" pitchFamily="34" charset="0"/>
              </a:rPr>
              <a:t>ommunication, </a:t>
            </a:r>
            <a:r>
              <a:rPr lang="en-GB" sz="3800" b="1" spc="0" dirty="0">
                <a:solidFill>
                  <a:srgbClr val="002060"/>
                </a:solidFill>
                <a:latin typeface="+mn-lt"/>
                <a:ea typeface="ＭＳ Ｐゴシック" panose="020B0600070205080204" pitchFamily="34" charset="-128"/>
                <a:cs typeface="Calibri" panose="020F0502020204030204" pitchFamily="34" charset="0"/>
              </a:rPr>
              <a:t>I</a:t>
            </a:r>
            <a:r>
              <a:rPr lang="en-GB" sz="3800" spc="0" dirty="0">
                <a:solidFill>
                  <a:srgbClr val="002060"/>
                </a:solidFill>
                <a:latin typeface="+mn-lt"/>
                <a:ea typeface="ＭＳ Ｐゴシック" panose="020B0600070205080204" pitchFamily="34" charset="-128"/>
                <a:cs typeface="Calibri" panose="020F0502020204030204" pitchFamily="34" charset="0"/>
              </a:rPr>
              <a:t>nteraction and </a:t>
            </a:r>
            <a:r>
              <a:rPr lang="en-GB" sz="3800" b="1" spc="0" dirty="0">
                <a:solidFill>
                  <a:srgbClr val="002060"/>
                </a:solidFill>
                <a:latin typeface="+mn-lt"/>
                <a:ea typeface="ＭＳ Ｐゴシック" panose="020B0600070205080204" pitchFamily="34" charset="-128"/>
                <a:cs typeface="Calibri" panose="020F0502020204030204" pitchFamily="34" charset="0"/>
              </a:rPr>
              <a:t>L</a:t>
            </a:r>
            <a:r>
              <a:rPr lang="en-GB" sz="3800" spc="0" dirty="0">
                <a:solidFill>
                  <a:srgbClr val="002060"/>
                </a:solidFill>
                <a:latin typeface="+mn-lt"/>
                <a:ea typeface="ＭＳ Ｐゴシック" panose="020B0600070205080204" pitchFamily="34" charset="-128"/>
                <a:cs typeface="Calibri" panose="020F0502020204030204" pitchFamily="34" charset="0"/>
              </a:rPr>
              <a:t>earning (SCIL) Team Updates</a:t>
            </a:r>
            <a:br>
              <a:rPr lang="en-GB" alt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altLang="en-US" sz="3200"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alt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6" name="Picture 4">
            <a:extLst>
              <a:ext uri="{FF2B5EF4-FFF2-40B4-BE49-F238E27FC236}">
                <a16:creationId xmlns:a16="http://schemas.microsoft.com/office/drawing/2014/main" id="{3C1A0165-6F20-ED4F-714A-71C8E30C5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5989638"/>
            <a:ext cx="165893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a:extLst>
              <a:ext uri="{FF2B5EF4-FFF2-40B4-BE49-F238E27FC236}">
                <a16:creationId xmlns:a16="http://schemas.microsoft.com/office/drawing/2014/main" id="{E8DB38C5-E2A3-65D5-23FC-DFFBCF977F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2981325"/>
            <a:ext cx="101441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
            <a:extLst>
              <a:ext uri="{FF2B5EF4-FFF2-40B4-BE49-F238E27FC236}">
                <a16:creationId xmlns:a16="http://schemas.microsoft.com/office/drawing/2014/main" id="{796295D4-0675-3D9E-FFDC-0C72B65C52C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44725" y="2936875"/>
            <a:ext cx="2144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a:extLst>
              <a:ext uri="{FF2B5EF4-FFF2-40B4-BE49-F238E27FC236}">
                <a16:creationId xmlns:a16="http://schemas.microsoft.com/office/drawing/2014/main" id="{C3949363-7A15-FE92-6C85-F576F6711B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4213" y="2941638"/>
            <a:ext cx="163195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9">
            <a:extLst>
              <a:ext uri="{FF2B5EF4-FFF2-40B4-BE49-F238E27FC236}">
                <a16:creationId xmlns:a16="http://schemas.microsoft.com/office/drawing/2014/main" id="{E1B40810-3E0E-D99A-065F-81B9A621DC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0938" y="2947988"/>
            <a:ext cx="1254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F9CC41F-6620-590A-195A-C7EBCCC243C1}"/>
              </a:ext>
            </a:extLst>
          </p:cNvPr>
          <p:cNvSpPr txBox="1"/>
          <p:nvPr/>
        </p:nvSpPr>
        <p:spPr>
          <a:xfrm>
            <a:off x="2957513" y="5287963"/>
            <a:ext cx="2476500" cy="400050"/>
          </a:xfrm>
          <a:prstGeom prst="rect">
            <a:avLst/>
          </a:prstGeom>
          <a:solidFill>
            <a:schemeClr val="accent2"/>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a:ea typeface="ＭＳ Ｐゴシック" panose="020B0600070205080204" pitchFamily="34" charset="-128"/>
                <a:cs typeface="+mn-cs"/>
              </a:rPr>
              <a:t>Early Years</a:t>
            </a:r>
          </a:p>
        </p:txBody>
      </p:sp>
      <p:sp>
        <p:nvSpPr>
          <p:cNvPr id="12" name="TextBox 11">
            <a:extLst>
              <a:ext uri="{FF2B5EF4-FFF2-40B4-BE49-F238E27FC236}">
                <a16:creationId xmlns:a16="http://schemas.microsoft.com/office/drawing/2014/main" id="{00D4F35C-D499-98AD-ED20-C080FD0897B3}"/>
              </a:ext>
            </a:extLst>
          </p:cNvPr>
          <p:cNvSpPr txBox="1"/>
          <p:nvPr/>
        </p:nvSpPr>
        <p:spPr>
          <a:xfrm>
            <a:off x="2944813" y="4435475"/>
            <a:ext cx="2447925" cy="708025"/>
          </a:xfrm>
          <a:prstGeom prst="rect">
            <a:avLst/>
          </a:prstGeom>
          <a:solidFill>
            <a:schemeClr val="accent2"/>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a:ea typeface="ＭＳ Ｐゴシック" panose="020B0600070205080204" pitchFamily="34" charset="-128"/>
                <a:cs typeface="+mn-cs"/>
              </a:rPr>
              <a:t>Communication and Interaction</a:t>
            </a:r>
          </a:p>
        </p:txBody>
      </p:sp>
      <p:sp>
        <p:nvSpPr>
          <p:cNvPr id="13" name="TextBox 12">
            <a:extLst>
              <a:ext uri="{FF2B5EF4-FFF2-40B4-BE49-F238E27FC236}">
                <a16:creationId xmlns:a16="http://schemas.microsoft.com/office/drawing/2014/main" id="{CE009B7B-FCB5-94DC-D49A-1ED338F92A22}"/>
              </a:ext>
            </a:extLst>
          </p:cNvPr>
          <p:cNvSpPr txBox="1"/>
          <p:nvPr/>
        </p:nvSpPr>
        <p:spPr>
          <a:xfrm>
            <a:off x="5607050" y="4440238"/>
            <a:ext cx="2447925" cy="400050"/>
          </a:xfrm>
          <a:prstGeom prst="rect">
            <a:avLst/>
          </a:prstGeom>
          <a:solidFill>
            <a:schemeClr val="accent2"/>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a:ea typeface="ＭＳ Ｐゴシック" panose="020B0600070205080204" pitchFamily="34" charset="-128"/>
                <a:cs typeface="+mn-cs"/>
              </a:rPr>
              <a:t>Learning Support</a:t>
            </a:r>
          </a:p>
        </p:txBody>
      </p:sp>
      <p:sp>
        <p:nvSpPr>
          <p:cNvPr id="15" name="TextBox 14">
            <a:extLst>
              <a:ext uri="{FF2B5EF4-FFF2-40B4-BE49-F238E27FC236}">
                <a16:creationId xmlns:a16="http://schemas.microsoft.com/office/drawing/2014/main" id="{BF8BA94C-0BBE-F8CE-FC4C-A83C61BE3D01}"/>
              </a:ext>
            </a:extLst>
          </p:cNvPr>
          <p:cNvSpPr txBox="1"/>
          <p:nvPr/>
        </p:nvSpPr>
        <p:spPr>
          <a:xfrm>
            <a:off x="358775" y="5287963"/>
            <a:ext cx="2471738" cy="708025"/>
          </a:xfrm>
          <a:prstGeom prst="rect">
            <a:avLst/>
          </a:prstGeom>
          <a:solidFill>
            <a:schemeClr val="accent2"/>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a:ea typeface="ＭＳ Ｐゴシック" panose="020B0600070205080204" pitchFamily="34" charset="-128"/>
                <a:cs typeface="+mn-cs"/>
              </a:rPr>
              <a:t>Children’s Community Support Team </a:t>
            </a:r>
          </a:p>
        </p:txBody>
      </p:sp>
      <p:sp>
        <p:nvSpPr>
          <p:cNvPr id="14" name="TextBox 13">
            <a:extLst>
              <a:ext uri="{FF2B5EF4-FFF2-40B4-BE49-F238E27FC236}">
                <a16:creationId xmlns:a16="http://schemas.microsoft.com/office/drawing/2014/main" id="{56E010B0-81C1-E3B3-2CA5-0414989B1023}"/>
              </a:ext>
            </a:extLst>
          </p:cNvPr>
          <p:cNvSpPr txBox="1"/>
          <p:nvPr/>
        </p:nvSpPr>
        <p:spPr>
          <a:xfrm>
            <a:off x="382588" y="4470400"/>
            <a:ext cx="2447925" cy="706438"/>
          </a:xfrm>
          <a:prstGeom prst="rect">
            <a:avLst/>
          </a:prstGeom>
          <a:solidFill>
            <a:schemeClr val="accent2"/>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a:ea typeface="ＭＳ Ｐゴシック" panose="020B0600070205080204" pitchFamily="34" charset="-128"/>
                <a:cs typeface="+mn-cs"/>
              </a:rPr>
              <a:t>Access and Inclusion Officers </a:t>
            </a:r>
          </a:p>
        </p:txBody>
      </p:sp>
      <p:sp>
        <p:nvSpPr>
          <p:cNvPr id="16" name="TextBox 15">
            <a:extLst>
              <a:ext uri="{FF2B5EF4-FFF2-40B4-BE49-F238E27FC236}">
                <a16:creationId xmlns:a16="http://schemas.microsoft.com/office/drawing/2014/main" id="{49E2327D-B3D8-A721-7590-4E0DD46D93BD}"/>
              </a:ext>
            </a:extLst>
          </p:cNvPr>
          <p:cNvSpPr txBox="1"/>
          <p:nvPr/>
        </p:nvSpPr>
        <p:spPr>
          <a:xfrm>
            <a:off x="5654675" y="5011738"/>
            <a:ext cx="2419350" cy="711200"/>
          </a:xfrm>
          <a:prstGeom prst="rect">
            <a:avLst/>
          </a:prstGeom>
          <a:solidFill>
            <a:schemeClr val="accent2"/>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a:ea typeface="ＭＳ Ｐゴシック" panose="020B0600070205080204" pitchFamily="34" charset="-128"/>
                <a:cs typeface="+mn-cs"/>
              </a:rPr>
              <a:t>Social, Emotional and Mental health</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872E9-B736-CB8B-8B52-8DE12E6FD785}"/>
              </a:ext>
            </a:extLst>
          </p:cNvPr>
          <p:cNvSpPr>
            <a:spLocks noGrp="1"/>
          </p:cNvSpPr>
          <p:nvPr>
            <p:ph type="title"/>
          </p:nvPr>
        </p:nvSpPr>
        <p:spPr>
          <a:xfrm>
            <a:off x="457200" y="260350"/>
            <a:ext cx="7620000" cy="1143000"/>
          </a:xfrm>
        </p:spPr>
        <p:txBody>
          <a:bodyPr/>
          <a:lstStyle/>
          <a:p>
            <a:pPr algn="ctr">
              <a:defRPr/>
            </a:pPr>
            <a:r>
              <a:rPr lang="en-GB" sz="4400" u="sng" dirty="0">
                <a:solidFill>
                  <a:srgbClr val="002060"/>
                </a:solidFill>
                <a:latin typeface="+mn-lt"/>
              </a:rPr>
              <a:t>Vision</a:t>
            </a:r>
          </a:p>
        </p:txBody>
      </p:sp>
      <p:sp>
        <p:nvSpPr>
          <p:cNvPr id="5123" name="Content Placeholder 2">
            <a:extLst>
              <a:ext uri="{FF2B5EF4-FFF2-40B4-BE49-F238E27FC236}">
                <a16:creationId xmlns:a16="http://schemas.microsoft.com/office/drawing/2014/main" id="{7285BDA5-1B63-EDC1-0CF1-F5AF4E2511B1}"/>
              </a:ext>
            </a:extLst>
          </p:cNvPr>
          <p:cNvSpPr>
            <a:spLocks noGrp="1"/>
          </p:cNvSpPr>
          <p:nvPr>
            <p:ph idx="1"/>
          </p:nvPr>
        </p:nvSpPr>
        <p:spPr/>
        <p:txBody>
          <a:bodyPr/>
          <a:lstStyle/>
          <a:p>
            <a:pPr marL="114300" indent="0" algn="ctr">
              <a:buFont typeface="Arial" panose="020B0604020202020204" pitchFamily="34" charset="0"/>
              <a:buNone/>
            </a:pPr>
            <a:r>
              <a:rPr lang="en-GB" altLang="en-US" sz="3200">
                <a:solidFill>
                  <a:srgbClr val="002060"/>
                </a:solidFill>
              </a:rPr>
              <a:t>Specialist Teaching and Support Service (STaSS)</a:t>
            </a:r>
          </a:p>
          <a:p>
            <a:pPr marL="114300" indent="0">
              <a:buFont typeface="Arial" panose="020B0604020202020204" pitchFamily="34" charset="0"/>
              <a:buNone/>
            </a:pPr>
            <a:r>
              <a:rPr lang="en-GB" altLang="en-US" sz="3200" i="1">
                <a:solidFill>
                  <a:srgbClr val="002060"/>
                </a:solidFill>
              </a:rPr>
              <a:t>“Our vision is to provide high quality support for all Bradford children and young people using a collaborative approach through transformational learning experiences so that they can flourish, make excellent holistic progress and successfully transition to responsible citizens”. </a:t>
            </a:r>
          </a:p>
        </p:txBody>
      </p:sp>
      <p:pic>
        <p:nvPicPr>
          <p:cNvPr id="5124" name="Picture 4">
            <a:extLst>
              <a:ext uri="{FF2B5EF4-FFF2-40B4-BE49-F238E27FC236}">
                <a16:creationId xmlns:a16="http://schemas.microsoft.com/office/drawing/2014/main" id="{5B9F9E67-543A-6C8E-2C2A-C0049D7F63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38113"/>
            <a:ext cx="1390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a:extLst>
              <a:ext uri="{FF2B5EF4-FFF2-40B4-BE49-F238E27FC236}">
                <a16:creationId xmlns:a16="http://schemas.microsoft.com/office/drawing/2014/main" id="{27FFE16D-3946-C389-8DAD-F253E613A4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1750"/>
            <a:ext cx="1390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FC96D-6C51-98CF-9773-1A5292CEA475}"/>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024AE72D-CCCA-0C66-429F-4B810D25D12A}"/>
              </a:ext>
            </a:extLst>
          </p:cNvPr>
          <p:cNvSpPr>
            <a:spLocks noGrp="1"/>
          </p:cNvSpPr>
          <p:nvPr>
            <p:ph idx="1"/>
          </p:nvPr>
        </p:nvSpPr>
        <p:spPr/>
        <p:txBody>
          <a:bodyPr>
            <a:normAutofit fontScale="77500" lnSpcReduction="20000"/>
          </a:bodyPr>
          <a:lstStyle/>
          <a:p>
            <a:r>
              <a:rPr lang="en-GB" dirty="0"/>
              <a:t>Welcome</a:t>
            </a:r>
          </a:p>
          <a:p>
            <a:r>
              <a:rPr lang="en-GB" dirty="0"/>
              <a:t>Feedback from Senco Survey:</a:t>
            </a:r>
          </a:p>
          <a:p>
            <a:pPr lvl="1"/>
            <a:r>
              <a:rPr lang="en-GB" dirty="0"/>
              <a:t>Face to Face meetings</a:t>
            </a:r>
          </a:p>
          <a:p>
            <a:pPr lvl="1"/>
            <a:r>
              <a:rPr lang="en-GB" dirty="0"/>
              <a:t>Agenda in Advance for Senco Networks</a:t>
            </a:r>
          </a:p>
          <a:p>
            <a:pPr lvl="1"/>
            <a:r>
              <a:rPr lang="en-GB" dirty="0"/>
              <a:t>Information on ‘What a Good One Looks Like’</a:t>
            </a:r>
          </a:p>
          <a:p>
            <a:pPr lvl="1"/>
            <a:r>
              <a:rPr lang="en-GB" dirty="0"/>
              <a:t>Updates from BMDC Teams</a:t>
            </a:r>
          </a:p>
          <a:p>
            <a:pPr lvl="1"/>
            <a:r>
              <a:rPr lang="en-GB" dirty="0"/>
              <a:t>Updates from Health</a:t>
            </a:r>
          </a:p>
          <a:p>
            <a:pPr lvl="1"/>
            <a:r>
              <a:rPr lang="en-GB" dirty="0"/>
              <a:t>SEND Focus / area of interest</a:t>
            </a:r>
          </a:p>
          <a:p>
            <a:pPr lvl="1"/>
            <a:endParaRPr lang="en-GB" sz="1300" dirty="0"/>
          </a:p>
          <a:p>
            <a:r>
              <a:rPr lang="en-GB" dirty="0"/>
              <a:t>Updates from the LA</a:t>
            </a:r>
          </a:p>
          <a:p>
            <a:pPr lvl="1"/>
            <a:r>
              <a:rPr lang="en-GB" dirty="0"/>
              <a:t>Children’s Trust launched</a:t>
            </a:r>
          </a:p>
          <a:p>
            <a:pPr lvl="1"/>
            <a:r>
              <a:rPr lang="en-GB" dirty="0"/>
              <a:t>Review of AD roles</a:t>
            </a:r>
          </a:p>
          <a:p>
            <a:pPr lvl="1"/>
            <a:r>
              <a:rPr lang="en-GB" dirty="0"/>
              <a:t>Changes in SEN team</a:t>
            </a:r>
          </a:p>
        </p:txBody>
      </p:sp>
    </p:spTree>
    <p:extLst>
      <p:ext uri="{BB962C8B-B14F-4D97-AF65-F5344CB8AC3E}">
        <p14:creationId xmlns:p14="http://schemas.microsoft.com/office/powerpoint/2010/main" val="3262474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9F089-9D81-3D51-5183-ACB1FDF2C3B5}"/>
              </a:ext>
            </a:extLst>
          </p:cNvPr>
          <p:cNvSpPr>
            <a:spLocks noGrp="1"/>
          </p:cNvSpPr>
          <p:nvPr>
            <p:ph type="title"/>
          </p:nvPr>
        </p:nvSpPr>
        <p:spPr/>
        <p:txBody>
          <a:bodyPr/>
          <a:lstStyle/>
          <a:p>
            <a:pPr algn="ctr">
              <a:defRPr/>
            </a:pPr>
            <a:r>
              <a:rPr lang="en-GB" u="sng" dirty="0">
                <a:solidFill>
                  <a:srgbClr val="002060"/>
                </a:solidFill>
                <a:latin typeface="+mn-lt"/>
              </a:rPr>
              <a:t>Updates</a:t>
            </a:r>
            <a:r>
              <a:rPr lang="en-GB" dirty="0">
                <a:solidFill>
                  <a:srgbClr val="002060"/>
                </a:solidFill>
                <a:latin typeface="+mn-lt"/>
              </a:rPr>
              <a:t> </a:t>
            </a:r>
          </a:p>
        </p:txBody>
      </p:sp>
      <p:sp>
        <p:nvSpPr>
          <p:cNvPr id="3" name="Content Placeholder 2">
            <a:extLst>
              <a:ext uri="{FF2B5EF4-FFF2-40B4-BE49-F238E27FC236}">
                <a16:creationId xmlns:a16="http://schemas.microsoft.com/office/drawing/2014/main" id="{87163B94-C3BE-4C96-C823-831EFF3259B9}"/>
              </a:ext>
            </a:extLst>
          </p:cNvPr>
          <p:cNvSpPr>
            <a:spLocks noGrp="1"/>
          </p:cNvSpPr>
          <p:nvPr>
            <p:ph idx="1"/>
          </p:nvPr>
        </p:nvSpPr>
        <p:spPr/>
        <p:txBody>
          <a:bodyPr/>
          <a:lstStyle/>
          <a:p>
            <a:pPr marL="114300" indent="0">
              <a:buFont typeface="Arial" panose="020B0604020202020204" pitchFamily="34" charset="0"/>
              <a:buNone/>
              <a:defRPr/>
            </a:pPr>
            <a:r>
              <a:rPr lang="en-GB" sz="3200" dirty="0">
                <a:solidFill>
                  <a:srgbClr val="002060"/>
                </a:solidFill>
              </a:rPr>
              <a:t>Aims of the session:</a:t>
            </a:r>
          </a:p>
          <a:p>
            <a:pPr marL="571500" indent="-457200">
              <a:buFont typeface="Arial" panose="020B0604020202020204" pitchFamily="34" charset="0"/>
              <a:buAutoNum type="arabicPeriod"/>
              <a:defRPr/>
            </a:pPr>
            <a:r>
              <a:rPr lang="en-GB" sz="3200" dirty="0">
                <a:solidFill>
                  <a:srgbClr val="002060"/>
                </a:solidFill>
              </a:rPr>
              <a:t>Share Feedback</a:t>
            </a:r>
          </a:p>
          <a:p>
            <a:pPr marL="571500" indent="-457200">
              <a:buFont typeface="Arial" panose="020B0604020202020204" pitchFamily="34" charset="0"/>
              <a:buAutoNum type="arabicPeriod"/>
              <a:defRPr/>
            </a:pPr>
            <a:r>
              <a:rPr lang="en-GB" sz="3200" dirty="0">
                <a:solidFill>
                  <a:srgbClr val="002060"/>
                </a:solidFill>
              </a:rPr>
              <a:t>Staffing Update</a:t>
            </a:r>
          </a:p>
          <a:p>
            <a:pPr marL="571500" indent="-457200">
              <a:buFont typeface="Arial" panose="020B0604020202020204" pitchFamily="34" charset="0"/>
              <a:buAutoNum type="arabicPeriod"/>
              <a:defRPr/>
            </a:pPr>
            <a:r>
              <a:rPr lang="en-GB" sz="3200" dirty="0">
                <a:solidFill>
                  <a:srgbClr val="002060"/>
                </a:solidFill>
              </a:rPr>
              <a:t>Service Offer Improvements</a:t>
            </a:r>
          </a:p>
          <a:p>
            <a:pPr marL="571500" indent="-457200">
              <a:buFont typeface="Arial" panose="020B0604020202020204" pitchFamily="34" charset="0"/>
              <a:buAutoNum type="arabicPeriod"/>
              <a:defRPr/>
            </a:pPr>
            <a:endParaRPr lang="en-GB" dirty="0"/>
          </a:p>
          <a:p>
            <a:pPr marL="114300" indent="0">
              <a:buFont typeface="Arial" panose="020B0604020202020204" pitchFamily="34" charset="0"/>
              <a:buNone/>
              <a:defRPr/>
            </a:pPr>
            <a:r>
              <a:rPr lang="en-GB" sz="3200" dirty="0">
                <a:hlinkClick r:id="rId3"/>
              </a:rPr>
              <a:t>Welcome to 0-25 Specialist Teaching and Support Services | Skills 4 Bradford</a:t>
            </a:r>
            <a:endParaRPr lang="en-GB" sz="3200" dirty="0"/>
          </a:p>
        </p:txBody>
      </p:sp>
      <p:pic>
        <p:nvPicPr>
          <p:cNvPr id="7172" name="Picture 3">
            <a:extLst>
              <a:ext uri="{FF2B5EF4-FFF2-40B4-BE49-F238E27FC236}">
                <a16:creationId xmlns:a16="http://schemas.microsoft.com/office/drawing/2014/main" id="{56627906-64BD-EF11-D0B7-D4932E736A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5475288"/>
            <a:ext cx="23812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a:extLst>
              <a:ext uri="{FF2B5EF4-FFF2-40B4-BE49-F238E27FC236}">
                <a16:creationId xmlns:a16="http://schemas.microsoft.com/office/drawing/2014/main" id="{0460020E-6A60-F469-7765-6015EF2778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425450"/>
            <a:ext cx="120015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a:extLst>
              <a:ext uri="{FF2B5EF4-FFF2-40B4-BE49-F238E27FC236}">
                <a16:creationId xmlns:a16="http://schemas.microsoft.com/office/drawing/2014/main" id="{C7B07C40-1CD0-DCD2-B472-19E256C109A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0450" y="1755775"/>
            <a:ext cx="12001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6">
            <a:extLst>
              <a:ext uri="{FF2B5EF4-FFF2-40B4-BE49-F238E27FC236}">
                <a16:creationId xmlns:a16="http://schemas.microsoft.com/office/drawing/2014/main" id="{71A4E089-22A9-905F-C9CD-4A1823E3996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45213" y="3213100"/>
            <a:ext cx="12112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54EF-62BC-9150-73CC-CC01E9BDB013}"/>
              </a:ext>
            </a:extLst>
          </p:cNvPr>
          <p:cNvSpPr>
            <a:spLocks noGrp="1"/>
          </p:cNvSpPr>
          <p:nvPr>
            <p:ph type="title"/>
          </p:nvPr>
        </p:nvSpPr>
        <p:spPr/>
        <p:txBody>
          <a:bodyPr/>
          <a:lstStyle/>
          <a:p>
            <a:pPr algn="ctr">
              <a:defRPr/>
            </a:pPr>
            <a:r>
              <a:rPr lang="en-GB" u="sng" dirty="0">
                <a:solidFill>
                  <a:srgbClr val="002060"/>
                </a:solidFill>
                <a:latin typeface="+mn-lt"/>
              </a:rPr>
              <a:t>Feedback</a:t>
            </a:r>
          </a:p>
        </p:txBody>
      </p:sp>
      <p:sp>
        <p:nvSpPr>
          <p:cNvPr id="7" name="Content Placeholder 6">
            <a:extLst>
              <a:ext uri="{FF2B5EF4-FFF2-40B4-BE49-F238E27FC236}">
                <a16:creationId xmlns:a16="http://schemas.microsoft.com/office/drawing/2014/main" id="{3F3EB468-65CC-1882-91B7-56EB28341900}"/>
              </a:ext>
            </a:extLst>
          </p:cNvPr>
          <p:cNvSpPr>
            <a:spLocks noGrp="1"/>
          </p:cNvSpPr>
          <p:nvPr>
            <p:ph idx="1"/>
          </p:nvPr>
        </p:nvSpPr>
        <p:spPr/>
        <p:txBody>
          <a:bodyPr/>
          <a:lstStyle/>
          <a:p>
            <a:pPr>
              <a:buFont typeface="Wingdings" panose="05000000000000000000" pitchFamily="2" charset="2"/>
              <a:buChar char="ü"/>
              <a:defRPr/>
            </a:pPr>
            <a:r>
              <a:rPr lang="en-GB" sz="3200" spc="-100" dirty="0">
                <a:solidFill>
                  <a:srgbClr val="002060"/>
                </a:solidFill>
                <a:ea typeface="+mj-ea"/>
                <a:cs typeface="+mj-cs"/>
              </a:rPr>
              <a:t>Snap School/Setting Survey – 124 Responses</a:t>
            </a:r>
            <a:endParaRPr lang="en-GB" sz="3200" dirty="0">
              <a:solidFill>
                <a:srgbClr val="002060"/>
              </a:solidFill>
            </a:endParaRPr>
          </a:p>
          <a:p>
            <a:pPr>
              <a:buFont typeface="Wingdings" panose="05000000000000000000" pitchFamily="2" charset="2"/>
              <a:buChar char="ü"/>
              <a:defRPr/>
            </a:pPr>
            <a:r>
              <a:rPr lang="en-GB" sz="3200" dirty="0">
                <a:solidFill>
                  <a:srgbClr val="002060"/>
                </a:solidFill>
              </a:rPr>
              <a:t>Extremely positive</a:t>
            </a:r>
          </a:p>
          <a:p>
            <a:pPr>
              <a:buFont typeface="Wingdings" panose="05000000000000000000" pitchFamily="2" charset="2"/>
              <a:buChar char="ü"/>
              <a:defRPr/>
            </a:pPr>
            <a:r>
              <a:rPr lang="en-GB" sz="3200" dirty="0">
                <a:solidFill>
                  <a:srgbClr val="002060"/>
                </a:solidFill>
                <a:ea typeface="Calibri" panose="020F0502020204030204" pitchFamily="34" charset="0"/>
              </a:rPr>
              <a:t>96% or higher agreed or strongly agreed with the positive impact statements</a:t>
            </a:r>
          </a:p>
          <a:p>
            <a:pPr>
              <a:buFont typeface="Wingdings" panose="05000000000000000000" pitchFamily="2" charset="2"/>
              <a:buChar char="ü"/>
              <a:defRPr/>
            </a:pPr>
            <a:r>
              <a:rPr lang="en-GB" sz="3200" dirty="0">
                <a:solidFill>
                  <a:srgbClr val="002060"/>
                </a:solidFill>
              </a:rPr>
              <a:t>Key themes what we are doing well</a:t>
            </a:r>
          </a:p>
          <a:p>
            <a:pPr>
              <a:buFont typeface="Wingdings" panose="05000000000000000000" pitchFamily="2" charset="2"/>
              <a:buChar char="ü"/>
              <a:defRPr/>
            </a:pPr>
            <a:r>
              <a:rPr lang="en-GB" sz="3200" dirty="0">
                <a:solidFill>
                  <a:srgbClr val="002060"/>
                </a:solidFill>
                <a:ea typeface="Times New Roman" panose="02020603050405020304" pitchFamily="18" charset="0"/>
              </a:rPr>
              <a:t>Key Themes – what can we improve next year and how?</a:t>
            </a:r>
            <a:endParaRPr lang="en-GB" sz="3200" dirty="0">
              <a:solidFill>
                <a:srgbClr val="002060"/>
              </a:solidFill>
            </a:endParaRPr>
          </a:p>
        </p:txBody>
      </p:sp>
      <p:pic>
        <p:nvPicPr>
          <p:cNvPr id="9220" name="Picture 7">
            <a:extLst>
              <a:ext uri="{FF2B5EF4-FFF2-40B4-BE49-F238E27FC236}">
                <a16:creationId xmlns:a16="http://schemas.microsoft.com/office/drawing/2014/main" id="{EBF47235-E775-A43E-B0CA-00D6E600AD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38125"/>
            <a:ext cx="1379537"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D821-1606-05BF-2703-4F38C7CDEA62}"/>
              </a:ext>
            </a:extLst>
          </p:cNvPr>
          <p:cNvSpPr>
            <a:spLocks noGrp="1"/>
          </p:cNvSpPr>
          <p:nvPr>
            <p:ph type="title"/>
          </p:nvPr>
        </p:nvSpPr>
        <p:spPr/>
        <p:txBody>
          <a:bodyPr/>
          <a:lstStyle/>
          <a:p>
            <a:pPr algn="ctr">
              <a:defRPr/>
            </a:pPr>
            <a:r>
              <a:rPr lang="en-GB" sz="4400" u="sng" dirty="0">
                <a:solidFill>
                  <a:srgbClr val="002060"/>
                </a:solidFill>
                <a:latin typeface="+mn-lt"/>
              </a:rPr>
              <a:t>Staffing Update</a:t>
            </a:r>
          </a:p>
        </p:txBody>
      </p:sp>
      <p:graphicFrame>
        <p:nvGraphicFramePr>
          <p:cNvPr id="4" name="Content Placeholder 3">
            <a:extLst>
              <a:ext uri="{FF2B5EF4-FFF2-40B4-BE49-F238E27FC236}">
                <a16:creationId xmlns:a16="http://schemas.microsoft.com/office/drawing/2014/main" id="{DB928727-6557-0D00-1EE9-B8B420B66233}"/>
              </a:ext>
            </a:extLst>
          </p:cNvPr>
          <p:cNvGraphicFramePr>
            <a:graphicFrameLocks noGrp="1"/>
          </p:cNvGraphicFramePr>
          <p:nvPr>
            <p:ph idx="1"/>
          </p:nvPr>
        </p:nvGraphicFramePr>
        <p:xfrm>
          <a:off x="495300" y="1493838"/>
          <a:ext cx="7543800" cy="5013325"/>
        </p:xfrm>
        <a:graphic>
          <a:graphicData uri="http://schemas.openxmlformats.org/drawingml/2006/table">
            <a:tbl>
              <a:tblPr firstRow="1" firstCol="1" bandRow="1"/>
              <a:tblGrid>
                <a:gridCol w="1806540">
                  <a:extLst>
                    <a:ext uri="{9D8B030D-6E8A-4147-A177-3AD203B41FA5}">
                      <a16:colId xmlns:a16="http://schemas.microsoft.com/office/drawing/2014/main" val="1551526586"/>
                    </a:ext>
                  </a:extLst>
                </a:gridCol>
                <a:gridCol w="85622">
                  <a:extLst>
                    <a:ext uri="{9D8B030D-6E8A-4147-A177-3AD203B41FA5}">
                      <a16:colId xmlns:a16="http://schemas.microsoft.com/office/drawing/2014/main" val="2708066588"/>
                    </a:ext>
                  </a:extLst>
                </a:gridCol>
                <a:gridCol w="1975485">
                  <a:extLst>
                    <a:ext uri="{9D8B030D-6E8A-4147-A177-3AD203B41FA5}">
                      <a16:colId xmlns:a16="http://schemas.microsoft.com/office/drawing/2014/main" val="548733743"/>
                    </a:ext>
                  </a:extLst>
                </a:gridCol>
                <a:gridCol w="1651534">
                  <a:extLst>
                    <a:ext uri="{9D8B030D-6E8A-4147-A177-3AD203B41FA5}">
                      <a16:colId xmlns:a16="http://schemas.microsoft.com/office/drawing/2014/main" val="2998212868"/>
                    </a:ext>
                  </a:extLst>
                </a:gridCol>
                <a:gridCol w="85622">
                  <a:extLst>
                    <a:ext uri="{9D8B030D-6E8A-4147-A177-3AD203B41FA5}">
                      <a16:colId xmlns:a16="http://schemas.microsoft.com/office/drawing/2014/main" val="807476063"/>
                    </a:ext>
                  </a:extLst>
                </a:gridCol>
                <a:gridCol w="1938998">
                  <a:extLst>
                    <a:ext uri="{9D8B030D-6E8A-4147-A177-3AD203B41FA5}">
                      <a16:colId xmlns:a16="http://schemas.microsoft.com/office/drawing/2014/main" val="3247122601"/>
                    </a:ext>
                  </a:extLst>
                </a:gridCol>
              </a:tblGrid>
              <a:tr h="192820">
                <a:tc gridSpan="6">
                  <a:txBody>
                    <a:bodyPr/>
                    <a:lstStyle/>
                    <a:p>
                      <a:pPr algn="ctr">
                        <a:lnSpc>
                          <a:spcPct val="115000"/>
                        </a:lnSpc>
                        <a:spcAft>
                          <a:spcPts val="0"/>
                        </a:spcAft>
                      </a:pPr>
                      <a:r>
                        <a:rPr lang="en-GB" sz="1100" b="1">
                          <a:effectLst/>
                          <a:latin typeface="Arial" panose="020B0604020202020204" pitchFamily="34" charset="0"/>
                          <a:ea typeface="Calibri" panose="020F0502020204030204" pitchFamily="34" charset="0"/>
                          <a:cs typeface="Times New Roman" panose="02020603050405020304" pitchFamily="18" charset="0"/>
                        </a:rPr>
                        <a:t>Head of Service: </a:t>
                      </a:r>
                      <a:r>
                        <a:rPr lang="en-GB" sz="1100">
                          <a:effectLst/>
                          <a:latin typeface="Arial" panose="020B0604020202020204" pitchFamily="34" charset="0"/>
                          <a:ea typeface="Calibri" panose="020F0502020204030204" pitchFamily="34" charset="0"/>
                          <a:cs typeface="Times New Roman" panose="02020603050405020304" pitchFamily="18" charset="0"/>
                        </a:rPr>
                        <a:t>Lucy Stead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50122883"/>
                  </a:ext>
                </a:extLst>
              </a:tr>
              <a:tr h="192820">
                <a:tc gridSpan="6">
                  <a:txBody>
                    <a:bodyPr/>
                    <a:lstStyle/>
                    <a:p>
                      <a:pPr algn="ctr">
                        <a:lnSpc>
                          <a:spcPct val="115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Specialist Teachers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99037564"/>
                  </a:ext>
                </a:extLst>
              </a:tr>
              <a:tr h="385640">
                <a:tc>
                  <a:txBody>
                    <a:bodyPr/>
                    <a:lstStyle/>
                    <a:p>
                      <a:pPr algn="ctr">
                        <a:lnSpc>
                          <a:spcPct val="115000"/>
                        </a:lnSpc>
                        <a:spcAft>
                          <a:spcPts val="0"/>
                        </a:spcAft>
                      </a:pPr>
                      <a:r>
                        <a:rPr lang="en-GB" sz="1100" b="1">
                          <a:effectLst/>
                          <a:latin typeface="Arial" panose="020B0604020202020204" pitchFamily="34" charset="0"/>
                          <a:ea typeface="Calibri" panose="020F0502020204030204" pitchFamily="34" charset="0"/>
                          <a:cs typeface="Times New Roman" panose="02020603050405020304" pitchFamily="18" charset="0"/>
                        </a:rPr>
                        <a:t>SEMH Team Lead: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Sara Burgess</a:t>
                      </a: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2">
                  <a:txBody>
                    <a:bodyPr/>
                    <a:lstStyle/>
                    <a:p>
                      <a:pPr algn="ctr">
                        <a:lnSpc>
                          <a:spcPct val="115000"/>
                        </a:lnSpc>
                        <a:spcAft>
                          <a:spcPts val="0"/>
                        </a:spcAft>
                      </a:pPr>
                      <a:r>
                        <a:rPr lang="en-GB" sz="1100" b="1">
                          <a:effectLst/>
                          <a:latin typeface="Arial" panose="020B0604020202020204" pitchFamily="34" charset="0"/>
                          <a:ea typeface="Calibri" panose="020F0502020204030204" pitchFamily="34" charset="0"/>
                          <a:cs typeface="Times New Roman" panose="02020603050405020304" pitchFamily="18" charset="0"/>
                        </a:rPr>
                        <a:t>C&amp;I Team Lead: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Ruth Péchèr</a:t>
                      </a: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n-GB"/>
                    </a:p>
                  </a:txBody>
                  <a:tcPr/>
                </a:tc>
                <a:tc>
                  <a:txBody>
                    <a:bodyPr/>
                    <a:lstStyle/>
                    <a:p>
                      <a:pPr algn="ctr">
                        <a:lnSpc>
                          <a:spcPct val="115000"/>
                        </a:lnSpc>
                        <a:spcAft>
                          <a:spcPts val="0"/>
                        </a:spcAft>
                      </a:pPr>
                      <a:r>
                        <a:rPr lang="en-GB" sz="1100" b="1">
                          <a:effectLst/>
                          <a:latin typeface="Arial" panose="020B0604020202020204" pitchFamily="34" charset="0"/>
                          <a:ea typeface="Calibri" panose="020F0502020204030204" pitchFamily="34" charset="0"/>
                          <a:cs typeface="Times New Roman" panose="02020603050405020304" pitchFamily="18" charset="0"/>
                        </a:rPr>
                        <a:t>EY Team Lead: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William Langdale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gridSpan="2">
                  <a:txBody>
                    <a:bodyPr/>
                    <a:lstStyle/>
                    <a:p>
                      <a:pPr algn="ctr">
                        <a:lnSpc>
                          <a:spcPct val="115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LS Team Lead: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Fiona Whitaker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GB"/>
                    </a:p>
                  </a:txBody>
                  <a:tcPr/>
                </a:tc>
                <a:extLst>
                  <a:ext uri="{0D108BD9-81ED-4DB2-BD59-A6C34878D82A}">
                    <a16:rowId xmlns:a16="http://schemas.microsoft.com/office/drawing/2014/main" val="2322080788"/>
                  </a:ext>
                </a:extLst>
              </a:tr>
              <a:tr h="1735382">
                <a:tc>
                  <a:txBody>
                    <a:bodyPr/>
                    <a:lstStyle/>
                    <a:p>
                      <a:pPr>
                        <a:lnSpc>
                          <a:spcPct val="115000"/>
                        </a:lnSpc>
                        <a:spcAft>
                          <a:spcPts val="0"/>
                        </a:spcAft>
                        <a:tabLst>
                          <a:tab pos="270510" algn="l"/>
                        </a:tabLst>
                      </a:pPr>
                      <a:r>
                        <a:rPr lang="en-GB" sz="1100">
                          <a:effectLst/>
                          <a:latin typeface="Arial" panose="020B0604020202020204" pitchFamily="34" charset="0"/>
                          <a:ea typeface="Calibri" panose="020F0502020204030204" pitchFamily="34" charset="0"/>
                          <a:cs typeface="Times New Roman" panose="02020603050405020304" pitchFamily="18" charset="0"/>
                        </a:rPr>
                        <a:t>Martina Woodworth Rebecca Hayward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70510" algn="l"/>
                        </a:tabLst>
                      </a:pPr>
                      <a:r>
                        <a:rPr lang="en-GB" sz="1100">
                          <a:effectLst/>
                          <a:latin typeface="Arial" panose="020B0604020202020204" pitchFamily="34" charset="0"/>
                          <a:ea typeface="Calibri" panose="020F0502020204030204" pitchFamily="34" charset="0"/>
                          <a:cs typeface="Times New Roman" panose="02020603050405020304" pitchFamily="18" charset="0"/>
                        </a:rPr>
                        <a:t>Justine Burnhill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70510" algn="l"/>
                        </a:tabLst>
                      </a:pPr>
                      <a:r>
                        <a:rPr lang="en-GB" sz="1100">
                          <a:effectLst/>
                          <a:latin typeface="Arial" panose="020B0604020202020204" pitchFamily="34" charset="0"/>
                          <a:ea typeface="Calibri" panose="020F0502020204030204" pitchFamily="34" charset="0"/>
                          <a:cs typeface="Times New Roman" panose="02020603050405020304" pitchFamily="18" charset="0"/>
                        </a:rPr>
                        <a:t>David Chadwick</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70510" algn="l"/>
                        </a:tabLst>
                      </a:pPr>
                      <a:r>
                        <a:rPr lang="en-GB" sz="1100">
                          <a:effectLst/>
                          <a:latin typeface="Arial" panose="020B0604020202020204" pitchFamily="34" charset="0"/>
                          <a:ea typeface="Calibri" panose="020F0502020204030204" pitchFamily="34" charset="0"/>
                          <a:cs typeface="Times New Roman" panose="02020603050405020304" pitchFamily="18" charset="0"/>
                        </a:rPr>
                        <a:t>Sharon Carr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70510" algn="l"/>
                        </a:tabLst>
                      </a:pPr>
                      <a:r>
                        <a:rPr lang="en-GB" sz="1100">
                          <a:effectLst/>
                          <a:latin typeface="Arial" panose="020B0604020202020204" pitchFamily="34" charset="0"/>
                          <a:ea typeface="Calibri" panose="020F0502020204030204" pitchFamily="34" charset="0"/>
                          <a:cs typeface="Times New Roman" panose="02020603050405020304" pitchFamily="18" charset="0"/>
                        </a:rPr>
                        <a:t>Amanda Aldin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70510" algn="l"/>
                        </a:tabLst>
                      </a:pPr>
                      <a:r>
                        <a:rPr lang="en-GB" sz="1100">
                          <a:effectLst/>
                          <a:latin typeface="Arial" panose="020B0604020202020204" pitchFamily="34" charset="0"/>
                          <a:ea typeface="Calibri" panose="020F0502020204030204" pitchFamily="34" charset="0"/>
                          <a:cs typeface="Times New Roman" panose="02020603050405020304" pitchFamily="18" charset="0"/>
                        </a:rPr>
                        <a:t>Alison Copley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70510" algn="l"/>
                        </a:tabLst>
                      </a:pPr>
                      <a:r>
                        <a:rPr lang="en-GB" sz="1100">
                          <a:effectLst/>
                          <a:latin typeface="Arial" panose="020B0604020202020204" pitchFamily="34" charset="0"/>
                          <a:ea typeface="Calibri" panose="020F0502020204030204" pitchFamily="34" charset="0"/>
                          <a:cs typeface="Times New Roman" panose="02020603050405020304" pitchFamily="18" charset="0"/>
                        </a:rPr>
                        <a:t>Sula Cameron-Bhandal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70510" algn="l"/>
                        </a:tabLst>
                      </a:pPr>
                      <a:r>
                        <a:rPr lang="en-GB" sz="1100">
                          <a:effectLst/>
                          <a:latin typeface="Arial" panose="020B0604020202020204" pitchFamily="34" charset="0"/>
                          <a:ea typeface="Calibri" panose="020F0502020204030204" pitchFamily="34" charset="0"/>
                          <a:cs typeface="Times New Roman" panose="02020603050405020304" pitchFamily="18" charset="0"/>
                        </a:rPr>
                        <a:t>Rachel Pouncey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2">
                  <a:txBody>
                    <a:bodyPr/>
                    <a:lstStyle/>
                    <a:p>
                      <a:pPr>
                        <a:spcAft>
                          <a:spcPts val="0"/>
                        </a:spcAft>
                        <a:tabLst>
                          <a:tab pos="201295" algn="l"/>
                        </a:tabLst>
                      </a:pPr>
                      <a:r>
                        <a:rPr lang="en-GB" sz="1100">
                          <a:effectLst/>
                          <a:latin typeface="Arial" panose="020B0604020202020204" pitchFamily="34" charset="0"/>
                          <a:ea typeface="Times New Roman" panose="02020603050405020304" pitchFamily="18" charset="0"/>
                          <a:cs typeface="Times New Roman" panose="02020603050405020304" pitchFamily="18" charset="0"/>
                        </a:rPr>
                        <a:t>Joanne Boden-Hook </a:t>
                      </a:r>
                      <a:endParaRPr lang="en-GB" sz="1000">
                        <a:effectLst/>
                        <a:latin typeface="Calibri" panose="020F0502020204030204" pitchFamily="34" charset="0"/>
                        <a:cs typeface="Times New Roman" panose="02020603050405020304" pitchFamily="18" charset="0"/>
                      </a:endParaRPr>
                    </a:p>
                    <a:p>
                      <a:pPr>
                        <a:spcAft>
                          <a:spcPts val="0"/>
                        </a:spcAft>
                        <a:tabLst>
                          <a:tab pos="201295" algn="l"/>
                        </a:tabLst>
                      </a:pPr>
                      <a:r>
                        <a:rPr lang="en-GB" sz="1100">
                          <a:effectLst/>
                          <a:latin typeface="Arial" panose="020B0604020202020204" pitchFamily="34" charset="0"/>
                          <a:ea typeface="Times New Roman" panose="02020603050405020304" pitchFamily="18" charset="0"/>
                          <a:cs typeface="Times New Roman" panose="02020603050405020304" pitchFamily="18" charset="0"/>
                        </a:rPr>
                        <a:t>Hannah Rowlands </a:t>
                      </a:r>
                      <a:endParaRPr lang="en-GB" sz="1000">
                        <a:effectLst/>
                        <a:latin typeface="Calibri" panose="020F0502020204030204" pitchFamily="34" charset="0"/>
                        <a:cs typeface="Times New Roman" panose="02020603050405020304" pitchFamily="18" charset="0"/>
                      </a:endParaRPr>
                    </a:p>
                    <a:p>
                      <a:pPr>
                        <a:spcAft>
                          <a:spcPts val="0"/>
                        </a:spcAft>
                        <a:tabLst>
                          <a:tab pos="201295" algn="l"/>
                        </a:tabLst>
                      </a:pPr>
                      <a:r>
                        <a:rPr lang="en-GB" sz="1100">
                          <a:effectLst/>
                          <a:latin typeface="Arial" panose="020B0604020202020204" pitchFamily="34" charset="0"/>
                          <a:ea typeface="Times New Roman" panose="02020603050405020304" pitchFamily="18" charset="0"/>
                          <a:cs typeface="Times New Roman" panose="02020603050405020304" pitchFamily="18" charset="0"/>
                        </a:rPr>
                        <a:t>Jason Bew </a:t>
                      </a:r>
                      <a:endParaRPr lang="en-GB" sz="1000">
                        <a:effectLst/>
                        <a:latin typeface="Calibri" panose="020F0502020204030204" pitchFamily="34" charset="0"/>
                        <a:cs typeface="Times New Roman" panose="02020603050405020304" pitchFamily="18" charset="0"/>
                      </a:endParaRPr>
                    </a:p>
                    <a:p>
                      <a:pPr>
                        <a:spcAft>
                          <a:spcPts val="0"/>
                        </a:spcAft>
                        <a:tabLst>
                          <a:tab pos="201295" algn="l"/>
                        </a:tabLst>
                      </a:pPr>
                      <a:r>
                        <a:rPr lang="en-GB" sz="1100">
                          <a:effectLst/>
                          <a:latin typeface="Arial" panose="020B0604020202020204" pitchFamily="34" charset="0"/>
                          <a:ea typeface="Times New Roman" panose="02020603050405020304" pitchFamily="18" charset="0"/>
                          <a:cs typeface="Times New Roman" panose="02020603050405020304" pitchFamily="18" charset="0"/>
                        </a:rPr>
                        <a:t>Nicola Weston </a:t>
                      </a:r>
                      <a:endParaRPr lang="en-GB" sz="1000">
                        <a:effectLst/>
                        <a:latin typeface="Calibri" panose="020F0502020204030204" pitchFamily="34" charset="0"/>
                        <a:cs typeface="Times New Roman" panose="02020603050405020304" pitchFamily="18" charset="0"/>
                      </a:endParaRPr>
                    </a:p>
                    <a:p>
                      <a:pPr>
                        <a:spcAft>
                          <a:spcPts val="0"/>
                        </a:spcAft>
                        <a:tabLst>
                          <a:tab pos="201295" algn="l"/>
                        </a:tabLst>
                      </a:pPr>
                      <a:r>
                        <a:rPr lang="en-GB" sz="1100">
                          <a:effectLst/>
                          <a:latin typeface="Arial" panose="020B0604020202020204" pitchFamily="34" charset="0"/>
                          <a:ea typeface="Times New Roman" panose="02020603050405020304" pitchFamily="18" charset="0"/>
                          <a:cs typeface="Times New Roman" panose="02020603050405020304" pitchFamily="18" charset="0"/>
                        </a:rPr>
                        <a:t>Rachel Porter </a:t>
                      </a:r>
                      <a:endParaRPr lang="en-GB" sz="1000">
                        <a:effectLst/>
                        <a:latin typeface="Calibri" panose="020F0502020204030204" pitchFamily="34" charset="0"/>
                        <a:cs typeface="Times New Roman" panose="02020603050405020304" pitchFamily="18" charset="0"/>
                      </a:endParaRPr>
                    </a:p>
                    <a:p>
                      <a:pPr>
                        <a:spcAft>
                          <a:spcPts val="0"/>
                        </a:spcAft>
                        <a:tabLst>
                          <a:tab pos="201295" algn="l"/>
                        </a:tabLst>
                      </a:pPr>
                      <a:r>
                        <a:rPr lang="en-GB" sz="1100">
                          <a:effectLst/>
                          <a:latin typeface="Arial" panose="020B0604020202020204" pitchFamily="34" charset="0"/>
                          <a:ea typeface="Times New Roman" panose="02020603050405020304" pitchFamily="18" charset="0"/>
                          <a:cs typeface="Times New Roman" panose="02020603050405020304" pitchFamily="18" charset="0"/>
                        </a:rPr>
                        <a:t>Tasleem Alam </a:t>
                      </a:r>
                      <a:endParaRPr lang="en-GB" sz="1000">
                        <a:effectLst/>
                        <a:latin typeface="Calibri" panose="020F0502020204030204" pitchFamily="34" charset="0"/>
                        <a:cs typeface="Times New Roman" panose="02020603050405020304" pitchFamily="18" charset="0"/>
                      </a:endParaRPr>
                    </a:p>
                    <a:p>
                      <a:pPr>
                        <a:spcAft>
                          <a:spcPts val="0"/>
                        </a:spcAft>
                        <a:tabLst>
                          <a:tab pos="201295" algn="l"/>
                        </a:tabLst>
                      </a:pPr>
                      <a:r>
                        <a:rPr lang="en-GB" sz="1100">
                          <a:effectLst/>
                          <a:latin typeface="Arial" panose="020B0604020202020204" pitchFamily="34" charset="0"/>
                          <a:ea typeface="Times New Roman" panose="02020603050405020304" pitchFamily="18" charset="0"/>
                          <a:cs typeface="Times New Roman" panose="02020603050405020304" pitchFamily="18" charset="0"/>
                        </a:rPr>
                        <a:t>Jodie Mercer </a:t>
                      </a:r>
                      <a:endParaRPr lang="en-GB" sz="1000">
                        <a:effectLst/>
                        <a:latin typeface="Calibri" panose="020F0502020204030204" pitchFamily="34" charset="0"/>
                        <a:cs typeface="Times New Roman" panose="02020603050405020304" pitchFamily="18" charset="0"/>
                      </a:endParaRPr>
                    </a:p>
                    <a:p>
                      <a:pPr>
                        <a:spcAft>
                          <a:spcPts val="0"/>
                        </a:spcAft>
                        <a:tabLst>
                          <a:tab pos="201295" algn="l"/>
                        </a:tabLst>
                      </a:pPr>
                      <a:r>
                        <a:rPr lang="en-GB" sz="1100">
                          <a:effectLst/>
                          <a:latin typeface="Arial" panose="020B0604020202020204" pitchFamily="34" charset="0"/>
                          <a:ea typeface="Times New Roman" panose="02020603050405020304" pitchFamily="18" charset="0"/>
                          <a:cs typeface="Times New Roman" panose="02020603050405020304" pitchFamily="18" charset="0"/>
                        </a:rPr>
                        <a:t>Esther Veale</a:t>
                      </a:r>
                      <a:endParaRPr lang="en-GB" sz="1000">
                        <a:effectLst/>
                        <a:latin typeface="Calibri" panose="020F0502020204030204" pitchFamily="34" charset="0"/>
                        <a:cs typeface="Times New Roman" panose="02020603050405020304" pitchFamily="18" charset="0"/>
                      </a:endParaRPr>
                    </a:p>
                    <a:p>
                      <a:pPr marL="228600">
                        <a:spcAft>
                          <a:spcPts val="0"/>
                        </a:spcAft>
                        <a:tabLst>
                          <a:tab pos="201295" algn="l"/>
                        </a:tabLst>
                      </a:pPr>
                      <a:r>
                        <a:rPr lang="en-GB" sz="110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n-GB"/>
                    </a:p>
                  </a:txBody>
                  <a:tcPr/>
                </a:tc>
                <a:tc>
                  <a:txBody>
                    <a:bodyPr/>
                    <a:lstStyle/>
                    <a:p>
                      <a:pPr>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Nasrat Raqib </a:t>
                      </a:r>
                      <a:endParaRPr lang="en-GB" sz="1000" dirty="0">
                        <a:effectLst/>
                        <a:latin typeface="Calibri" panose="020F0502020204030204" pitchFamily="34" charset="0"/>
                        <a:cs typeface="Times New Roman" panose="02020603050405020304" pitchFamily="18" charset="0"/>
                      </a:endParaRPr>
                    </a:p>
                    <a:p>
                      <a:pPr>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Sylvia Cramp </a:t>
                      </a:r>
                      <a:endParaRPr lang="en-GB" sz="1000" dirty="0">
                        <a:effectLst/>
                        <a:latin typeface="Calibri" panose="020F0502020204030204" pitchFamily="34" charset="0"/>
                        <a:cs typeface="Times New Roman" panose="02020603050405020304" pitchFamily="18" charset="0"/>
                      </a:endParaRPr>
                    </a:p>
                    <a:p>
                      <a:pPr>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Deborah Gibbs </a:t>
                      </a:r>
                      <a:endParaRPr lang="en-GB" sz="1000" dirty="0">
                        <a:effectLst/>
                        <a:latin typeface="Calibri" panose="020F0502020204030204" pitchFamily="34" charset="0"/>
                        <a:cs typeface="Times New Roman" panose="02020603050405020304" pitchFamily="18" charset="0"/>
                      </a:endParaRPr>
                    </a:p>
                    <a:p>
                      <a:pPr>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Rachel James </a:t>
                      </a:r>
                      <a:endParaRPr lang="en-GB" sz="1000" dirty="0">
                        <a:effectLst/>
                        <a:latin typeface="Calibri" panose="020F0502020204030204" pitchFamily="34" charset="0"/>
                        <a:cs typeface="Times New Roman" panose="02020603050405020304" pitchFamily="18" charset="0"/>
                      </a:endParaRPr>
                    </a:p>
                    <a:p>
                      <a:pPr>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Louise Parkman</a:t>
                      </a:r>
                      <a:endParaRPr lang="en-GB" sz="1000" dirty="0">
                        <a:effectLst/>
                        <a:latin typeface="Calibri" panose="020F0502020204030204" pitchFamily="34" charset="0"/>
                        <a:cs typeface="Times New Roman" panose="02020603050405020304" pitchFamily="18" charset="0"/>
                      </a:endParaRPr>
                    </a:p>
                    <a:p>
                      <a:pPr>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Elizabeth Pawson </a:t>
                      </a:r>
                      <a:endParaRPr lang="en-GB" sz="1000" dirty="0">
                        <a:effectLst/>
                        <a:latin typeface="Calibri" panose="020F0502020204030204" pitchFamily="34" charset="0"/>
                        <a:cs typeface="Times New Roman" panose="02020603050405020304" pitchFamily="18" charset="0"/>
                      </a:endParaRPr>
                    </a:p>
                    <a:p>
                      <a:pPr>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Melissa Gadsby</a:t>
                      </a:r>
                      <a:endParaRPr lang="en-GB" sz="1000" dirty="0">
                        <a:effectLst/>
                        <a:latin typeface="Calibri" panose="020F0502020204030204" pitchFamily="34" charset="0"/>
                        <a:cs typeface="Times New Roman" panose="02020603050405020304" pitchFamily="18" charset="0"/>
                      </a:endParaRPr>
                    </a:p>
                    <a:p>
                      <a:pPr>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Rosie Watkins</a:t>
                      </a:r>
                      <a:endParaRPr lang="en-GB" sz="1000" dirty="0">
                        <a:effectLst/>
                        <a:latin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gridSpan="2">
                  <a:txBody>
                    <a:bodyPr/>
                    <a:lstStyle/>
                    <a:p>
                      <a:pPr>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Nicola Gaunt </a:t>
                      </a:r>
                      <a:endParaRPr lang="en-GB" sz="1000">
                        <a:effectLst/>
                        <a:latin typeface="Calibri" panose="020F0502020204030204" pitchFamily="34" charset="0"/>
                        <a:cs typeface="Times New Roman" panose="02020603050405020304" pitchFamily="18" charset="0"/>
                      </a:endParaRPr>
                    </a:p>
                    <a:p>
                      <a:pPr>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Katy Walker </a:t>
                      </a:r>
                      <a:endParaRPr lang="en-GB" sz="1000">
                        <a:effectLst/>
                        <a:latin typeface="Calibri" panose="020F0502020204030204" pitchFamily="34" charset="0"/>
                        <a:cs typeface="Times New Roman" panose="02020603050405020304" pitchFamily="18" charset="0"/>
                      </a:endParaRPr>
                    </a:p>
                    <a:p>
                      <a:pPr>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Malgorzata Lewalski </a:t>
                      </a:r>
                      <a:endParaRPr lang="en-GB" sz="1000">
                        <a:effectLst/>
                        <a:latin typeface="Calibri" panose="020F0502020204030204" pitchFamily="34" charset="0"/>
                        <a:cs typeface="Times New Roman" panose="02020603050405020304" pitchFamily="18" charset="0"/>
                      </a:endParaRPr>
                    </a:p>
                    <a:p>
                      <a:pPr>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Joanne Callaghan </a:t>
                      </a:r>
                      <a:endParaRPr lang="en-GB" sz="1000">
                        <a:effectLst/>
                        <a:latin typeface="Calibri" panose="020F0502020204030204" pitchFamily="34" charset="0"/>
                        <a:cs typeface="Times New Roman" panose="02020603050405020304" pitchFamily="18" charset="0"/>
                      </a:endParaRPr>
                    </a:p>
                    <a:p>
                      <a:pPr>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Jemma Haynes </a:t>
                      </a:r>
                      <a:endParaRPr lang="en-GB" sz="1000">
                        <a:effectLst/>
                        <a:latin typeface="Calibri" panose="020F0502020204030204" pitchFamily="34" charset="0"/>
                        <a:cs typeface="Times New Roman" panose="02020603050405020304" pitchFamily="18" charset="0"/>
                      </a:endParaRPr>
                    </a:p>
                    <a:p>
                      <a:pPr>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Sabina Iqbal </a:t>
                      </a:r>
                      <a:endParaRPr lang="en-GB" sz="1000">
                        <a:effectLst/>
                        <a:latin typeface="Calibri" panose="020F0502020204030204" pitchFamily="34" charset="0"/>
                        <a:cs typeface="Times New Roman" panose="02020603050405020304" pitchFamily="18" charset="0"/>
                      </a:endParaRPr>
                    </a:p>
                    <a:p>
                      <a:pPr marL="291465">
                        <a:spcAft>
                          <a:spcPts val="0"/>
                        </a:spcAft>
                      </a:pPr>
                      <a:r>
                        <a:rPr lang="en-GB" sz="1100">
                          <a:effectLst/>
                          <a:latin typeface="Arial" panose="020B0604020202020204" pitchFamily="34" charset="0"/>
                          <a:cs typeface="Times New Roman" panose="02020603050405020304" pitchFamily="18" charset="0"/>
                        </a:rPr>
                        <a:t> </a:t>
                      </a:r>
                      <a:endParaRPr lang="en-GB" sz="1000">
                        <a:effectLst/>
                        <a:latin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GB"/>
                    </a:p>
                  </a:txBody>
                  <a:tcPr/>
                </a:tc>
                <a:extLst>
                  <a:ext uri="{0D108BD9-81ED-4DB2-BD59-A6C34878D82A}">
                    <a16:rowId xmlns:a16="http://schemas.microsoft.com/office/drawing/2014/main" val="3271835896"/>
                  </a:ext>
                </a:extLst>
              </a:tr>
              <a:tr h="192820">
                <a:tc gridSpan="3">
                  <a:txBody>
                    <a:bodyPr/>
                    <a:lstStyle/>
                    <a:p>
                      <a:pPr algn="ctr">
                        <a:lnSpc>
                          <a:spcPct val="115000"/>
                        </a:lnSpc>
                        <a:spcAft>
                          <a:spcPts val="0"/>
                        </a:spcAft>
                      </a:pPr>
                      <a:r>
                        <a:rPr lang="en-GB" sz="1100" b="1">
                          <a:effectLst/>
                          <a:latin typeface="Arial" panose="020B0604020202020204" pitchFamily="34" charset="0"/>
                          <a:ea typeface="Calibri" panose="020F0502020204030204" pitchFamily="34" charset="0"/>
                          <a:cs typeface="Times New Roman" panose="02020603050405020304" pitchFamily="18" charset="0"/>
                        </a:rPr>
                        <a:t>Specialist Practitioners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GB" sz="1100" b="1">
                          <a:effectLst/>
                          <a:latin typeface="Arial" panose="020B0604020202020204" pitchFamily="34" charset="0"/>
                          <a:ea typeface="Calibri" panose="020F0502020204030204" pitchFamily="34" charset="0"/>
                          <a:cs typeface="Times New Roman" panose="02020603050405020304" pitchFamily="18" charset="0"/>
                        </a:rPr>
                        <a:t>Team Manager CCST: </a:t>
                      </a:r>
                      <a:r>
                        <a:rPr lang="en-GB" sz="1100">
                          <a:effectLst/>
                          <a:latin typeface="Arial" panose="020B0604020202020204" pitchFamily="34" charset="0"/>
                          <a:ea typeface="Calibri" panose="020F0502020204030204" pitchFamily="34" charset="0"/>
                          <a:cs typeface="Times New Roman" panose="02020603050405020304" pitchFamily="18" charset="0"/>
                        </a:rPr>
                        <a:t>Naina Hayaat</a:t>
                      </a: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82218560"/>
                  </a:ext>
                </a:extLst>
              </a:tr>
              <a:tr h="192820">
                <a:tc rowSpan="2" gridSpan="3">
                  <a:txBody>
                    <a:bodyPr/>
                    <a:lstStyle/>
                    <a:p>
                      <a:pPr algn="ctr">
                        <a:lnSpc>
                          <a:spcPct val="115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Team Lead: </a:t>
                      </a:r>
                      <a:r>
                        <a:rPr lang="en-GB" sz="1100" dirty="0">
                          <a:effectLst/>
                          <a:latin typeface="Arial" panose="020B0604020202020204" pitchFamily="34" charset="0"/>
                          <a:ea typeface="Calibri" panose="020F0502020204030204" pitchFamily="34" charset="0"/>
                          <a:cs typeface="Times New Roman" panose="02020603050405020304" pitchFamily="18" charset="0"/>
                        </a:rPr>
                        <a:t>Shelley </a:t>
                      </a:r>
                      <a:r>
                        <a:rPr lang="en-GB" sz="1100" dirty="0" err="1">
                          <a:effectLst/>
                          <a:latin typeface="Arial" panose="020B0604020202020204" pitchFamily="34" charset="0"/>
                          <a:ea typeface="Calibri" panose="020F0502020204030204" pitchFamily="34" charset="0"/>
                          <a:cs typeface="Times New Roman" panose="02020603050405020304" pitchFamily="18" charset="0"/>
                        </a:rPr>
                        <a:t>Strutt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hMerge="1">
                  <a:txBody>
                    <a:bodyPr/>
                    <a:lstStyle/>
                    <a:p>
                      <a:endParaRPr lang="en-GB"/>
                    </a:p>
                  </a:txBody>
                  <a:tcPr/>
                </a:tc>
                <a:tc rowSpan="2" hMerge="1">
                  <a:txBody>
                    <a:bodyPr/>
                    <a:lstStyle/>
                    <a:p>
                      <a:endParaRPr lang="en-GB"/>
                    </a:p>
                  </a:txBody>
                  <a:tcPr/>
                </a:tc>
                <a:tc gridSpan="3">
                  <a:txBody>
                    <a:bodyPr/>
                    <a:lstStyle/>
                    <a:p>
                      <a:pPr algn="ctr">
                        <a:lnSpc>
                          <a:spcPct val="115000"/>
                        </a:lnSpc>
                        <a:spcAft>
                          <a:spcPts val="0"/>
                        </a:spcAft>
                      </a:pPr>
                      <a:r>
                        <a:rPr lang="en-GB" sz="1100" b="1">
                          <a:effectLst/>
                          <a:latin typeface="Arial" panose="020B0604020202020204" pitchFamily="34" charset="0"/>
                          <a:ea typeface="Calibri" panose="020F0502020204030204" pitchFamily="34" charset="0"/>
                          <a:cs typeface="Times New Roman" panose="02020603050405020304" pitchFamily="18" charset="0"/>
                        </a:rPr>
                        <a:t>CCST Senior Specialist Practitioner: </a:t>
                      </a:r>
                      <a:r>
                        <a:rPr lang="en-GB" sz="1100">
                          <a:effectLst/>
                          <a:latin typeface="Arial" panose="020B0604020202020204" pitchFamily="34" charset="0"/>
                          <a:ea typeface="Calibri" panose="020F0502020204030204" pitchFamily="34" charset="0"/>
                          <a:cs typeface="Times New Roman" panose="02020603050405020304" pitchFamily="18" charset="0"/>
                        </a:rPr>
                        <a:t>Kelly Galloway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06436492"/>
                  </a:ext>
                </a:extLst>
              </a:tr>
              <a:tr h="192820">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3">
                  <a:txBody>
                    <a:bodyPr/>
                    <a:lstStyle/>
                    <a:p>
                      <a:pPr algn="ctr">
                        <a:lnSpc>
                          <a:spcPct val="115000"/>
                        </a:lnSpc>
                        <a:spcAft>
                          <a:spcPts val="0"/>
                        </a:spcAft>
                      </a:pPr>
                      <a:r>
                        <a:rPr lang="en-GB" sz="1100" b="1">
                          <a:effectLst/>
                          <a:latin typeface="Arial" panose="020B0604020202020204" pitchFamily="34" charset="0"/>
                          <a:ea typeface="Calibri" panose="020F0502020204030204" pitchFamily="34" charset="0"/>
                          <a:cs typeface="Times New Roman" panose="02020603050405020304" pitchFamily="18" charset="0"/>
                        </a:rPr>
                        <a:t>CCST Specialist Practitioners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43682861"/>
                  </a:ext>
                </a:extLst>
              </a:tr>
              <a:tr h="1156921">
                <a:tc>
                  <a:txBody>
                    <a:bodyPr/>
                    <a:lstStyle/>
                    <a:p>
                      <a:pPr>
                        <a:lnSpc>
                          <a:spcPct val="115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Sharon Light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Hannah Metcalfe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Tracey Watson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Fern Burton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Julie Wilson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Debbie Bower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nSpc>
                          <a:spcPct val="115000"/>
                        </a:lnSpc>
                        <a:spcAft>
                          <a:spcPts val="0"/>
                        </a:spcAft>
                        <a:tabLst>
                          <a:tab pos="201295" algn="l"/>
                        </a:tabLst>
                      </a:pPr>
                      <a:r>
                        <a:rPr lang="en-GB" sz="1100">
                          <a:effectLst/>
                          <a:latin typeface="Arial" panose="020B0604020202020204" pitchFamily="34" charset="0"/>
                          <a:ea typeface="Calibri" panose="020F0502020204030204" pitchFamily="34" charset="0"/>
                          <a:cs typeface="Times New Roman" panose="02020603050405020304" pitchFamily="18" charset="0"/>
                        </a:rPr>
                        <a:t>Kate Armitage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1295" algn="l"/>
                        </a:tabLst>
                      </a:pPr>
                      <a:r>
                        <a:rPr lang="en-GB" sz="1100">
                          <a:effectLst/>
                          <a:latin typeface="Arial" panose="020B0604020202020204" pitchFamily="34" charset="0"/>
                          <a:ea typeface="Calibri" panose="020F0502020204030204" pitchFamily="34" charset="0"/>
                          <a:cs typeface="Times New Roman" panose="02020603050405020304" pitchFamily="18" charset="0"/>
                        </a:rPr>
                        <a:t>Leanne Ingham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1295" algn="l"/>
                        </a:tabLst>
                      </a:pPr>
                      <a:r>
                        <a:rPr lang="en-GB" sz="1100">
                          <a:effectLst/>
                          <a:latin typeface="Arial" panose="020B0604020202020204" pitchFamily="34" charset="0"/>
                          <a:ea typeface="Calibri" panose="020F0502020204030204" pitchFamily="34" charset="0"/>
                          <a:cs typeface="Times New Roman" panose="02020603050405020304" pitchFamily="18" charset="0"/>
                        </a:rPr>
                        <a:t>Kirsty Regan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1295" algn="l"/>
                        </a:tabLst>
                      </a:pPr>
                      <a:r>
                        <a:rPr lang="en-GB" sz="1100">
                          <a:effectLst/>
                          <a:latin typeface="Arial" panose="020B0604020202020204" pitchFamily="34" charset="0"/>
                          <a:ea typeface="Calibri" panose="020F0502020204030204" pitchFamily="34" charset="0"/>
                          <a:cs typeface="Times New Roman" panose="02020603050405020304" pitchFamily="18" charset="0"/>
                        </a:rPr>
                        <a:t>Sam Redgrave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1295" algn="l"/>
                        </a:tabLst>
                      </a:pPr>
                      <a:r>
                        <a:rPr lang="en-GB" sz="1100">
                          <a:effectLst/>
                          <a:latin typeface="Arial" panose="020B0604020202020204" pitchFamily="34" charset="0"/>
                          <a:ea typeface="Calibri" panose="020F0502020204030204" pitchFamily="34" charset="0"/>
                          <a:cs typeface="Times New Roman" panose="02020603050405020304" pitchFamily="18" charset="0"/>
                        </a:rPr>
                        <a:t>Shabana Ahmed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1295" algn="l"/>
                        </a:tabLst>
                      </a:pPr>
                      <a:r>
                        <a:rPr lang="en-GB" sz="1100">
                          <a:effectLst/>
                          <a:latin typeface="Arial" panose="020B0604020202020204" pitchFamily="34" charset="0"/>
                          <a:ea typeface="Calibri" panose="020F0502020204030204" pitchFamily="34" charset="0"/>
                          <a:cs typeface="Times New Roman" panose="02020603050405020304" pitchFamily="18" charset="0"/>
                        </a:rPr>
                        <a:t>Charlotte Dunne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n-GB"/>
                    </a:p>
                  </a:txBody>
                  <a:tcPr/>
                </a:tc>
                <a:tc gridSpan="2">
                  <a:txBody>
                    <a:bodyPr/>
                    <a:lstStyle/>
                    <a:p>
                      <a:pPr>
                        <a:lnSpc>
                          <a:spcPct val="115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Andrea Elders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Cassandra Hall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Russ Tully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n-GB"/>
                    </a:p>
                  </a:txBody>
                  <a:tcPr/>
                </a:tc>
                <a:tc>
                  <a:txBody>
                    <a:bodyPr/>
                    <a:lstStyle/>
                    <a:p>
                      <a:pPr>
                        <a:lnSpc>
                          <a:spcPct val="115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Saimah Akram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Fakra Wahid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Sumera Hussain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Lauren </a:t>
                      </a:r>
                      <a:r>
                        <a:rPr lang="en-GB" sz="1100" dirty="0" err="1">
                          <a:effectLst/>
                          <a:latin typeface="Arial" panose="020B0604020202020204" pitchFamily="34" charset="0"/>
                          <a:ea typeface="Times New Roman" panose="02020603050405020304" pitchFamily="18" charset="0"/>
                          <a:cs typeface="Times New Roman" panose="02020603050405020304" pitchFamily="18" charset="0"/>
                        </a:rPr>
                        <a:t>Hawksworth</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-Quill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935289820"/>
                  </a:ext>
                </a:extLst>
              </a:tr>
              <a:tr h="192820">
                <a:tc gridSpan="3">
                  <a:txBody>
                    <a:bodyPr/>
                    <a:lstStyle/>
                    <a:p>
                      <a:pPr algn="ctr">
                        <a:spcAft>
                          <a:spcPts val="0"/>
                        </a:spcAft>
                        <a:tabLst>
                          <a:tab pos="201295" algn="l"/>
                        </a:tabLst>
                      </a:pPr>
                      <a:r>
                        <a:rPr lang="en-GB" sz="1100" b="1">
                          <a:effectLst/>
                          <a:latin typeface="Arial" panose="020B0604020202020204" pitchFamily="34" charset="0"/>
                          <a:ea typeface="Times New Roman" panose="02020603050405020304" pitchFamily="18" charset="0"/>
                          <a:cs typeface="Times New Roman" panose="02020603050405020304" pitchFamily="18" charset="0"/>
                        </a:rPr>
                        <a:t>Access &amp; Inclusion Officers - PVI</a:t>
                      </a:r>
                      <a:endParaRPr lang="en-GB" sz="1000">
                        <a:effectLst/>
                        <a:latin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gridSpan="3">
                  <a:txBody>
                    <a:bodyPr/>
                    <a:lstStyle/>
                    <a:p>
                      <a:pPr>
                        <a:lnSpc>
                          <a:spcPct val="115000"/>
                        </a:lnSpc>
                        <a:spcAft>
                          <a:spcPts val="0"/>
                        </a:spcAft>
                      </a:pPr>
                      <a:r>
                        <a:rPr lang="en-GB" sz="1100" b="1">
                          <a:effectLst/>
                          <a:latin typeface="Arial" panose="020B0604020202020204" pitchFamily="34" charset="0"/>
                          <a:ea typeface="Calibri" panose="020F0502020204030204" pitchFamily="34" charset="0"/>
                          <a:cs typeface="Times New Roman" panose="02020603050405020304" pitchFamily="18" charset="0"/>
                        </a:rPr>
                        <a:t>Early Years Inclusion Funding Support Officer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37792940"/>
                  </a:ext>
                </a:extLst>
              </a:tr>
              <a:tr h="578461">
                <a:tc gridSpan="2">
                  <a:txBody>
                    <a:bodyPr/>
                    <a:lstStyle/>
                    <a:p>
                      <a:pPr>
                        <a:lnSpc>
                          <a:spcPct val="115000"/>
                        </a:lnSpc>
                        <a:spcAft>
                          <a:spcPts val="0"/>
                        </a:spcAft>
                        <a:tabLst>
                          <a:tab pos="201295" algn="l"/>
                        </a:tabLst>
                      </a:pPr>
                      <a:r>
                        <a:rPr lang="en-GB" sz="1100">
                          <a:effectLst/>
                          <a:latin typeface="Arial" panose="020B0604020202020204" pitchFamily="34" charset="0"/>
                          <a:ea typeface="Calibri" panose="020F0502020204030204" pitchFamily="34" charset="0"/>
                          <a:cs typeface="Times New Roman" panose="02020603050405020304" pitchFamily="18" charset="0"/>
                        </a:rPr>
                        <a:t>Julie Coverdale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1295" algn="l"/>
                        </a:tabLst>
                      </a:pPr>
                      <a:r>
                        <a:rPr lang="en-GB" sz="1100">
                          <a:effectLst/>
                          <a:latin typeface="Arial" panose="020B0604020202020204" pitchFamily="34" charset="0"/>
                          <a:ea typeface="Calibri" panose="020F0502020204030204" pitchFamily="34" charset="0"/>
                          <a:cs typeface="Times New Roman" panose="02020603050405020304" pitchFamily="18" charset="0"/>
                        </a:rPr>
                        <a:t>Beverley Ellis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1295" algn="l"/>
                        </a:tabLst>
                      </a:pPr>
                      <a:r>
                        <a:rPr lang="en-GB" sz="1100">
                          <a:effectLst/>
                          <a:latin typeface="Arial" panose="020B0604020202020204" pitchFamily="34" charset="0"/>
                          <a:ea typeface="Calibri" panose="020F0502020204030204" pitchFamily="34" charset="0"/>
                          <a:cs typeface="Times New Roman" panose="02020603050405020304" pitchFamily="18" charset="0"/>
                        </a:rPr>
                        <a:t>Amy Brotherton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endParaRPr lang="en-GB"/>
                    </a:p>
                  </a:txBody>
                  <a:tcPr/>
                </a:tc>
                <a:tc>
                  <a:txBody>
                    <a:bodyPr/>
                    <a:lstStyle/>
                    <a:p>
                      <a:pPr>
                        <a:lnSpc>
                          <a:spcPct val="115000"/>
                        </a:lnSpc>
                        <a:spcAft>
                          <a:spcPts val="0"/>
                        </a:spcAft>
                        <a:tabLst>
                          <a:tab pos="201295" algn="l"/>
                        </a:tabLst>
                      </a:pPr>
                      <a:r>
                        <a:rPr lang="en-GB" sz="1100" dirty="0">
                          <a:effectLst/>
                          <a:latin typeface="Arial" panose="020B0604020202020204" pitchFamily="34" charset="0"/>
                          <a:ea typeface="Calibri" panose="020F0502020204030204" pitchFamily="34" charset="0"/>
                          <a:cs typeface="Times New Roman" panose="02020603050405020304" pitchFamily="18" charset="0"/>
                        </a:rPr>
                        <a:t>Heather Gibson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1295" algn="l"/>
                        </a:tabLst>
                      </a:pPr>
                      <a:r>
                        <a:rPr lang="en-GB" sz="1100" dirty="0">
                          <a:effectLst/>
                          <a:latin typeface="Arial" panose="020B0604020202020204" pitchFamily="34" charset="0"/>
                          <a:ea typeface="Calibri" panose="020F0502020204030204" pitchFamily="34" charset="0"/>
                          <a:cs typeface="Times New Roman" panose="02020603050405020304" pitchFamily="18" charset="0"/>
                        </a:rPr>
                        <a:t>Lisa Bradley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1295" algn="l"/>
                        </a:tabLst>
                      </a:pPr>
                      <a:r>
                        <a:rPr lang="en-GB" sz="1100" dirty="0">
                          <a:effectLst/>
                          <a:latin typeface="Arial" panose="020B0604020202020204" pitchFamily="34" charset="0"/>
                          <a:ea typeface="Calibri" panose="020F0502020204030204" pitchFamily="34" charset="0"/>
                          <a:cs typeface="Times New Roman" panose="02020603050405020304" pitchFamily="18" charset="0"/>
                        </a:rPr>
                        <a:t>Sarah Jamieson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3">
                  <a:txBody>
                    <a:bodyPr/>
                    <a:lstStyle/>
                    <a:p>
                      <a:pPr>
                        <a:lnSpc>
                          <a:spcPct val="115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Paula Hart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18" marR="60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72002454"/>
                  </a:ext>
                </a:extLst>
              </a:tr>
            </a:tbl>
          </a:graphicData>
        </a:graphic>
      </p:graphicFrame>
      <p:pic>
        <p:nvPicPr>
          <p:cNvPr id="11311" name="Picture 4">
            <a:extLst>
              <a:ext uri="{FF2B5EF4-FFF2-40B4-BE49-F238E27FC236}">
                <a16:creationId xmlns:a16="http://schemas.microsoft.com/office/drawing/2014/main" id="{7DB58F7D-3451-AB5E-8735-CB3342C112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6988"/>
            <a:ext cx="14668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43D4F-094B-14DE-A7B0-3C99D39826E1}"/>
              </a:ext>
            </a:extLst>
          </p:cNvPr>
          <p:cNvSpPr>
            <a:spLocks noGrp="1"/>
          </p:cNvSpPr>
          <p:nvPr>
            <p:ph type="title"/>
          </p:nvPr>
        </p:nvSpPr>
        <p:spPr/>
        <p:txBody>
          <a:bodyPr/>
          <a:lstStyle/>
          <a:p>
            <a:pPr marL="571500" indent="-457200">
              <a:spcBef>
                <a:spcPct val="20000"/>
              </a:spcBef>
              <a:defRPr/>
            </a:pPr>
            <a:br>
              <a:rPr lang="en-GB" sz="3200" spc="0" dirty="0">
                <a:solidFill>
                  <a:srgbClr val="002060"/>
                </a:solidFill>
                <a:latin typeface="Calibri"/>
                <a:ea typeface="+mn-ea"/>
                <a:cs typeface="+mn-cs"/>
              </a:rPr>
            </a:br>
            <a:r>
              <a:rPr lang="en-GB" u="sng" spc="0" dirty="0">
                <a:solidFill>
                  <a:srgbClr val="002060"/>
                </a:solidFill>
                <a:latin typeface="Calibri"/>
                <a:ea typeface="+mn-ea"/>
                <a:cs typeface="+mn-cs"/>
              </a:rPr>
              <a:t>Service Offer Improvements</a:t>
            </a:r>
            <a:br>
              <a:rPr lang="en-GB" u="sng" spc="0" dirty="0">
                <a:solidFill>
                  <a:srgbClr val="002060"/>
                </a:solidFill>
                <a:latin typeface="Calibri"/>
                <a:ea typeface="+mn-ea"/>
                <a:cs typeface="+mn-cs"/>
              </a:rPr>
            </a:br>
            <a:endParaRPr lang="en-GB" u="sng" dirty="0"/>
          </a:p>
        </p:txBody>
      </p:sp>
      <p:sp>
        <p:nvSpPr>
          <p:cNvPr id="13315" name="Content Placeholder 2">
            <a:extLst>
              <a:ext uri="{FF2B5EF4-FFF2-40B4-BE49-F238E27FC236}">
                <a16:creationId xmlns:a16="http://schemas.microsoft.com/office/drawing/2014/main" id="{EFBA71BE-680B-A871-EE43-3C079920F3C5}"/>
              </a:ext>
            </a:extLst>
          </p:cNvPr>
          <p:cNvSpPr>
            <a:spLocks noGrp="1"/>
          </p:cNvSpPr>
          <p:nvPr>
            <p:ph idx="1"/>
          </p:nvPr>
        </p:nvSpPr>
        <p:spPr/>
        <p:txBody>
          <a:bodyPr/>
          <a:lstStyle/>
          <a:p>
            <a:pPr>
              <a:buFont typeface="Wingdings" panose="05000000000000000000" pitchFamily="2" charset="2"/>
              <a:buChar char="v"/>
            </a:pPr>
            <a:r>
              <a:rPr lang="en-GB" altLang="en-US"/>
              <a:t>  </a:t>
            </a:r>
            <a:r>
              <a:rPr lang="en-GB" altLang="en-US" sz="3200">
                <a:solidFill>
                  <a:srgbClr val="002060"/>
                </a:solidFill>
              </a:rPr>
              <a:t>CCST Offer/parent/carer sessions</a:t>
            </a:r>
          </a:p>
          <a:p>
            <a:pPr>
              <a:buFont typeface="Wingdings" panose="05000000000000000000" pitchFamily="2" charset="2"/>
              <a:buChar char="v"/>
            </a:pPr>
            <a:r>
              <a:rPr lang="en-GB" altLang="en-US" sz="3200">
                <a:solidFill>
                  <a:srgbClr val="002060"/>
                </a:solidFill>
              </a:rPr>
              <a:t> Clarify process of provision first</a:t>
            </a:r>
          </a:p>
          <a:p>
            <a:pPr>
              <a:buFont typeface="Wingdings" panose="05000000000000000000" pitchFamily="2" charset="2"/>
              <a:buChar char="v"/>
            </a:pPr>
            <a:r>
              <a:rPr lang="en-GB" altLang="en-US" sz="3200">
                <a:solidFill>
                  <a:srgbClr val="002060"/>
                </a:solidFill>
              </a:rPr>
              <a:t> Parent/carer consent for Individual Support</a:t>
            </a:r>
          </a:p>
          <a:p>
            <a:pPr>
              <a:buFont typeface="Wingdings" panose="05000000000000000000" pitchFamily="2" charset="2"/>
              <a:buChar char="v"/>
            </a:pPr>
            <a:r>
              <a:rPr lang="en-GB" altLang="en-US" sz="3200">
                <a:solidFill>
                  <a:srgbClr val="002060"/>
                </a:solidFill>
              </a:rPr>
              <a:t> Support Staff Training  </a:t>
            </a:r>
          </a:p>
          <a:p>
            <a:pPr>
              <a:buFont typeface="Wingdings" panose="05000000000000000000" pitchFamily="2" charset="2"/>
              <a:buChar char="v"/>
            </a:pPr>
            <a:endParaRPr lang="en-GB" altLang="en-US"/>
          </a:p>
          <a:p>
            <a:pPr>
              <a:buFont typeface="Wingdings" panose="05000000000000000000" pitchFamily="2" charset="2"/>
              <a:buChar char="v"/>
            </a:pPr>
            <a:endParaRPr lang="en-GB" altLang="en-US"/>
          </a:p>
          <a:p>
            <a:pPr>
              <a:buFont typeface="Wingdings" panose="05000000000000000000" pitchFamily="2" charset="2"/>
              <a:buChar char="v"/>
            </a:pPr>
            <a:endParaRPr lang="en-GB" altLang="en-US"/>
          </a:p>
        </p:txBody>
      </p:sp>
      <p:pic>
        <p:nvPicPr>
          <p:cNvPr id="13316" name="Picture 3">
            <a:extLst>
              <a:ext uri="{FF2B5EF4-FFF2-40B4-BE49-F238E27FC236}">
                <a16:creationId xmlns:a16="http://schemas.microsoft.com/office/drawing/2014/main" id="{7A9F4105-BA80-9290-ECFF-1A933364C9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716338"/>
            <a:ext cx="13906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A71A-20D9-9CEA-8CE9-CA10BA65C762}"/>
              </a:ext>
            </a:extLst>
          </p:cNvPr>
          <p:cNvSpPr>
            <a:spLocks noGrp="1"/>
          </p:cNvSpPr>
          <p:nvPr>
            <p:ph type="title"/>
          </p:nvPr>
        </p:nvSpPr>
        <p:spPr/>
        <p:txBody>
          <a:bodyPr/>
          <a:lstStyle/>
          <a:p>
            <a:pPr algn="ctr">
              <a:defRPr/>
            </a:pPr>
            <a:r>
              <a:rPr lang="en-GB" sz="3600" dirty="0">
                <a:solidFill>
                  <a:srgbClr val="002060"/>
                </a:solidFill>
                <a:latin typeface="+mn-lt"/>
              </a:rPr>
              <a:t>ANY QUESTIONS OR COMMENTS? </a:t>
            </a:r>
          </a:p>
        </p:txBody>
      </p:sp>
      <p:sp>
        <p:nvSpPr>
          <p:cNvPr id="21507" name="Content Placeholder 2">
            <a:extLst>
              <a:ext uri="{FF2B5EF4-FFF2-40B4-BE49-F238E27FC236}">
                <a16:creationId xmlns:a16="http://schemas.microsoft.com/office/drawing/2014/main" id="{8DD09710-ECCF-91F1-068A-1A9C3E420382}"/>
              </a:ext>
            </a:extLst>
          </p:cNvPr>
          <p:cNvSpPr>
            <a:spLocks noGrp="1"/>
          </p:cNvSpPr>
          <p:nvPr>
            <p:ph idx="1"/>
          </p:nvPr>
        </p:nvSpPr>
        <p:spPr>
          <a:xfrm>
            <a:off x="457200" y="1417638"/>
            <a:ext cx="7427913" cy="4983162"/>
          </a:xfrm>
        </p:spPr>
        <p:txBody>
          <a:bodyPr/>
          <a:lstStyle/>
          <a:p>
            <a:pPr marL="114300" indent="0">
              <a:buFont typeface="Arial" panose="020B0604020202020204" pitchFamily="34" charset="0"/>
              <a:buNone/>
              <a:defRPr/>
            </a:pPr>
            <a:endParaRPr lang="en-GB" altLang="en-US" sz="2400" dirty="0"/>
          </a:p>
          <a:p>
            <a:pPr marL="114300" indent="0">
              <a:buFont typeface="Arial" panose="020B0604020202020204" pitchFamily="34" charset="0"/>
              <a:buNone/>
              <a:defRPr/>
            </a:pPr>
            <a:endParaRPr lang="en-GB" altLang="en-US" sz="2400" u="sng" dirty="0">
              <a:solidFill>
                <a:srgbClr val="002060"/>
              </a:solidFill>
            </a:endParaRPr>
          </a:p>
          <a:p>
            <a:pPr marL="114300" indent="0">
              <a:buFont typeface="Arial" panose="020B0604020202020204" pitchFamily="34" charset="0"/>
              <a:buNone/>
              <a:defRPr/>
            </a:pPr>
            <a:endParaRPr lang="en-GB" altLang="en-US" sz="2400" u="sng" dirty="0">
              <a:solidFill>
                <a:srgbClr val="002060"/>
              </a:solidFill>
            </a:endParaRPr>
          </a:p>
          <a:p>
            <a:pPr marL="114300" indent="0" algn="ctr">
              <a:buFont typeface="Arial" panose="020B0604020202020204" pitchFamily="34" charset="0"/>
              <a:buNone/>
              <a:defRPr/>
            </a:pPr>
            <a:r>
              <a:rPr lang="en-GB" altLang="en-US" sz="3200" u="sng" dirty="0">
                <a:solidFill>
                  <a:srgbClr val="002060"/>
                </a:solidFill>
              </a:rPr>
              <a:t>Contact Details:</a:t>
            </a:r>
          </a:p>
          <a:p>
            <a:pPr marL="114300" indent="0">
              <a:buFont typeface="Arial" panose="020B0604020202020204" pitchFamily="34" charset="0"/>
              <a:buNone/>
              <a:defRPr/>
            </a:pPr>
            <a:endParaRPr lang="en-GB" altLang="en-US" sz="3200" dirty="0">
              <a:solidFill>
                <a:srgbClr val="D25814"/>
              </a:solidFill>
              <a:hlinkClick r:id="rId3"/>
            </a:endParaRPr>
          </a:p>
          <a:p>
            <a:pPr marL="114300" indent="0" algn="ctr">
              <a:buFont typeface="Arial" panose="020B0604020202020204" pitchFamily="34" charset="0"/>
              <a:buNone/>
              <a:defRPr/>
            </a:pPr>
            <a:r>
              <a:rPr lang="en-GB" altLang="en-US" sz="3200" dirty="0">
                <a:solidFill>
                  <a:schemeClr val="accent6">
                    <a:lumMod val="75000"/>
                  </a:schemeClr>
                </a:solidFill>
                <a:hlinkClick r:id="rId3"/>
              </a:rPr>
              <a:t>lucy.stead@bradford.gov.uk</a:t>
            </a:r>
            <a:endParaRPr lang="en-GB" altLang="en-US" sz="3200" dirty="0">
              <a:solidFill>
                <a:schemeClr val="accent6">
                  <a:lumMod val="75000"/>
                </a:schemeClr>
              </a:solidFill>
            </a:endParaRPr>
          </a:p>
          <a:p>
            <a:pPr marL="114300" indent="0" algn="ctr">
              <a:buFont typeface="Arial" panose="020B0604020202020204" pitchFamily="34" charset="0"/>
              <a:buNone/>
              <a:defRPr/>
            </a:pPr>
            <a:endParaRPr lang="en-GB" altLang="en-US" sz="3200" dirty="0">
              <a:solidFill>
                <a:srgbClr val="002060"/>
              </a:solidFill>
            </a:endParaRPr>
          </a:p>
          <a:p>
            <a:pPr marL="114300" indent="0" algn="ctr">
              <a:buFont typeface="Arial" panose="020B0604020202020204" pitchFamily="34" charset="0"/>
              <a:buNone/>
              <a:defRPr/>
            </a:pPr>
            <a:r>
              <a:rPr lang="en-GB" altLang="en-US" sz="3200" dirty="0">
                <a:solidFill>
                  <a:srgbClr val="002060"/>
                </a:solidFill>
              </a:rPr>
              <a:t>07582 100955</a:t>
            </a:r>
          </a:p>
          <a:p>
            <a:pPr marL="114300" indent="0">
              <a:buFont typeface="Arial" panose="020B0604020202020204" pitchFamily="34" charset="0"/>
              <a:buNone/>
              <a:defRPr/>
            </a:pPr>
            <a:endParaRPr lang="en-GB" altLang="en-US" sz="2400" dirty="0">
              <a:solidFill>
                <a:srgbClr val="002060"/>
              </a:solidFill>
            </a:endParaRPr>
          </a:p>
        </p:txBody>
      </p:sp>
      <p:pic>
        <p:nvPicPr>
          <p:cNvPr id="15364" name="Picture 2">
            <a:extLst>
              <a:ext uri="{FF2B5EF4-FFF2-40B4-BE49-F238E27FC236}">
                <a16:creationId xmlns:a16="http://schemas.microsoft.com/office/drawing/2014/main" id="{F7735AE0-DD24-5182-0DE2-B23A4446B3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94125" y="1268413"/>
            <a:ext cx="7143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C3F8-DE5E-4CF5-D0D7-7D5C1B209B29}"/>
              </a:ext>
            </a:extLst>
          </p:cNvPr>
          <p:cNvSpPr>
            <a:spLocks noGrp="1"/>
          </p:cNvSpPr>
          <p:nvPr>
            <p:ph type="title"/>
          </p:nvPr>
        </p:nvSpPr>
        <p:spPr/>
        <p:txBody>
          <a:bodyPr/>
          <a:lstStyle/>
          <a:p>
            <a:r>
              <a:rPr lang="en-GB" dirty="0"/>
              <a:t>The Curious Case of Covid 19</a:t>
            </a:r>
          </a:p>
        </p:txBody>
      </p:sp>
      <p:pic>
        <p:nvPicPr>
          <p:cNvPr id="5" name="Content Placeholder 4" descr="A cartoon of a virus with a red circle around it&#10;&#10;Description automatically generated">
            <a:extLst>
              <a:ext uri="{FF2B5EF4-FFF2-40B4-BE49-F238E27FC236}">
                <a16:creationId xmlns:a16="http://schemas.microsoft.com/office/drawing/2014/main" id="{CBC2AA09-5354-CFBE-E890-E7491AD03A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8947" y="2068383"/>
            <a:ext cx="3148313" cy="2971136"/>
          </a:xfrm>
        </p:spPr>
      </p:pic>
    </p:spTree>
    <p:extLst>
      <p:ext uri="{BB962C8B-B14F-4D97-AF65-F5344CB8AC3E}">
        <p14:creationId xmlns:p14="http://schemas.microsoft.com/office/powerpoint/2010/main" val="1335602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37389-69F9-E90A-32DD-400FE0BCE1EF}"/>
              </a:ext>
            </a:extLst>
          </p:cNvPr>
          <p:cNvSpPr>
            <a:spLocks noGrp="1"/>
          </p:cNvSpPr>
          <p:nvPr>
            <p:ph type="title"/>
          </p:nvPr>
        </p:nvSpPr>
        <p:spPr/>
        <p:txBody>
          <a:bodyPr/>
          <a:lstStyle/>
          <a:p>
            <a:r>
              <a:rPr lang="en-GB" dirty="0"/>
              <a:t>Lost Learning due to covid</a:t>
            </a:r>
          </a:p>
        </p:txBody>
      </p:sp>
      <p:pic>
        <p:nvPicPr>
          <p:cNvPr id="5" name="Content Placeholder 4" descr="A close-up of a computer screen">
            <a:extLst>
              <a:ext uri="{FF2B5EF4-FFF2-40B4-BE49-F238E27FC236}">
                <a16:creationId xmlns:a16="http://schemas.microsoft.com/office/drawing/2014/main" id="{9623FDFA-D013-7081-DD15-9F673F71094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531" r="5377" b="18205"/>
          <a:stretch/>
        </p:blipFill>
        <p:spPr>
          <a:xfrm>
            <a:off x="114905" y="1985674"/>
            <a:ext cx="9029095" cy="3960926"/>
          </a:xfrm>
        </p:spPr>
      </p:pic>
    </p:spTree>
    <p:extLst>
      <p:ext uri="{BB962C8B-B14F-4D97-AF65-F5344CB8AC3E}">
        <p14:creationId xmlns:p14="http://schemas.microsoft.com/office/powerpoint/2010/main" val="367566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7ACE-8BE6-0A55-B067-FBFABD4F0F7D}"/>
              </a:ext>
            </a:extLst>
          </p:cNvPr>
          <p:cNvSpPr>
            <a:spLocks noGrp="1"/>
          </p:cNvSpPr>
          <p:nvPr>
            <p:ph type="title"/>
          </p:nvPr>
        </p:nvSpPr>
        <p:spPr/>
        <p:txBody>
          <a:bodyPr/>
          <a:lstStyle/>
          <a:p>
            <a:r>
              <a:rPr lang="en-GB" dirty="0"/>
              <a:t>Known Impacts</a:t>
            </a:r>
          </a:p>
        </p:txBody>
      </p:sp>
      <p:sp>
        <p:nvSpPr>
          <p:cNvPr id="3" name="Content Placeholder 2">
            <a:extLst>
              <a:ext uri="{FF2B5EF4-FFF2-40B4-BE49-F238E27FC236}">
                <a16:creationId xmlns:a16="http://schemas.microsoft.com/office/drawing/2014/main" id="{5A476EF3-4B3D-D3D8-E029-C6D7B2C0C37B}"/>
              </a:ext>
            </a:extLst>
          </p:cNvPr>
          <p:cNvSpPr>
            <a:spLocks noGrp="1"/>
          </p:cNvSpPr>
          <p:nvPr>
            <p:ph idx="1"/>
          </p:nvPr>
        </p:nvSpPr>
        <p:spPr/>
        <p:txBody>
          <a:bodyPr/>
          <a:lstStyle/>
          <a:p>
            <a:r>
              <a:rPr lang="en-GB" b="0" i="0" dirty="0">
                <a:solidFill>
                  <a:srgbClr val="2C2C2C"/>
                </a:solidFill>
                <a:effectLst/>
              </a:rPr>
              <a:t>‘Findings showed that while school closures may reduce COVID-19 transmission, they were also associated with negative impacts on children's education, health, and wellbeing including increased anxiety, reduced learning, and increased obesity.’</a:t>
            </a:r>
          </a:p>
          <a:p>
            <a:endParaRPr lang="en-GB" dirty="0">
              <a:solidFill>
                <a:srgbClr val="2C2C2C"/>
              </a:solidFill>
            </a:endParaRPr>
          </a:p>
          <a:p>
            <a:r>
              <a:rPr lang="en-GB" b="0" i="0" dirty="0">
                <a:solidFill>
                  <a:srgbClr val="2C2C2C"/>
                </a:solidFill>
                <a:effectLst/>
              </a:rPr>
              <a:t>University of Oxford 2023</a:t>
            </a:r>
            <a:endParaRPr lang="en-GB" dirty="0"/>
          </a:p>
        </p:txBody>
      </p:sp>
    </p:spTree>
    <p:extLst>
      <p:ext uri="{BB962C8B-B14F-4D97-AF65-F5344CB8AC3E}">
        <p14:creationId xmlns:p14="http://schemas.microsoft.com/office/powerpoint/2010/main" val="3339755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A3957-E006-58E5-C4B2-9D5B42371713}"/>
              </a:ext>
            </a:extLst>
          </p:cNvPr>
          <p:cNvSpPr>
            <a:spLocks noGrp="1"/>
          </p:cNvSpPr>
          <p:nvPr>
            <p:ph type="title"/>
          </p:nvPr>
        </p:nvSpPr>
        <p:spPr/>
        <p:txBody>
          <a:bodyPr/>
          <a:lstStyle/>
          <a:p>
            <a:r>
              <a:rPr lang="en-GB" dirty="0"/>
              <a:t>A Double Whammy?</a:t>
            </a:r>
          </a:p>
        </p:txBody>
      </p:sp>
      <p:sp>
        <p:nvSpPr>
          <p:cNvPr id="3" name="Content Placeholder 2">
            <a:extLst>
              <a:ext uri="{FF2B5EF4-FFF2-40B4-BE49-F238E27FC236}">
                <a16:creationId xmlns:a16="http://schemas.microsoft.com/office/drawing/2014/main" id="{D21B0321-E82B-B212-0BE2-A388FF2BC125}"/>
              </a:ext>
            </a:extLst>
          </p:cNvPr>
          <p:cNvSpPr>
            <a:spLocks noGrp="1"/>
          </p:cNvSpPr>
          <p:nvPr>
            <p:ph sz="half" idx="1"/>
          </p:nvPr>
        </p:nvSpPr>
        <p:spPr/>
        <p:txBody>
          <a:bodyPr>
            <a:normAutofit fontScale="92500"/>
          </a:bodyPr>
          <a:lstStyle/>
          <a:p>
            <a:r>
              <a:rPr lang="en-GB" sz="1800" dirty="0">
                <a:effectLst/>
                <a:latin typeface="Helvetica" panose="020B0604020202020204" pitchFamily="34" charset="0"/>
                <a:ea typeface="Calibri" panose="020F0502020204030204" pitchFamily="34" charset="0"/>
              </a:rPr>
              <a:t>‘Lower</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Helvetica" panose="020B0604020202020204" pitchFamily="34" charset="0"/>
                <a:ea typeface="Calibri" panose="020F0502020204030204" pitchFamily="34" charset="0"/>
              </a:rPr>
              <a:t>income families have been disproportionately impacted by an increased prevalence of infections, deaths, unemployment, and mental ill</a:t>
            </a:r>
            <a:r>
              <a:rPr lang="en-GB" sz="1800" dirty="0">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effectLst/>
                <a:latin typeface="Helvetica" panose="020B0604020202020204" pitchFamily="34" charset="0"/>
                <a:ea typeface="Calibri" panose="020F0502020204030204" pitchFamily="34" charset="0"/>
              </a:rPr>
              <a:t>health, all stressors which are likely to negatively affect home interactions with children.’</a:t>
            </a:r>
          </a:p>
          <a:p>
            <a:endParaRPr lang="en-GB" sz="1800" dirty="0">
              <a:solidFill>
                <a:srgbClr val="595959"/>
              </a:solidFill>
              <a:latin typeface="Helvetica" panose="020B0604020202020204" pitchFamily="34" charset="0"/>
            </a:endParaRPr>
          </a:p>
          <a:p>
            <a:endParaRPr lang="en-GB" sz="1800" dirty="0">
              <a:solidFill>
                <a:srgbClr val="595959"/>
              </a:solidFill>
              <a:latin typeface="Helvetica" panose="020B0604020202020204" pitchFamily="34" charset="0"/>
            </a:endParaRPr>
          </a:p>
          <a:p>
            <a:endParaRPr lang="en-GB" sz="1800" dirty="0">
              <a:solidFill>
                <a:srgbClr val="595959"/>
              </a:solidFill>
              <a:latin typeface="Helvetica" panose="020B0604020202020204" pitchFamily="34" charset="0"/>
            </a:endParaRPr>
          </a:p>
          <a:p>
            <a:pPr marL="0" indent="0">
              <a:buNone/>
            </a:pPr>
            <a:endParaRPr lang="en-GB" sz="1800" dirty="0">
              <a:solidFill>
                <a:srgbClr val="595959"/>
              </a:solidFill>
              <a:latin typeface="Helvetica" panose="020B0604020202020204" pitchFamily="34" charset="0"/>
            </a:endParaRPr>
          </a:p>
          <a:p>
            <a:r>
              <a:rPr lang="en-GB" sz="1800" dirty="0">
                <a:latin typeface="Helvetica" panose="020B0604020202020204" pitchFamily="34" charset="0"/>
              </a:rPr>
              <a:t>‘The result is that Covid-19 is widening existing attainment gaps; it is not only a health crisis but also an education crisis </a:t>
            </a:r>
            <a:r>
              <a:rPr lang="en-GB" sz="1800" dirty="0">
                <a:effectLst/>
                <a:latin typeface="Georgia" panose="02040502050405020303" pitchFamily="18" charset="0"/>
                <a:ea typeface="Calibri" panose="020F0502020204030204" pitchFamily="34" charset="0"/>
                <a:cs typeface="Times New Roman" panose="02020603050405020304" pitchFamily="18" charset="0"/>
              </a:rPr>
              <a:t>(UNESCO </a:t>
            </a:r>
            <a:r>
              <a:rPr lang="en-GB" sz="1800" u="sng" dirty="0">
                <a:effectLst/>
                <a:latin typeface="Georgia" panose="02040502050405020303" pitchFamily="18" charset="0"/>
                <a:ea typeface="Calibri" panose="020F0502020204030204" pitchFamily="34" charset="0"/>
                <a:cs typeface="Times New Roman" panose="02020603050405020304" pitchFamily="18" charset="0"/>
                <a:hlinkClick r:id="rId2" tooltip="UNESCO (2020b). UNESCO Covid-19 Education response: Education sector issue notes. Paris: UNESCO. &#10;                  https://en.unesco.org/covid19/educationresponse/issuenotes&#10;                  &#10;                .">
                  <a:extLst>
                    <a:ext uri="{A12FA001-AC4F-418D-AE19-62706E023703}">
                      <ahyp:hlinkClr xmlns:ahyp="http://schemas.microsoft.com/office/drawing/2018/hyperlinkcolor" val="tx"/>
                    </a:ext>
                  </a:extLst>
                </a:hlinkClick>
              </a:rPr>
              <a:t>2020b</a:t>
            </a:r>
            <a:r>
              <a:rPr lang="en-GB" sz="1800" dirty="0">
                <a:effectLst/>
                <a:latin typeface="Georgia" panose="02040502050405020303" pitchFamily="18" charset="0"/>
                <a:ea typeface="Calibri" panose="020F0502020204030204" pitchFamily="34" charset="0"/>
                <a:cs typeface="Times New Roman" panose="02020603050405020304" pitchFamily="18" charset="0"/>
              </a:rPr>
              <a:t>).’</a:t>
            </a:r>
            <a:endParaRPr lang="en-GB" dirty="0"/>
          </a:p>
        </p:txBody>
      </p:sp>
      <p:sp>
        <p:nvSpPr>
          <p:cNvPr id="6" name="Content Placeholder 5">
            <a:extLst>
              <a:ext uri="{FF2B5EF4-FFF2-40B4-BE49-F238E27FC236}">
                <a16:creationId xmlns:a16="http://schemas.microsoft.com/office/drawing/2014/main" id="{1FD37E57-7120-15F7-96C7-CE36D2B54A0C}"/>
              </a:ext>
            </a:extLst>
          </p:cNvPr>
          <p:cNvSpPr>
            <a:spLocks noGrp="1"/>
          </p:cNvSpPr>
          <p:nvPr>
            <p:ph sz="half" idx="2"/>
          </p:nvPr>
        </p:nvSpPr>
        <p:spPr/>
        <p:txBody>
          <a:bodyPr>
            <a:normAutofit fontScale="92500"/>
          </a:bodyPr>
          <a:lstStyle/>
          <a:p>
            <a:endParaRPr lang="en-GB"/>
          </a:p>
        </p:txBody>
      </p:sp>
      <p:sp>
        <p:nvSpPr>
          <p:cNvPr id="4" name="TextBox 3">
            <a:extLst>
              <a:ext uri="{FF2B5EF4-FFF2-40B4-BE49-F238E27FC236}">
                <a16:creationId xmlns:a16="http://schemas.microsoft.com/office/drawing/2014/main" id="{3515D87F-CED4-D2C9-3E82-F3C25AAE98B0}"/>
              </a:ext>
            </a:extLst>
          </p:cNvPr>
          <p:cNvSpPr txBox="1"/>
          <p:nvPr/>
        </p:nvSpPr>
        <p:spPr>
          <a:xfrm>
            <a:off x="1331640" y="3633827"/>
            <a:ext cx="3409950" cy="769441"/>
          </a:xfrm>
          <a:prstGeom prst="rect">
            <a:avLst/>
          </a:prstGeom>
          <a:noFill/>
        </p:spPr>
        <p:txBody>
          <a:bodyPr wrap="square" rtlCol="0">
            <a:spAutoFit/>
          </a:bodyPr>
          <a:lstStyle/>
          <a:p>
            <a:r>
              <a:rPr lang="en-GB" sz="1100" dirty="0">
                <a:effectLst/>
                <a:latin typeface="Helvetica" panose="020B0604020202020204" pitchFamily="34" charset="0"/>
                <a:ea typeface="Calibri" panose="020F0502020204030204" pitchFamily="34" charset="0"/>
              </a:rPr>
              <a:t>DAVIES, C. </a:t>
            </a:r>
            <a:r>
              <a:rPr lang="en-GB" sz="1100" i="1" dirty="0">
                <a:effectLst/>
                <a:latin typeface="Helvetica" panose="020B0604020202020204" pitchFamily="34" charset="0"/>
                <a:ea typeface="Calibri" panose="020F0502020204030204" pitchFamily="34" charset="0"/>
              </a:rPr>
              <a:t>et al.</a:t>
            </a:r>
            <a:r>
              <a:rPr lang="en-GB" sz="1100" dirty="0">
                <a:effectLst/>
                <a:latin typeface="Helvetica" panose="020B0604020202020204" pitchFamily="34" charset="0"/>
                <a:ea typeface="Calibri" panose="020F0502020204030204" pitchFamily="34" charset="0"/>
              </a:rPr>
              <a:t> Early childhood education and care (ECEC) during COVID</a:t>
            </a:r>
            <a:r>
              <a:rPr lang="en-GB" sz="1100" dirty="0">
                <a:effectLst/>
                <a:latin typeface="Cambria Math" panose="02040503050406030204" pitchFamily="18" charset="0"/>
                <a:ea typeface="Calibri" panose="020F0502020204030204" pitchFamily="34" charset="0"/>
                <a:cs typeface="Cambria Math" panose="02040503050406030204" pitchFamily="18" charset="0"/>
              </a:rPr>
              <a:t>‐</a:t>
            </a:r>
            <a:r>
              <a:rPr lang="en-GB" sz="1100" dirty="0">
                <a:effectLst/>
                <a:latin typeface="Helvetica" panose="020B0604020202020204" pitchFamily="34" charset="0"/>
                <a:ea typeface="Calibri" panose="020F0502020204030204" pitchFamily="34" charset="0"/>
              </a:rPr>
              <a:t>19 boosts growth in language and executive function. </a:t>
            </a:r>
            <a:r>
              <a:rPr lang="en-GB" sz="1100" b="1" dirty="0">
                <a:effectLst/>
                <a:latin typeface="Helvetica" panose="020B0604020202020204" pitchFamily="34" charset="0"/>
                <a:ea typeface="Calibri" panose="020F0502020204030204" pitchFamily="34" charset="0"/>
              </a:rPr>
              <a:t>Infant &amp; Child Development</a:t>
            </a:r>
            <a:r>
              <a:rPr lang="en-GB" sz="1100" dirty="0">
                <a:effectLst/>
                <a:latin typeface="Helvetica" panose="020B0604020202020204" pitchFamily="34" charset="0"/>
                <a:ea typeface="Calibri" panose="020F0502020204030204" pitchFamily="34" charset="0"/>
              </a:rPr>
              <a:t>, </a:t>
            </a:r>
            <a:endParaRPr lang="en-GB" sz="1100" dirty="0"/>
          </a:p>
        </p:txBody>
      </p:sp>
      <p:pic>
        <p:nvPicPr>
          <p:cNvPr id="5" name="Content Placeholder 4">
            <a:extLst>
              <a:ext uri="{FF2B5EF4-FFF2-40B4-BE49-F238E27FC236}">
                <a16:creationId xmlns:a16="http://schemas.microsoft.com/office/drawing/2014/main" id="{CD625092-0C05-F3D3-435D-B77D6F4DFD0F}"/>
              </a:ext>
            </a:extLst>
          </p:cNvPr>
          <p:cNvPicPr>
            <a:picLocks noChangeAspect="1"/>
          </p:cNvPicPr>
          <p:nvPr/>
        </p:nvPicPr>
        <p:blipFill rotWithShape="1">
          <a:blip r:embed="rId3"/>
          <a:srcRect l="17049" t="36848" r="36551" b="6344"/>
          <a:stretch/>
        </p:blipFill>
        <p:spPr>
          <a:xfrm>
            <a:off x="4648200" y="1609330"/>
            <a:ext cx="4136852" cy="4051918"/>
          </a:xfrm>
          <a:prstGeom prst="rect">
            <a:avLst/>
          </a:prstGeom>
        </p:spPr>
      </p:pic>
    </p:spTree>
    <p:extLst>
      <p:ext uri="{BB962C8B-B14F-4D97-AF65-F5344CB8AC3E}">
        <p14:creationId xmlns:p14="http://schemas.microsoft.com/office/powerpoint/2010/main" val="430844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78340C-BADF-C2B0-1EF3-3CF7143E72F4}"/>
              </a:ext>
            </a:extLst>
          </p:cNvPr>
          <p:cNvSpPr>
            <a:spLocks noGrp="1"/>
          </p:cNvSpPr>
          <p:nvPr>
            <p:ph type="title"/>
          </p:nvPr>
        </p:nvSpPr>
        <p:spPr/>
        <p:txBody>
          <a:bodyPr>
            <a:normAutofit fontScale="90000"/>
          </a:bodyPr>
          <a:lstStyle/>
          <a:p>
            <a:r>
              <a:rPr lang="en-GB" dirty="0"/>
              <a:t>Impact of Covid on </a:t>
            </a:r>
            <a:r>
              <a:rPr lang="en-GB" sz="4400" dirty="0">
                <a:latin typeface="Calibri" panose="020F0502020204030204" pitchFamily="34" charset="0"/>
                <a:cs typeface="Times New Roman" panose="02020603050405020304" pitchFamily="18" charset="0"/>
              </a:rPr>
              <a:t>infant and child development</a:t>
            </a:r>
            <a:endParaRPr lang="en-GB" dirty="0"/>
          </a:p>
        </p:txBody>
      </p:sp>
      <p:sp>
        <p:nvSpPr>
          <p:cNvPr id="5" name="Content Placeholder 4">
            <a:extLst>
              <a:ext uri="{FF2B5EF4-FFF2-40B4-BE49-F238E27FC236}">
                <a16:creationId xmlns:a16="http://schemas.microsoft.com/office/drawing/2014/main" id="{83652927-F6EE-2489-83F7-1EF4497C9A90}"/>
              </a:ext>
            </a:extLst>
          </p:cNvPr>
          <p:cNvSpPr>
            <a:spLocks noGrp="1"/>
          </p:cNvSpPr>
          <p:nvPr>
            <p:ph idx="1"/>
          </p:nvPr>
        </p:nvSpPr>
        <p:spPr/>
        <p:txBody>
          <a:bodyPr>
            <a:normAutofit fontScale="92500" lnSpcReduction="10000"/>
          </a:bodyPr>
          <a:lstStyle/>
          <a:p>
            <a:r>
              <a:rPr lang="en-GB" sz="2000" dirty="0">
                <a:latin typeface="Calibri" panose="020F0502020204030204" pitchFamily="34" charset="0"/>
                <a:cs typeface="Times New Roman" panose="02020603050405020304" pitchFamily="18" charset="0"/>
              </a:rPr>
              <a:t>Children born during the pandemic have significantly reduced verbal, non-verbal,  motor, and overall cognitive performance compared to children born pre-pandemic.</a:t>
            </a:r>
          </a:p>
          <a:p>
            <a:endParaRPr lang="en-GB" sz="800" dirty="0">
              <a:latin typeface="Calibri" panose="020F0502020204030204" pitchFamily="34" charset="0"/>
              <a:cs typeface="Times New Roman" panose="02020603050405020304" pitchFamily="18" charset="0"/>
            </a:endParaRPr>
          </a:p>
          <a:p>
            <a:r>
              <a:rPr lang="en-GB" sz="2000" dirty="0">
                <a:latin typeface="Calibri" panose="020F0502020204030204" pitchFamily="34" charset="0"/>
                <a:cs typeface="Times New Roman" panose="02020603050405020304" pitchFamily="18" charset="0"/>
              </a:rPr>
              <a:t>Boys and children in lower socioeconomic families have been most affected. </a:t>
            </a:r>
          </a:p>
          <a:p>
            <a:endParaRPr lang="en-GB" sz="900" dirty="0">
              <a:latin typeface="Calibri" panose="020F0502020204030204" pitchFamily="34" charset="0"/>
              <a:cs typeface="Times New Roman" panose="02020603050405020304" pitchFamily="18" charset="0"/>
            </a:endParaRPr>
          </a:p>
          <a:p>
            <a:r>
              <a:rPr lang="en-GB" sz="2000" dirty="0">
                <a:latin typeface="Calibri" panose="020F0502020204030204" pitchFamily="34" charset="0"/>
                <a:cs typeface="Times New Roman" panose="02020603050405020304" pitchFamily="18" charset="0"/>
              </a:rPr>
              <a:t>Even in the absence of COVID-19 illness, the environmental changes associated COVID-19 pandemic are significant and negatively affecting infant and child development.</a:t>
            </a:r>
          </a:p>
          <a:p>
            <a:endParaRPr lang="en-GB" sz="1000" dirty="0">
              <a:latin typeface="Calibri" panose="020F0502020204030204" pitchFamily="34" charset="0"/>
              <a:cs typeface="Times New Roman" panose="02020603050405020304" pitchFamily="18" charset="0"/>
            </a:endParaRPr>
          </a:p>
          <a:p>
            <a:r>
              <a:rPr lang="en-GB" sz="2000" dirty="0">
                <a:latin typeface="Calibri" panose="020F0502020204030204" pitchFamily="34" charset="0"/>
                <a:cs typeface="Times New Roman" panose="02020603050405020304" pitchFamily="18" charset="0"/>
              </a:rPr>
              <a:t>The closure or reduced capacity of preschools may be associated with impaired motor development, motor coordination and visual processing, language development, and socioemotional processing. </a:t>
            </a:r>
          </a:p>
          <a:p>
            <a:endParaRPr lang="en-GB" sz="1200" dirty="0">
              <a:latin typeface="Calibri" panose="020F0502020204030204" pitchFamily="34" charset="0"/>
              <a:cs typeface="Times New Roman" panose="02020603050405020304" pitchFamily="18" charset="0"/>
            </a:endParaRPr>
          </a:p>
          <a:p>
            <a:r>
              <a:rPr lang="en-GB" sz="2000" dirty="0">
                <a:latin typeface="Calibri" panose="020F0502020204030204" pitchFamily="34" charset="0"/>
                <a:cs typeface="Times New Roman" panose="02020603050405020304" pitchFamily="18" charset="0"/>
              </a:rPr>
              <a:t>In addition, masks worn in public settings and in school or daycare settings may impact a range of early developing skills, such as attachment, facial processing, and socioemotional processing</a:t>
            </a:r>
          </a:p>
          <a:p>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6" name="TextBox 5">
            <a:extLst>
              <a:ext uri="{FF2B5EF4-FFF2-40B4-BE49-F238E27FC236}">
                <a16:creationId xmlns:a16="http://schemas.microsoft.com/office/drawing/2014/main" id="{8E8E326F-EACB-7BF8-FC01-317816EF38AF}"/>
              </a:ext>
            </a:extLst>
          </p:cNvPr>
          <p:cNvSpPr txBox="1"/>
          <p:nvPr/>
        </p:nvSpPr>
        <p:spPr>
          <a:xfrm>
            <a:off x="3419872" y="6118265"/>
            <a:ext cx="3528392" cy="646331"/>
          </a:xfrm>
          <a:prstGeom prst="rect">
            <a:avLst/>
          </a:prstGeom>
          <a:noFill/>
        </p:spPr>
        <p:txBody>
          <a:bodyPr wrap="square" rtlCol="0">
            <a:spAutoFit/>
          </a:bodyPr>
          <a:lstStyle/>
          <a:p>
            <a:r>
              <a:rPr lang="en-GB" sz="1200" dirty="0">
                <a:solidFill>
                  <a:srgbClr val="0B0C0C"/>
                </a:solidFill>
                <a:effectLst/>
                <a:latin typeface="Arial" panose="020B0604020202020204" pitchFamily="34" charset="0"/>
                <a:ea typeface="Calibri" panose="020F0502020204030204" pitchFamily="34" charset="0"/>
              </a:rPr>
              <a:t>Spiteri, J. (2021). Quality early childhood education for all and the Covid-19 crisis: A viewpoint. Prospects, 51(1–3), 143–148</a:t>
            </a:r>
            <a:endParaRPr lang="en-GB" sz="1200" dirty="0"/>
          </a:p>
        </p:txBody>
      </p:sp>
    </p:spTree>
    <p:extLst>
      <p:ext uri="{BB962C8B-B14F-4D97-AF65-F5344CB8AC3E}">
        <p14:creationId xmlns:p14="http://schemas.microsoft.com/office/powerpoint/2010/main" val="3231504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37675-5CEB-C16A-64C4-BF56D1996736}"/>
              </a:ext>
            </a:extLst>
          </p:cNvPr>
          <p:cNvSpPr>
            <a:spLocks noGrp="1"/>
          </p:cNvSpPr>
          <p:nvPr>
            <p:ph type="title"/>
          </p:nvPr>
        </p:nvSpPr>
        <p:spPr/>
        <p:txBody>
          <a:bodyPr/>
          <a:lstStyle/>
          <a:p>
            <a:r>
              <a:rPr lang="en-GB" dirty="0"/>
              <a:t>Sneak Preview</a:t>
            </a:r>
          </a:p>
        </p:txBody>
      </p:sp>
      <p:graphicFrame>
        <p:nvGraphicFramePr>
          <p:cNvPr id="4" name="Content Placeholder 3">
            <a:extLst>
              <a:ext uri="{FF2B5EF4-FFF2-40B4-BE49-F238E27FC236}">
                <a16:creationId xmlns:a16="http://schemas.microsoft.com/office/drawing/2014/main" id="{872ED18E-EB7D-48EC-71E1-0798CBE1B4D3}"/>
              </a:ext>
            </a:extLst>
          </p:cNvPr>
          <p:cNvGraphicFramePr>
            <a:graphicFrameLocks noGrp="1"/>
          </p:cNvGraphicFramePr>
          <p:nvPr>
            <p:ph idx="1"/>
            <p:extLst>
              <p:ext uri="{D42A27DB-BD31-4B8C-83A1-F6EECF244321}">
                <p14:modId xmlns:p14="http://schemas.microsoft.com/office/powerpoint/2010/main" val="1362384217"/>
              </p:ext>
            </p:extLst>
          </p:nvPr>
        </p:nvGraphicFramePr>
        <p:xfrm>
          <a:off x="467544" y="1556792"/>
          <a:ext cx="8136904" cy="4746847"/>
        </p:xfrm>
        <a:graphic>
          <a:graphicData uri="http://schemas.openxmlformats.org/drawingml/2006/table">
            <a:tbl>
              <a:tblPr>
                <a:tableStyleId>{5C22544A-7EE6-4342-B048-85BDC9FD1C3A}</a:tableStyleId>
              </a:tblPr>
              <a:tblGrid>
                <a:gridCol w="2182343">
                  <a:extLst>
                    <a:ext uri="{9D8B030D-6E8A-4147-A177-3AD203B41FA5}">
                      <a16:colId xmlns:a16="http://schemas.microsoft.com/office/drawing/2014/main" val="2191696495"/>
                    </a:ext>
                  </a:extLst>
                </a:gridCol>
                <a:gridCol w="1245059">
                  <a:extLst>
                    <a:ext uri="{9D8B030D-6E8A-4147-A177-3AD203B41FA5}">
                      <a16:colId xmlns:a16="http://schemas.microsoft.com/office/drawing/2014/main" val="2800705089"/>
                    </a:ext>
                  </a:extLst>
                </a:gridCol>
                <a:gridCol w="572958">
                  <a:extLst>
                    <a:ext uri="{9D8B030D-6E8A-4147-A177-3AD203B41FA5}">
                      <a16:colId xmlns:a16="http://schemas.microsoft.com/office/drawing/2014/main" val="1792885820"/>
                    </a:ext>
                  </a:extLst>
                </a:gridCol>
                <a:gridCol w="3226495">
                  <a:extLst>
                    <a:ext uri="{9D8B030D-6E8A-4147-A177-3AD203B41FA5}">
                      <a16:colId xmlns:a16="http://schemas.microsoft.com/office/drawing/2014/main" val="1702949528"/>
                    </a:ext>
                  </a:extLst>
                </a:gridCol>
                <a:gridCol w="910049">
                  <a:extLst>
                    <a:ext uri="{9D8B030D-6E8A-4147-A177-3AD203B41FA5}">
                      <a16:colId xmlns:a16="http://schemas.microsoft.com/office/drawing/2014/main" val="2451942394"/>
                    </a:ext>
                  </a:extLst>
                </a:gridCol>
              </a:tblGrid>
              <a:tr h="191900">
                <a:tc>
                  <a:txBody>
                    <a:bodyPr/>
                    <a:lstStyle/>
                    <a:p>
                      <a:pPr algn="l" fontAlgn="ctr"/>
                      <a:r>
                        <a:rPr lang="en-GB" sz="1400" u="none" strike="noStrike" dirty="0">
                          <a:effectLst/>
                        </a:rPr>
                        <a:t>Tuesday 16</a:t>
                      </a:r>
                      <a:r>
                        <a:rPr lang="en-GB" sz="1400" u="none" strike="noStrike" baseline="30000" dirty="0">
                          <a:effectLst/>
                        </a:rPr>
                        <a:t>th</a:t>
                      </a:r>
                      <a:r>
                        <a:rPr lang="en-GB" sz="1400" u="none" strike="noStrike" dirty="0">
                          <a:effectLst/>
                        </a:rPr>
                        <a:t> January - MMT</a:t>
                      </a:r>
                      <a:endParaRPr lang="en-GB" sz="1400" b="0" i="0" u="none" strike="noStrike" dirty="0">
                        <a:solidFill>
                          <a:srgbClr val="000000"/>
                        </a:solidFill>
                        <a:effectLst/>
                        <a:latin typeface="Calibri" panose="020F0502020204030204" pitchFamily="34" charset="0"/>
                      </a:endParaRPr>
                    </a:p>
                  </a:txBody>
                  <a:tcPr marL="8305" marR="8305" marT="8305" marB="0" anchor="ctr"/>
                </a:tc>
                <a:tc>
                  <a:txBody>
                    <a:bodyPr/>
                    <a:lstStyle/>
                    <a:p>
                      <a:pPr algn="l" fontAlgn="ctr"/>
                      <a:endParaRPr lang="en-GB" sz="1400" b="0" i="0" u="none" strike="noStrike">
                        <a:solidFill>
                          <a:srgbClr val="000000"/>
                        </a:solidFill>
                        <a:effectLst/>
                        <a:latin typeface="Calibri" panose="020F0502020204030204" pitchFamily="34" charset="0"/>
                      </a:endParaRPr>
                    </a:p>
                  </a:txBody>
                  <a:tcPr marL="8305" marR="8305" marT="8305" marB="0" anchor="ctr"/>
                </a:tc>
                <a:tc>
                  <a:txBody>
                    <a:bodyPr/>
                    <a:lstStyle/>
                    <a:p>
                      <a:pPr algn="l" fontAlgn="ctr"/>
                      <a:endParaRPr lang="en-GB" sz="1400" b="0" i="0" u="none" strike="noStrike" dirty="0">
                        <a:solidFill>
                          <a:srgbClr val="000000"/>
                        </a:solidFill>
                        <a:effectLst/>
                        <a:latin typeface="Calibri" panose="020F0502020204030204" pitchFamily="34" charset="0"/>
                      </a:endParaRPr>
                    </a:p>
                  </a:txBody>
                  <a:tcPr marL="8305" marR="8305" marT="8305" marB="0" anchor="ctr">
                    <a:solidFill>
                      <a:schemeClr val="tx2">
                        <a:lumMod val="40000"/>
                        <a:lumOff val="60000"/>
                      </a:schemeClr>
                    </a:solidFill>
                  </a:tcPr>
                </a:tc>
                <a:tc>
                  <a:txBody>
                    <a:bodyPr/>
                    <a:lstStyle/>
                    <a:p>
                      <a:pPr algn="l" fontAlgn="ctr"/>
                      <a:r>
                        <a:rPr lang="en-GB" sz="1400" u="none" strike="noStrike" dirty="0">
                          <a:effectLst/>
                        </a:rPr>
                        <a:t>Monday 20</a:t>
                      </a:r>
                      <a:r>
                        <a:rPr lang="en-GB" sz="1400" u="none" strike="noStrike" baseline="30000" dirty="0">
                          <a:effectLst/>
                        </a:rPr>
                        <a:t>th</a:t>
                      </a:r>
                      <a:r>
                        <a:rPr lang="en-GB" sz="1400" u="none" strike="noStrike" dirty="0">
                          <a:effectLst/>
                        </a:rPr>
                        <a:t> May - MMT</a:t>
                      </a:r>
                      <a:endParaRPr lang="en-GB" sz="1400" b="0" i="0" u="none" strike="noStrike" dirty="0">
                        <a:solidFill>
                          <a:srgbClr val="000000"/>
                        </a:solidFill>
                        <a:effectLst/>
                        <a:latin typeface="Calibri" panose="020F0502020204030204" pitchFamily="34" charset="0"/>
                      </a:endParaRPr>
                    </a:p>
                  </a:txBody>
                  <a:tcPr marL="8305" marR="8305" marT="8305" marB="0" anchor="ctr"/>
                </a:tc>
                <a:tc>
                  <a:txBody>
                    <a:bodyPr/>
                    <a:lstStyle/>
                    <a:p>
                      <a:pPr algn="l" fontAlgn="b"/>
                      <a:endParaRPr lang="en-GB" sz="1200" b="0" i="0" u="none" strike="noStrike" dirty="0">
                        <a:solidFill>
                          <a:srgbClr val="000000"/>
                        </a:solidFill>
                        <a:effectLst/>
                        <a:latin typeface="Arial" panose="020B0604020202020204" pitchFamily="34" charset="0"/>
                      </a:endParaRPr>
                    </a:p>
                  </a:txBody>
                  <a:tcPr marL="8305" marR="8305" marT="8305" marB="0" anchor="b"/>
                </a:tc>
                <a:extLst>
                  <a:ext uri="{0D108BD9-81ED-4DB2-BD59-A6C34878D82A}">
                    <a16:rowId xmlns:a16="http://schemas.microsoft.com/office/drawing/2014/main" val="2394528400"/>
                  </a:ext>
                </a:extLst>
              </a:tr>
              <a:tr h="528180">
                <a:tc>
                  <a:txBody>
                    <a:bodyPr/>
                    <a:lstStyle/>
                    <a:p>
                      <a:pPr algn="l" fontAlgn="ctr"/>
                      <a:r>
                        <a:rPr lang="en-GB" sz="1400" u="none" strike="noStrike">
                          <a:effectLst/>
                        </a:rPr>
                        <a:t>Introduction and Welcome</a:t>
                      </a:r>
                      <a:endParaRPr lang="en-GB" sz="1400" b="0" i="0" u="none" strike="noStrike">
                        <a:solidFill>
                          <a:srgbClr val="000000"/>
                        </a:solidFill>
                        <a:effectLst/>
                        <a:latin typeface="Calibri" panose="020F0502020204030204" pitchFamily="34" charset="0"/>
                      </a:endParaRPr>
                    </a:p>
                  </a:txBody>
                  <a:tcPr marL="8305" marR="8305" marT="8305" marB="0" anchor="ctr"/>
                </a:tc>
                <a:tc>
                  <a:txBody>
                    <a:bodyPr/>
                    <a:lstStyle/>
                    <a:p>
                      <a:pPr algn="l" fontAlgn="ctr"/>
                      <a:r>
                        <a:rPr lang="en-GB" sz="1400" u="none" strike="noStrike">
                          <a:effectLst/>
                        </a:rPr>
                        <a:t>Ruth Dennis - Principal EP</a:t>
                      </a:r>
                      <a:endParaRPr lang="en-GB" sz="1400" b="0" i="0" u="none" strike="noStrike">
                        <a:solidFill>
                          <a:srgbClr val="000000"/>
                        </a:solidFill>
                        <a:effectLst/>
                        <a:latin typeface="Calibri" panose="020F0502020204030204" pitchFamily="34" charset="0"/>
                      </a:endParaRPr>
                    </a:p>
                  </a:txBody>
                  <a:tcPr marL="8305" marR="8305" marT="8305" marB="0" anchor="ctr"/>
                </a:tc>
                <a:tc>
                  <a:txBody>
                    <a:bodyPr/>
                    <a:lstStyle/>
                    <a:p>
                      <a:pPr algn="l" fontAlgn="ctr"/>
                      <a:endParaRPr lang="en-GB" sz="1400" b="0" i="0" u="none" strike="noStrike" dirty="0">
                        <a:solidFill>
                          <a:srgbClr val="000000"/>
                        </a:solidFill>
                        <a:effectLst/>
                        <a:latin typeface="Calibri" panose="020F0502020204030204" pitchFamily="34" charset="0"/>
                      </a:endParaRPr>
                    </a:p>
                  </a:txBody>
                  <a:tcPr marL="8305" marR="8305" marT="8305" marB="0" anchor="ctr">
                    <a:solidFill>
                      <a:schemeClr val="tx2">
                        <a:lumMod val="40000"/>
                        <a:lumOff val="60000"/>
                      </a:schemeClr>
                    </a:solidFill>
                  </a:tcPr>
                </a:tc>
                <a:tc>
                  <a:txBody>
                    <a:bodyPr/>
                    <a:lstStyle/>
                    <a:p>
                      <a:pPr algn="l" fontAlgn="ctr"/>
                      <a:r>
                        <a:rPr lang="en-GB" sz="1400" u="none" strike="noStrike" dirty="0">
                          <a:effectLst/>
                        </a:rPr>
                        <a:t>Introduction and Welcome</a:t>
                      </a:r>
                      <a:endParaRPr lang="en-GB" sz="1400" b="0" i="0" u="none" strike="noStrike" dirty="0">
                        <a:solidFill>
                          <a:srgbClr val="000000"/>
                        </a:solidFill>
                        <a:effectLst/>
                        <a:latin typeface="Calibri" panose="020F0502020204030204" pitchFamily="34" charset="0"/>
                      </a:endParaRPr>
                    </a:p>
                  </a:txBody>
                  <a:tcPr marL="8305" marR="8305" marT="8305" marB="0" anchor="ctr"/>
                </a:tc>
                <a:tc>
                  <a:txBody>
                    <a:bodyPr/>
                    <a:lstStyle/>
                    <a:p>
                      <a:pPr algn="l" fontAlgn="ctr"/>
                      <a:r>
                        <a:rPr lang="en-GB" sz="1400" u="none" strike="noStrike">
                          <a:effectLst/>
                        </a:rPr>
                        <a:t>Ruth Dennis - Principal EP</a:t>
                      </a:r>
                      <a:endParaRPr lang="en-GB" sz="1400" b="0" i="0" u="none" strike="noStrike">
                        <a:solidFill>
                          <a:srgbClr val="000000"/>
                        </a:solidFill>
                        <a:effectLst/>
                        <a:latin typeface="Calibri" panose="020F0502020204030204" pitchFamily="34" charset="0"/>
                      </a:endParaRPr>
                    </a:p>
                  </a:txBody>
                  <a:tcPr marL="8305" marR="8305" marT="8305" marB="0" anchor="ctr"/>
                </a:tc>
                <a:extLst>
                  <a:ext uri="{0D108BD9-81ED-4DB2-BD59-A6C34878D82A}">
                    <a16:rowId xmlns:a16="http://schemas.microsoft.com/office/drawing/2014/main" val="3408772275"/>
                  </a:ext>
                </a:extLst>
              </a:tr>
              <a:tr h="720080">
                <a:tc>
                  <a:txBody>
                    <a:bodyPr/>
                    <a:lstStyle/>
                    <a:p>
                      <a:pPr algn="l" fontAlgn="b"/>
                      <a:r>
                        <a:rPr lang="en-GB" sz="1200" u="none" strike="noStrike">
                          <a:effectLst/>
                        </a:rPr>
                        <a:t>WAGOLL 2 - Section B / C / D: Education, health and social care needs</a:t>
                      </a:r>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r>
                        <a:rPr lang="en-GB" sz="1200" u="none" strike="noStrike">
                          <a:effectLst/>
                        </a:rPr>
                        <a:t>Chelsea Freeman and Lucy Skirrow -  SEN Auditors</a:t>
                      </a:r>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endParaRPr lang="en-GB" sz="1200" b="0" i="0" u="none" strike="noStrike" dirty="0">
                        <a:solidFill>
                          <a:srgbClr val="000000"/>
                        </a:solidFill>
                        <a:effectLst/>
                        <a:latin typeface="Arial" panose="020B0604020202020204" pitchFamily="34" charset="0"/>
                      </a:endParaRPr>
                    </a:p>
                  </a:txBody>
                  <a:tcPr marL="8305" marR="8305" marT="8305" marB="0" anchor="b">
                    <a:solidFill>
                      <a:schemeClr val="tx2">
                        <a:lumMod val="40000"/>
                        <a:lumOff val="60000"/>
                      </a:schemeClr>
                    </a:solidFill>
                  </a:tcPr>
                </a:tc>
                <a:tc>
                  <a:txBody>
                    <a:bodyPr/>
                    <a:lstStyle/>
                    <a:p>
                      <a:pPr algn="l" fontAlgn="b"/>
                      <a:r>
                        <a:rPr lang="en-GB" sz="1200" u="none" strike="noStrike">
                          <a:effectLst/>
                        </a:rPr>
                        <a:t>WAGOLL 3 - Section E: Outcomes and Provision</a:t>
                      </a:r>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r>
                        <a:rPr lang="en-GB" sz="1200" u="none" strike="noStrike">
                          <a:effectLst/>
                        </a:rPr>
                        <a:t>Chelsea Freeman and Lucy Skirrow -  SEN Auditors</a:t>
                      </a:r>
                      <a:endParaRPr lang="en-GB" sz="1200" b="0" i="0" u="none" strike="noStrike">
                        <a:solidFill>
                          <a:srgbClr val="000000"/>
                        </a:solidFill>
                        <a:effectLst/>
                        <a:latin typeface="Arial" panose="020B0604020202020204" pitchFamily="34" charset="0"/>
                      </a:endParaRPr>
                    </a:p>
                  </a:txBody>
                  <a:tcPr marL="8305" marR="8305" marT="8305" marB="0" anchor="b"/>
                </a:tc>
                <a:extLst>
                  <a:ext uri="{0D108BD9-81ED-4DB2-BD59-A6C34878D82A}">
                    <a16:rowId xmlns:a16="http://schemas.microsoft.com/office/drawing/2014/main" val="1976054645"/>
                  </a:ext>
                </a:extLst>
              </a:tr>
              <a:tr h="360040">
                <a:tc>
                  <a:txBody>
                    <a:bodyPr/>
                    <a:lstStyle/>
                    <a:p>
                      <a:pPr algn="l" fontAlgn="b"/>
                      <a:r>
                        <a:rPr lang="en-GB" sz="1200" u="none" strike="noStrike">
                          <a:effectLst/>
                        </a:rPr>
                        <a:t>TBC</a:t>
                      </a:r>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endParaRPr lang="en-GB" sz="1200" b="0" i="0" u="none" strike="noStrike" dirty="0">
                        <a:solidFill>
                          <a:srgbClr val="000000"/>
                        </a:solidFill>
                        <a:effectLst/>
                        <a:latin typeface="Arial" panose="020B0604020202020204" pitchFamily="34" charset="0"/>
                      </a:endParaRPr>
                    </a:p>
                  </a:txBody>
                  <a:tcPr marL="8305" marR="8305" marT="8305" marB="0" anchor="b">
                    <a:solidFill>
                      <a:schemeClr val="tx2">
                        <a:lumMod val="40000"/>
                        <a:lumOff val="60000"/>
                      </a:schemeClr>
                    </a:solidFill>
                  </a:tcPr>
                </a:tc>
                <a:tc>
                  <a:txBody>
                    <a:bodyPr/>
                    <a:lstStyle/>
                    <a:p>
                      <a:pPr algn="l" fontAlgn="b"/>
                      <a:r>
                        <a:rPr lang="en-GB" sz="1200" u="none" strike="noStrike">
                          <a:effectLst/>
                        </a:rPr>
                        <a:t>SEN Funding and Finance</a:t>
                      </a:r>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r>
                        <a:rPr lang="en-GB" sz="1200" u="none" strike="noStrike">
                          <a:effectLst/>
                        </a:rPr>
                        <a:t>Ruth Dennis - Andrew Redding - School Funding</a:t>
                      </a:r>
                      <a:endParaRPr lang="en-GB" sz="1200" b="0" i="0" u="none" strike="noStrike">
                        <a:solidFill>
                          <a:srgbClr val="000000"/>
                        </a:solidFill>
                        <a:effectLst/>
                        <a:latin typeface="Arial" panose="020B0604020202020204" pitchFamily="34" charset="0"/>
                      </a:endParaRPr>
                    </a:p>
                  </a:txBody>
                  <a:tcPr marL="8305" marR="8305" marT="8305" marB="0" anchor="b"/>
                </a:tc>
                <a:extLst>
                  <a:ext uri="{0D108BD9-81ED-4DB2-BD59-A6C34878D82A}">
                    <a16:rowId xmlns:a16="http://schemas.microsoft.com/office/drawing/2014/main" val="3535511810"/>
                  </a:ext>
                </a:extLst>
              </a:tr>
              <a:tr h="476520">
                <a:tc>
                  <a:txBody>
                    <a:bodyPr/>
                    <a:lstStyle/>
                    <a:p>
                      <a:pPr algn="l" fontAlgn="b"/>
                      <a:r>
                        <a:rPr lang="en-GB" sz="1200" u="none" strike="noStrike">
                          <a:effectLst/>
                        </a:rPr>
                        <a:t>Update from OT</a:t>
                      </a:r>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r>
                        <a:rPr lang="en-GB" sz="1200" u="none" strike="noStrike">
                          <a:effectLst/>
                        </a:rPr>
                        <a:t>TBC</a:t>
                      </a:r>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endParaRPr lang="en-GB" sz="1200" b="0" i="0" u="none" strike="noStrike" dirty="0">
                        <a:solidFill>
                          <a:srgbClr val="000000"/>
                        </a:solidFill>
                        <a:effectLst/>
                        <a:latin typeface="Arial" panose="020B0604020202020204" pitchFamily="34" charset="0"/>
                      </a:endParaRPr>
                    </a:p>
                  </a:txBody>
                  <a:tcPr marL="8305" marR="8305" marT="8305" marB="0" anchor="b">
                    <a:solidFill>
                      <a:schemeClr val="tx2">
                        <a:lumMod val="40000"/>
                        <a:lumOff val="60000"/>
                      </a:schemeClr>
                    </a:solidFill>
                  </a:tcPr>
                </a:tc>
                <a:tc>
                  <a:txBody>
                    <a:bodyPr/>
                    <a:lstStyle/>
                    <a:p>
                      <a:pPr algn="l" fontAlgn="b"/>
                      <a:r>
                        <a:rPr lang="en-GB" sz="1200" u="none" strike="noStrike">
                          <a:effectLst/>
                        </a:rPr>
                        <a:t>Update from CAMHs</a:t>
                      </a:r>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r>
                        <a:rPr lang="en-GB" sz="1200" u="none" strike="noStrike">
                          <a:effectLst/>
                        </a:rPr>
                        <a:t>TBC</a:t>
                      </a:r>
                      <a:endParaRPr lang="en-GB" sz="1200" b="0" i="0" u="none" strike="noStrike">
                        <a:solidFill>
                          <a:srgbClr val="000000"/>
                        </a:solidFill>
                        <a:effectLst/>
                        <a:latin typeface="Arial" panose="020B0604020202020204" pitchFamily="34" charset="0"/>
                      </a:endParaRPr>
                    </a:p>
                  </a:txBody>
                  <a:tcPr marL="8305" marR="8305" marT="8305" marB="0" anchor="b"/>
                </a:tc>
                <a:extLst>
                  <a:ext uri="{0D108BD9-81ED-4DB2-BD59-A6C34878D82A}">
                    <a16:rowId xmlns:a16="http://schemas.microsoft.com/office/drawing/2014/main" val="2876872842"/>
                  </a:ext>
                </a:extLst>
              </a:tr>
              <a:tr h="146148">
                <a:tc>
                  <a:txBody>
                    <a:bodyPr/>
                    <a:lstStyle/>
                    <a:p>
                      <a:pPr algn="l" fontAlgn="b"/>
                      <a:r>
                        <a:rPr lang="en-GB" sz="1200" u="none" strike="noStrike">
                          <a:effectLst/>
                        </a:rPr>
                        <a:t>Break</a:t>
                      </a:r>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endParaRPr lang="en-GB" sz="1200" b="0" i="0" u="none" strike="noStrike">
                        <a:solidFill>
                          <a:srgbClr val="000000"/>
                        </a:solidFill>
                        <a:effectLst/>
                        <a:latin typeface="Arial" panose="020B0604020202020204" pitchFamily="34" charset="0"/>
                      </a:endParaRPr>
                    </a:p>
                  </a:txBody>
                  <a:tcPr marL="8305" marR="8305" marT="8305" marB="0" anchor="b">
                    <a:solidFill>
                      <a:schemeClr val="tx2">
                        <a:lumMod val="40000"/>
                        <a:lumOff val="60000"/>
                      </a:schemeClr>
                    </a:solidFill>
                  </a:tcPr>
                </a:tc>
                <a:tc>
                  <a:txBody>
                    <a:bodyPr/>
                    <a:lstStyle/>
                    <a:p>
                      <a:pPr algn="l" fontAlgn="b"/>
                      <a:r>
                        <a:rPr lang="en-GB" sz="1200" u="none" strike="noStrike">
                          <a:effectLst/>
                        </a:rPr>
                        <a:t>Break</a:t>
                      </a:r>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endParaRPr lang="en-GB" sz="1200" b="0" i="0" u="none" strike="noStrike">
                        <a:solidFill>
                          <a:srgbClr val="000000"/>
                        </a:solidFill>
                        <a:effectLst/>
                        <a:latin typeface="Arial" panose="020B0604020202020204" pitchFamily="34" charset="0"/>
                      </a:endParaRPr>
                    </a:p>
                  </a:txBody>
                  <a:tcPr marL="8305" marR="8305" marT="8305" marB="0" anchor="b"/>
                </a:tc>
                <a:extLst>
                  <a:ext uri="{0D108BD9-81ED-4DB2-BD59-A6C34878D82A}">
                    <a16:rowId xmlns:a16="http://schemas.microsoft.com/office/drawing/2014/main" val="965055836"/>
                  </a:ext>
                </a:extLst>
              </a:tr>
              <a:tr h="421754">
                <a:tc>
                  <a:txBody>
                    <a:bodyPr/>
                    <a:lstStyle/>
                    <a:p>
                      <a:pPr algn="l" fontAlgn="b"/>
                      <a:r>
                        <a:rPr lang="en-GB" sz="1200" u="none" strike="noStrike">
                          <a:effectLst/>
                        </a:rPr>
                        <a:t>Update from Low Incidence Team</a:t>
                      </a:r>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r>
                        <a:rPr lang="en-GB" sz="1200" u="none" strike="noStrike">
                          <a:effectLst/>
                        </a:rPr>
                        <a:t>Karen Turner</a:t>
                      </a:r>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endParaRPr lang="en-GB" sz="1200" b="0" i="0" u="none" strike="noStrike" dirty="0">
                        <a:solidFill>
                          <a:srgbClr val="000000"/>
                        </a:solidFill>
                        <a:effectLst/>
                        <a:latin typeface="Arial" panose="020B0604020202020204" pitchFamily="34" charset="0"/>
                      </a:endParaRPr>
                    </a:p>
                  </a:txBody>
                  <a:tcPr marL="8305" marR="8305" marT="8305" marB="0" anchor="b">
                    <a:solidFill>
                      <a:schemeClr val="tx2">
                        <a:lumMod val="40000"/>
                        <a:lumOff val="60000"/>
                      </a:schemeClr>
                    </a:solidFill>
                  </a:tcPr>
                </a:tc>
                <a:tc>
                  <a:txBody>
                    <a:bodyPr/>
                    <a:lstStyle/>
                    <a:p>
                      <a:pPr algn="l" fontAlgn="b"/>
                      <a:r>
                        <a:rPr lang="en-GB" sz="1200" u="none" strike="noStrike">
                          <a:effectLst/>
                        </a:rPr>
                        <a:t>Update from MNHES</a:t>
                      </a:r>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r>
                        <a:rPr lang="en-GB" sz="1200" u="none" strike="noStrike">
                          <a:effectLst/>
                        </a:rPr>
                        <a:t>Hannah Whittaker</a:t>
                      </a:r>
                      <a:endParaRPr lang="en-GB" sz="1200" b="0" i="0" u="none" strike="noStrike">
                        <a:solidFill>
                          <a:srgbClr val="000000"/>
                        </a:solidFill>
                        <a:effectLst/>
                        <a:latin typeface="Arial" panose="020B0604020202020204" pitchFamily="34" charset="0"/>
                      </a:endParaRPr>
                    </a:p>
                  </a:txBody>
                  <a:tcPr marL="8305" marR="8305" marT="8305" marB="0" anchor="b"/>
                </a:tc>
                <a:extLst>
                  <a:ext uri="{0D108BD9-81ED-4DB2-BD59-A6C34878D82A}">
                    <a16:rowId xmlns:a16="http://schemas.microsoft.com/office/drawing/2014/main" val="1110419896"/>
                  </a:ext>
                </a:extLst>
              </a:tr>
              <a:tr h="559558">
                <a:tc>
                  <a:txBody>
                    <a:bodyPr/>
                    <a:lstStyle/>
                    <a:p>
                      <a:pPr algn="l" fontAlgn="b"/>
                      <a:r>
                        <a:rPr lang="en-GB" sz="1200" u="none" strike="noStrike">
                          <a:effectLst/>
                        </a:rPr>
                        <a:t>Emotion Based School Avoidance Project</a:t>
                      </a:r>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r>
                        <a:rPr lang="en-GB" sz="1200" u="none" strike="noStrike">
                          <a:effectLst/>
                        </a:rPr>
                        <a:t>Victoria Morris Specialist EP</a:t>
                      </a:r>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endParaRPr lang="en-GB" sz="1200" b="0" i="0" u="none" strike="noStrike" dirty="0">
                        <a:solidFill>
                          <a:srgbClr val="000000"/>
                        </a:solidFill>
                        <a:effectLst/>
                        <a:latin typeface="Arial" panose="020B0604020202020204" pitchFamily="34" charset="0"/>
                      </a:endParaRPr>
                    </a:p>
                  </a:txBody>
                  <a:tcPr marL="8305" marR="8305" marT="8305" marB="0" anchor="b">
                    <a:solidFill>
                      <a:schemeClr val="tx2">
                        <a:lumMod val="40000"/>
                        <a:lumOff val="60000"/>
                      </a:schemeClr>
                    </a:solidFill>
                  </a:tcPr>
                </a:tc>
                <a:tc>
                  <a:txBody>
                    <a:bodyPr/>
                    <a:lstStyle/>
                    <a:p>
                      <a:pPr algn="l" fontAlgn="b"/>
                      <a:r>
                        <a:rPr lang="en-GB" sz="1200" u="none" strike="noStrike">
                          <a:effectLst/>
                        </a:rPr>
                        <a:t>TBC</a:t>
                      </a:r>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endParaRPr lang="en-GB" sz="1200" b="0" i="0" u="none" strike="noStrike">
                        <a:solidFill>
                          <a:srgbClr val="000000"/>
                        </a:solidFill>
                        <a:effectLst/>
                        <a:latin typeface="Arial" panose="020B0604020202020204" pitchFamily="34" charset="0"/>
                      </a:endParaRPr>
                    </a:p>
                  </a:txBody>
                  <a:tcPr marL="8305" marR="8305" marT="8305" marB="0" anchor="b"/>
                </a:tc>
                <a:extLst>
                  <a:ext uri="{0D108BD9-81ED-4DB2-BD59-A6C34878D82A}">
                    <a16:rowId xmlns:a16="http://schemas.microsoft.com/office/drawing/2014/main" val="4137038822"/>
                  </a:ext>
                </a:extLst>
              </a:tr>
              <a:tr h="283951">
                <a:tc>
                  <a:txBody>
                    <a:bodyPr/>
                    <a:lstStyle/>
                    <a:p>
                      <a:pPr algn="l" fontAlgn="b"/>
                      <a:r>
                        <a:rPr lang="en-GB" sz="1200" u="none" strike="noStrike">
                          <a:effectLst/>
                        </a:rPr>
                        <a:t>SEND Q &amp; A: SEN Assessment Team Manager</a:t>
                      </a:r>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endParaRPr lang="en-GB" sz="1200" b="0" i="0" u="none" strike="noStrike" dirty="0">
                        <a:solidFill>
                          <a:srgbClr val="000000"/>
                        </a:solidFill>
                        <a:effectLst/>
                        <a:latin typeface="Arial" panose="020B0604020202020204" pitchFamily="34" charset="0"/>
                      </a:endParaRPr>
                    </a:p>
                  </a:txBody>
                  <a:tcPr marL="8305" marR="8305" marT="8305" marB="0" anchor="b">
                    <a:solidFill>
                      <a:schemeClr val="tx2">
                        <a:lumMod val="40000"/>
                        <a:lumOff val="60000"/>
                      </a:schemeClr>
                    </a:solidFill>
                  </a:tcPr>
                </a:tc>
                <a:tc>
                  <a:txBody>
                    <a:bodyPr/>
                    <a:lstStyle/>
                    <a:p>
                      <a:pPr algn="l" fontAlgn="b"/>
                      <a:r>
                        <a:rPr lang="en-GB" sz="1200" u="none" strike="noStrike">
                          <a:effectLst/>
                        </a:rPr>
                        <a:t>SEND Q &amp; A: SEN Assessment Team Manager</a:t>
                      </a:r>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endParaRPr lang="en-GB" sz="1200" b="0" i="0" u="none" strike="noStrike">
                        <a:solidFill>
                          <a:srgbClr val="000000"/>
                        </a:solidFill>
                        <a:effectLst/>
                        <a:latin typeface="Arial" panose="020B0604020202020204" pitchFamily="34" charset="0"/>
                      </a:endParaRPr>
                    </a:p>
                  </a:txBody>
                  <a:tcPr marL="8305" marR="8305" marT="8305" marB="0" anchor="b"/>
                </a:tc>
                <a:extLst>
                  <a:ext uri="{0D108BD9-81ED-4DB2-BD59-A6C34878D82A}">
                    <a16:rowId xmlns:a16="http://schemas.microsoft.com/office/drawing/2014/main" val="3573351457"/>
                  </a:ext>
                </a:extLst>
              </a:tr>
              <a:tr h="146148">
                <a:tc>
                  <a:txBody>
                    <a:bodyPr/>
                    <a:lstStyle/>
                    <a:p>
                      <a:pPr algn="l" fontAlgn="b"/>
                      <a:r>
                        <a:rPr lang="en-GB" sz="1200" u="none" strike="noStrike">
                          <a:effectLst/>
                        </a:rPr>
                        <a:t>Finish</a:t>
                      </a:r>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endParaRPr lang="en-GB" sz="1200" b="0" i="0" u="none" strike="noStrike" dirty="0">
                        <a:solidFill>
                          <a:srgbClr val="000000"/>
                        </a:solidFill>
                        <a:effectLst/>
                        <a:latin typeface="Arial" panose="020B0604020202020204" pitchFamily="34" charset="0"/>
                      </a:endParaRPr>
                    </a:p>
                  </a:txBody>
                  <a:tcPr marL="8305" marR="8305" marT="8305" marB="0" anchor="b">
                    <a:solidFill>
                      <a:schemeClr val="tx2">
                        <a:lumMod val="40000"/>
                        <a:lumOff val="60000"/>
                      </a:schemeClr>
                    </a:solidFill>
                  </a:tcPr>
                </a:tc>
                <a:tc>
                  <a:txBody>
                    <a:bodyPr/>
                    <a:lstStyle/>
                    <a:p>
                      <a:pPr algn="l" fontAlgn="b"/>
                      <a:r>
                        <a:rPr lang="en-GB" sz="1200" u="none" strike="noStrike">
                          <a:effectLst/>
                        </a:rPr>
                        <a:t>Finish</a:t>
                      </a:r>
                      <a:endParaRPr lang="en-GB" sz="1200" b="0" i="0" u="none" strike="noStrike">
                        <a:solidFill>
                          <a:srgbClr val="000000"/>
                        </a:solidFill>
                        <a:effectLst/>
                        <a:latin typeface="Arial" panose="020B0604020202020204" pitchFamily="34" charset="0"/>
                      </a:endParaRPr>
                    </a:p>
                  </a:txBody>
                  <a:tcPr marL="8305" marR="8305" marT="8305" marB="0" anchor="b"/>
                </a:tc>
                <a:tc>
                  <a:txBody>
                    <a:bodyPr/>
                    <a:lstStyle/>
                    <a:p>
                      <a:pPr algn="l" fontAlgn="b"/>
                      <a:endParaRPr lang="en-GB" sz="1200" b="0" i="0" u="none" strike="noStrike" dirty="0">
                        <a:solidFill>
                          <a:srgbClr val="000000"/>
                        </a:solidFill>
                        <a:effectLst/>
                        <a:latin typeface="Arial" panose="020B0604020202020204" pitchFamily="34" charset="0"/>
                      </a:endParaRPr>
                    </a:p>
                  </a:txBody>
                  <a:tcPr marL="8305" marR="8305" marT="8305" marB="0" anchor="b"/>
                </a:tc>
                <a:extLst>
                  <a:ext uri="{0D108BD9-81ED-4DB2-BD59-A6C34878D82A}">
                    <a16:rowId xmlns:a16="http://schemas.microsoft.com/office/drawing/2014/main" val="546347558"/>
                  </a:ext>
                </a:extLst>
              </a:tr>
            </a:tbl>
          </a:graphicData>
        </a:graphic>
      </p:graphicFrame>
    </p:spTree>
    <p:extLst>
      <p:ext uri="{BB962C8B-B14F-4D97-AF65-F5344CB8AC3E}">
        <p14:creationId xmlns:p14="http://schemas.microsoft.com/office/powerpoint/2010/main" val="1700676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B5E2-5AEE-EA04-6B73-E8FDFF49A330}"/>
              </a:ext>
            </a:extLst>
          </p:cNvPr>
          <p:cNvSpPr>
            <a:spLocks noGrp="1"/>
          </p:cNvSpPr>
          <p:nvPr>
            <p:ph type="title"/>
          </p:nvPr>
        </p:nvSpPr>
        <p:spPr/>
        <p:txBody>
          <a:bodyPr/>
          <a:lstStyle/>
          <a:p>
            <a:r>
              <a:rPr lang="en-GB" dirty="0"/>
              <a:t>Impact of Covid in EY settings</a:t>
            </a:r>
          </a:p>
        </p:txBody>
      </p:sp>
      <p:sp>
        <p:nvSpPr>
          <p:cNvPr id="3" name="Content Placeholder 2">
            <a:extLst>
              <a:ext uri="{FF2B5EF4-FFF2-40B4-BE49-F238E27FC236}">
                <a16:creationId xmlns:a16="http://schemas.microsoft.com/office/drawing/2014/main" id="{C775EE85-2B91-DF3D-3495-D11D59F3DEBD}"/>
              </a:ext>
            </a:extLst>
          </p:cNvPr>
          <p:cNvSpPr>
            <a:spLocks noGrp="1"/>
          </p:cNvSpPr>
          <p:nvPr>
            <p:ph idx="1"/>
          </p:nvPr>
        </p:nvSpPr>
        <p:spPr/>
        <p:txBody>
          <a:bodyPr>
            <a:normAutofit fontScale="92500" lnSpcReduction="10000"/>
          </a:bodyPr>
          <a:lstStyle/>
          <a:p>
            <a:r>
              <a:rPr lang="en-GB" sz="1800" dirty="0">
                <a:solidFill>
                  <a:srgbClr val="0B0C0C"/>
                </a:solidFill>
                <a:effectLst/>
                <a:latin typeface="Arial" panose="020B0604020202020204" pitchFamily="34" charset="0"/>
                <a:ea typeface="Times New Roman" panose="02020603050405020304" pitchFamily="18" charset="0"/>
              </a:rPr>
              <a:t>Many providers reported delays in children’s speech and language development. For example, some have noticed that children have limited vocabulary or lack the confidence to speak. </a:t>
            </a:r>
          </a:p>
          <a:p>
            <a:endParaRPr lang="en-GB" sz="900" dirty="0">
              <a:solidFill>
                <a:srgbClr val="0B0C0C"/>
              </a:solidFill>
              <a:effectLst/>
              <a:latin typeface="Arial" panose="020B0604020202020204" pitchFamily="34" charset="0"/>
              <a:ea typeface="Times New Roman" panose="02020603050405020304" pitchFamily="18" charset="0"/>
            </a:endParaRPr>
          </a:p>
          <a:p>
            <a:r>
              <a:rPr lang="en-GB" sz="1800" dirty="0">
                <a:solidFill>
                  <a:srgbClr val="0B0C0C"/>
                </a:solidFill>
                <a:effectLst/>
                <a:latin typeface="Arial" panose="020B0604020202020204" pitchFamily="34" charset="0"/>
                <a:ea typeface="Times New Roman" panose="02020603050405020304" pitchFamily="18" charset="0"/>
              </a:rPr>
              <a:t>Children have missed out on hearing stories, singing and having conversations… children appear to have spent more time on screens and have started to speak in accents and voices that resemble the material they have watched.</a:t>
            </a:r>
          </a:p>
          <a:p>
            <a:endParaRPr lang="en-GB" sz="1100" dirty="0">
              <a:solidFill>
                <a:srgbClr val="0B0C0C"/>
              </a:solidFill>
              <a:effectLst/>
              <a:latin typeface="Arial" panose="020B0604020202020204" pitchFamily="34" charset="0"/>
              <a:ea typeface="Times New Roman" panose="02020603050405020304" pitchFamily="18" charset="0"/>
            </a:endParaRPr>
          </a:p>
          <a:p>
            <a:r>
              <a:rPr lang="en-GB" sz="1800" dirty="0">
                <a:solidFill>
                  <a:srgbClr val="0B0C0C"/>
                </a:solidFill>
                <a:effectLst/>
                <a:latin typeface="Arial" panose="020B0604020202020204" pitchFamily="34" charset="0"/>
                <a:ea typeface="Times New Roman" panose="02020603050405020304" pitchFamily="18" charset="0"/>
              </a:rPr>
              <a:t>Some providers have reported that delays to children’s speech and language development have led to them not socialising with other children as readily as they would have expected previously.</a:t>
            </a:r>
          </a:p>
          <a:p>
            <a:endParaRPr lang="en-GB" sz="1100" dirty="0">
              <a:solidFill>
                <a:srgbClr val="0B0C0C"/>
              </a:solidFill>
              <a:effectLst/>
              <a:latin typeface="Arial" panose="020B0604020202020204" pitchFamily="34" charset="0"/>
              <a:ea typeface="Times New Roman" panose="02020603050405020304" pitchFamily="18" charset="0"/>
            </a:endParaRPr>
          </a:p>
          <a:p>
            <a:r>
              <a:rPr lang="en-GB" sz="1800" dirty="0">
                <a:solidFill>
                  <a:srgbClr val="0B0C0C"/>
                </a:solidFill>
                <a:effectLst/>
                <a:latin typeface="Arial" panose="020B0604020202020204" pitchFamily="34" charset="0"/>
                <a:ea typeface="Times New Roman" panose="02020603050405020304" pitchFamily="18" charset="0"/>
              </a:rPr>
              <a:t>Children were lacking confidence and were shy in childcare settings, especially when taking part in group activities. </a:t>
            </a:r>
          </a:p>
          <a:p>
            <a:endParaRPr lang="en-GB" sz="1200" dirty="0">
              <a:solidFill>
                <a:srgbClr val="0B0C0C"/>
              </a:solidFill>
              <a:effectLst/>
              <a:latin typeface="Arial" panose="020B0604020202020204" pitchFamily="34" charset="0"/>
              <a:ea typeface="Times New Roman" panose="02020603050405020304" pitchFamily="18" charset="0"/>
            </a:endParaRPr>
          </a:p>
          <a:p>
            <a:r>
              <a:rPr lang="en-GB" sz="1800" dirty="0">
                <a:solidFill>
                  <a:srgbClr val="0B0C0C"/>
                </a:solidFill>
                <a:effectLst/>
                <a:latin typeface="Arial" panose="020B0604020202020204" pitchFamily="34" charset="0"/>
                <a:ea typeface="Times New Roman" panose="02020603050405020304" pitchFamily="18" charset="0"/>
              </a:rPr>
              <a:t>Children’s social and friendship-building skills have been affected. Some providers reported that toddlers and pre-school children needed more support with sharing and turn-taking.</a:t>
            </a:r>
            <a:endParaRPr lang="en-GB" sz="18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TextBox 3">
            <a:extLst>
              <a:ext uri="{FF2B5EF4-FFF2-40B4-BE49-F238E27FC236}">
                <a16:creationId xmlns:a16="http://schemas.microsoft.com/office/drawing/2014/main" id="{D59C7D7C-7B65-9064-FBF3-FF3C1169BB98}"/>
              </a:ext>
            </a:extLst>
          </p:cNvPr>
          <p:cNvSpPr txBox="1"/>
          <p:nvPr/>
        </p:nvSpPr>
        <p:spPr>
          <a:xfrm>
            <a:off x="5619750" y="6019511"/>
            <a:ext cx="3409950" cy="461665"/>
          </a:xfrm>
          <a:prstGeom prst="rect">
            <a:avLst/>
          </a:prstGeom>
          <a:noFill/>
        </p:spPr>
        <p:txBody>
          <a:bodyPr wrap="square" rtlCol="0">
            <a:spAutoFit/>
          </a:bodyPr>
          <a:lstStyle/>
          <a:p>
            <a:r>
              <a:rPr lang="en-GB" sz="1200" kern="1800" dirty="0">
                <a:effectLst/>
                <a:latin typeface="Arial" panose="020B0604020202020204" pitchFamily="34" charset="0"/>
                <a:ea typeface="Times New Roman" panose="02020603050405020304" pitchFamily="18" charset="0"/>
                <a:cs typeface="Times New Roman" panose="02020603050405020304" pitchFamily="18" charset="0"/>
              </a:rPr>
              <a:t>OFSTED: Education recovery in early years providers: spring 2022</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919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C029-0ABA-334E-884B-B0A026802207}"/>
              </a:ext>
            </a:extLst>
          </p:cNvPr>
          <p:cNvSpPr>
            <a:spLocks noGrp="1"/>
          </p:cNvSpPr>
          <p:nvPr>
            <p:ph type="title"/>
          </p:nvPr>
        </p:nvSpPr>
        <p:spPr/>
        <p:txBody>
          <a:bodyPr/>
          <a:lstStyle/>
          <a:p>
            <a:r>
              <a:rPr lang="en-GB" dirty="0"/>
              <a:t>Covid and SEND</a:t>
            </a:r>
          </a:p>
        </p:txBody>
      </p:sp>
      <p:sp>
        <p:nvSpPr>
          <p:cNvPr id="3" name="Content Placeholder 2">
            <a:extLst>
              <a:ext uri="{FF2B5EF4-FFF2-40B4-BE49-F238E27FC236}">
                <a16:creationId xmlns:a16="http://schemas.microsoft.com/office/drawing/2014/main" id="{B193B331-F142-1C80-904A-0B34675D2657}"/>
              </a:ext>
            </a:extLst>
          </p:cNvPr>
          <p:cNvSpPr>
            <a:spLocks noGrp="1"/>
          </p:cNvSpPr>
          <p:nvPr>
            <p:ph idx="1"/>
          </p:nvPr>
        </p:nvSpPr>
        <p:spPr/>
        <p:txBody>
          <a:bodyPr>
            <a:normAutofit fontScale="85000" lnSpcReduction="20000"/>
          </a:bodyPr>
          <a:lstStyle/>
          <a:p>
            <a:r>
              <a:rPr lang="en-GB" dirty="0"/>
              <a:t>Children born August 2019 – August 2022 had some or all of their early learning opportunities disrupted.</a:t>
            </a:r>
          </a:p>
          <a:p>
            <a:endParaRPr lang="en-GB" sz="1500" dirty="0"/>
          </a:p>
          <a:p>
            <a:r>
              <a:rPr lang="en-GB" dirty="0"/>
              <a:t>Many of them are being referred for EHCA due to delays with language / social skills etc</a:t>
            </a:r>
          </a:p>
          <a:p>
            <a:endParaRPr lang="en-GB" sz="1500" dirty="0"/>
          </a:p>
          <a:p>
            <a:r>
              <a:rPr lang="en-GB" dirty="0"/>
              <a:t>Numbers of referrals for EY EHCAs have doubled – particularly 2019 birthdays.</a:t>
            </a:r>
          </a:p>
          <a:p>
            <a:endParaRPr lang="en-GB" sz="1400" dirty="0"/>
          </a:p>
          <a:p>
            <a:r>
              <a:rPr lang="en-GB" dirty="0"/>
              <a:t>Do these children have SEND or is it a delay due to lack of early opportunities?</a:t>
            </a:r>
          </a:p>
          <a:p>
            <a:endParaRPr lang="en-GB" sz="1600" dirty="0"/>
          </a:p>
          <a:p>
            <a:r>
              <a:rPr lang="en-GB" dirty="0"/>
              <a:t>Discuss in your group</a:t>
            </a:r>
          </a:p>
          <a:p>
            <a:endParaRPr lang="en-GB" dirty="0"/>
          </a:p>
        </p:txBody>
      </p:sp>
    </p:spTree>
    <p:extLst>
      <p:ext uri="{BB962C8B-B14F-4D97-AF65-F5344CB8AC3E}">
        <p14:creationId xmlns:p14="http://schemas.microsoft.com/office/powerpoint/2010/main" val="296716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133C0-BDAC-A05E-A765-B3A7A202AF2E}"/>
              </a:ext>
            </a:extLst>
          </p:cNvPr>
          <p:cNvSpPr>
            <a:spLocks noGrp="1"/>
          </p:cNvSpPr>
          <p:nvPr>
            <p:ph type="title"/>
          </p:nvPr>
        </p:nvSpPr>
        <p:spPr/>
        <p:txBody>
          <a:bodyPr/>
          <a:lstStyle/>
          <a:p>
            <a:r>
              <a:rPr lang="en-GB" dirty="0"/>
              <a:t>What Provision is Required?</a:t>
            </a:r>
          </a:p>
        </p:txBody>
      </p:sp>
      <p:sp>
        <p:nvSpPr>
          <p:cNvPr id="3" name="Content Placeholder 2">
            <a:extLst>
              <a:ext uri="{FF2B5EF4-FFF2-40B4-BE49-F238E27FC236}">
                <a16:creationId xmlns:a16="http://schemas.microsoft.com/office/drawing/2014/main" id="{2242BE21-B463-4172-FA51-7D804FD92BB0}"/>
              </a:ext>
            </a:extLst>
          </p:cNvPr>
          <p:cNvSpPr>
            <a:spLocks noGrp="1"/>
          </p:cNvSpPr>
          <p:nvPr>
            <p:ph idx="1"/>
          </p:nvPr>
        </p:nvSpPr>
        <p:spPr/>
        <p:txBody>
          <a:bodyPr>
            <a:normAutofit fontScale="92500"/>
          </a:bodyPr>
          <a:lstStyle/>
          <a:p>
            <a:r>
              <a:rPr lang="en-GB" dirty="0"/>
              <a:t>Language rich environment</a:t>
            </a:r>
          </a:p>
          <a:p>
            <a:r>
              <a:rPr lang="en-GB" dirty="0"/>
              <a:t>Opportunities to develop social / relational skills</a:t>
            </a:r>
          </a:p>
          <a:p>
            <a:r>
              <a:rPr lang="en-GB" dirty="0"/>
              <a:t>Small group support</a:t>
            </a:r>
          </a:p>
          <a:p>
            <a:r>
              <a:rPr lang="en-GB" dirty="0"/>
              <a:t>Is this ‘Quality First Teaching’ / School Support?</a:t>
            </a:r>
          </a:p>
          <a:p>
            <a:r>
              <a:rPr lang="en-GB" dirty="0"/>
              <a:t>Are these reasonable adjustments?</a:t>
            </a:r>
          </a:p>
          <a:p>
            <a:r>
              <a:rPr lang="en-GB" dirty="0"/>
              <a:t>Do these children require EHCA?</a:t>
            </a:r>
          </a:p>
          <a:p>
            <a:r>
              <a:rPr lang="en-GB" dirty="0"/>
              <a:t>Do they require a special school?</a:t>
            </a:r>
          </a:p>
          <a:p>
            <a:r>
              <a:rPr lang="en-GB" dirty="0"/>
              <a:t>Discuss</a:t>
            </a:r>
          </a:p>
        </p:txBody>
      </p:sp>
      <p:pic>
        <p:nvPicPr>
          <p:cNvPr id="5" name="Picture 4" descr="A group of people with colorful speech bubbles">
            <a:extLst>
              <a:ext uri="{FF2B5EF4-FFF2-40B4-BE49-F238E27FC236}">
                <a16:creationId xmlns:a16="http://schemas.microsoft.com/office/drawing/2014/main" id="{8A1425E0-1425-C68D-810E-79F5257BC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7798"/>
            <a:ext cx="2703468" cy="1368152"/>
          </a:xfrm>
          <a:prstGeom prst="rect">
            <a:avLst/>
          </a:prstGeom>
        </p:spPr>
      </p:pic>
    </p:spTree>
    <p:extLst>
      <p:ext uri="{BB962C8B-B14F-4D97-AF65-F5344CB8AC3E}">
        <p14:creationId xmlns:p14="http://schemas.microsoft.com/office/powerpoint/2010/main" val="2783783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AFEEC-BA50-E5DB-D596-12C356099AEA}"/>
              </a:ext>
            </a:extLst>
          </p:cNvPr>
          <p:cNvSpPr>
            <a:spLocks noGrp="1"/>
          </p:cNvSpPr>
          <p:nvPr>
            <p:ph type="title"/>
          </p:nvPr>
        </p:nvSpPr>
        <p:spPr/>
        <p:txBody>
          <a:bodyPr/>
          <a:lstStyle/>
          <a:p>
            <a:r>
              <a:rPr lang="en-GB" dirty="0"/>
              <a:t>So What Happens Next?</a:t>
            </a:r>
          </a:p>
        </p:txBody>
      </p:sp>
      <p:sp>
        <p:nvSpPr>
          <p:cNvPr id="3" name="Content Placeholder 2">
            <a:extLst>
              <a:ext uri="{FF2B5EF4-FFF2-40B4-BE49-F238E27FC236}">
                <a16:creationId xmlns:a16="http://schemas.microsoft.com/office/drawing/2014/main" id="{79E53110-FC45-F6BB-B9B0-3AA6D913E6CD}"/>
              </a:ext>
            </a:extLst>
          </p:cNvPr>
          <p:cNvSpPr>
            <a:spLocks noGrp="1"/>
          </p:cNvSpPr>
          <p:nvPr>
            <p:ph idx="1"/>
          </p:nvPr>
        </p:nvSpPr>
        <p:spPr/>
        <p:txBody>
          <a:bodyPr/>
          <a:lstStyle/>
          <a:p>
            <a:r>
              <a:rPr lang="en-GB" dirty="0"/>
              <a:t>All Aboard – email </a:t>
            </a:r>
            <a:r>
              <a:rPr lang="en-GB" sz="2000" dirty="0">
                <a:hlinkClick r:id="rId2"/>
              </a:rPr>
              <a:t>ruth.dennis@bradford.gov.uk</a:t>
            </a:r>
            <a:r>
              <a:rPr lang="en-GB" sz="2000" dirty="0"/>
              <a:t> / </a:t>
            </a:r>
            <a:r>
              <a:rPr lang="de-DE" sz="2000" dirty="0">
                <a:hlinkClick r:id="rId3"/>
              </a:rPr>
              <a:t>Jessica.Allen-Summers@bradford.gov.uk</a:t>
            </a:r>
            <a:endParaRPr lang="en-GB" dirty="0"/>
          </a:p>
          <a:p>
            <a:r>
              <a:rPr lang="en-GB" dirty="0"/>
              <a:t>Research and evidence?</a:t>
            </a:r>
          </a:p>
          <a:p>
            <a:r>
              <a:rPr lang="en-GB" dirty="0"/>
              <a:t>Keeping tabs?</a:t>
            </a:r>
          </a:p>
          <a:p>
            <a:r>
              <a:rPr lang="en-GB" dirty="0"/>
              <a:t>Relationship with Matrix of Need</a:t>
            </a:r>
          </a:p>
        </p:txBody>
      </p:sp>
    </p:spTree>
    <p:extLst>
      <p:ext uri="{BB962C8B-B14F-4D97-AF65-F5344CB8AC3E}">
        <p14:creationId xmlns:p14="http://schemas.microsoft.com/office/powerpoint/2010/main" val="2810452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 Q and A</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5" y="1556794"/>
            <a:ext cx="5311079" cy="4525963"/>
          </a:xfrm>
        </p:spPr>
      </p:pic>
    </p:spTree>
    <p:extLst>
      <p:ext uri="{BB962C8B-B14F-4D97-AF65-F5344CB8AC3E}">
        <p14:creationId xmlns:p14="http://schemas.microsoft.com/office/powerpoint/2010/main" val="334163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EDD33-4D2F-043F-E8BD-12107E5CEC7C}"/>
              </a:ext>
            </a:extLst>
          </p:cNvPr>
          <p:cNvSpPr>
            <a:spLocks noGrp="1"/>
          </p:cNvSpPr>
          <p:nvPr>
            <p:ph type="title"/>
          </p:nvPr>
        </p:nvSpPr>
        <p:spPr/>
        <p:txBody>
          <a:bodyPr>
            <a:normAutofit/>
          </a:bodyPr>
          <a:lstStyle/>
          <a:p>
            <a:r>
              <a:rPr lang="en-GB" dirty="0"/>
              <a:t>Update from EP Team 2023 - 24</a:t>
            </a:r>
          </a:p>
        </p:txBody>
      </p:sp>
      <p:sp>
        <p:nvSpPr>
          <p:cNvPr id="3" name="Content Placeholder 2">
            <a:extLst>
              <a:ext uri="{FF2B5EF4-FFF2-40B4-BE49-F238E27FC236}">
                <a16:creationId xmlns:a16="http://schemas.microsoft.com/office/drawing/2014/main" id="{E31D16BF-D275-B4C8-8847-E263C3356275}"/>
              </a:ext>
            </a:extLst>
          </p:cNvPr>
          <p:cNvSpPr>
            <a:spLocks noGrp="1"/>
          </p:cNvSpPr>
          <p:nvPr>
            <p:ph idx="1"/>
          </p:nvPr>
        </p:nvSpPr>
        <p:spPr>
          <a:xfrm>
            <a:off x="457200" y="1600202"/>
            <a:ext cx="4330824" cy="4781126"/>
          </a:xfrm>
        </p:spPr>
        <p:txBody>
          <a:bodyPr>
            <a:normAutofit fontScale="85000" lnSpcReduction="10000"/>
          </a:bodyPr>
          <a:lstStyle/>
          <a:p>
            <a:r>
              <a:rPr lang="en-GB" dirty="0"/>
              <a:t>Small number of traded sessions still available</a:t>
            </a:r>
          </a:p>
          <a:p>
            <a:r>
              <a:rPr lang="en-GB" dirty="0"/>
              <a:t>EP hub consultations (S4B)</a:t>
            </a:r>
          </a:p>
          <a:p>
            <a:r>
              <a:rPr lang="en-GB" dirty="0"/>
              <a:t>EBSNA Project</a:t>
            </a:r>
          </a:p>
          <a:p>
            <a:r>
              <a:rPr lang="en-GB" dirty="0"/>
              <a:t>Neurodiversity Future Pathway Project (Jan 2024)</a:t>
            </a:r>
          </a:p>
          <a:p>
            <a:r>
              <a:rPr lang="en-GB" dirty="0"/>
              <a:t>All Aboard (Oct 2023)</a:t>
            </a:r>
          </a:p>
          <a:p>
            <a:r>
              <a:rPr lang="en-GB" dirty="0"/>
              <a:t>Improving Outcomes Project Oct (2023)</a:t>
            </a:r>
          </a:p>
          <a:p>
            <a:r>
              <a:rPr lang="en-GB" dirty="0"/>
              <a:t>Beacon Schools Project</a:t>
            </a:r>
          </a:p>
        </p:txBody>
      </p:sp>
      <p:pic>
        <p:nvPicPr>
          <p:cNvPr id="5" name="Picture 4">
            <a:extLst>
              <a:ext uri="{FF2B5EF4-FFF2-40B4-BE49-F238E27FC236}">
                <a16:creationId xmlns:a16="http://schemas.microsoft.com/office/drawing/2014/main" id="{5623A7D8-D4CC-ADB9-BA65-3DB3992E679D}"/>
              </a:ext>
            </a:extLst>
          </p:cNvPr>
          <p:cNvPicPr>
            <a:picLocks noChangeAspect="1"/>
          </p:cNvPicPr>
          <p:nvPr/>
        </p:nvPicPr>
        <p:blipFill rotWithShape="1">
          <a:blip r:embed="rId2"/>
          <a:srcRect l="27320" t="12201" r="28160" b="9051"/>
          <a:stretch/>
        </p:blipFill>
        <p:spPr>
          <a:xfrm>
            <a:off x="5292080" y="1700808"/>
            <a:ext cx="3106688" cy="4396257"/>
          </a:xfrm>
          <a:prstGeom prst="rect">
            <a:avLst/>
          </a:prstGeom>
        </p:spPr>
      </p:pic>
    </p:spTree>
    <p:extLst>
      <p:ext uri="{BB962C8B-B14F-4D97-AF65-F5344CB8AC3E}">
        <p14:creationId xmlns:p14="http://schemas.microsoft.com/office/powerpoint/2010/main" val="311194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adford SEND Banner backgroun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1" name="Title 1">
            <a:extLst>
              <a:ext uri="{FF2B5EF4-FFF2-40B4-BE49-F238E27FC236}">
                <a16:creationId xmlns:a16="http://schemas.microsoft.com/office/drawing/2014/main" id="{2A3CA98C-4D05-0C14-9CA3-0CC461A551B7}"/>
              </a:ext>
            </a:extLst>
          </p:cNvPr>
          <p:cNvSpPr>
            <a:spLocks noGrp="1"/>
          </p:cNvSpPr>
          <p:nvPr>
            <p:ph type="ctrTitle"/>
          </p:nvPr>
        </p:nvSpPr>
        <p:spPr>
          <a:xfrm>
            <a:off x="1328393" y="2399534"/>
            <a:ext cx="6474108" cy="1208191"/>
          </a:xfrm>
        </p:spPr>
        <p:txBody>
          <a:bodyPr>
            <a:normAutofit/>
          </a:bodyPr>
          <a:lstStyle/>
          <a:p>
            <a:pPr algn="ctr"/>
            <a:r>
              <a:rPr lang="en-US" sz="3600" b="0" dirty="0">
                <a:ln w="18415" cmpd="sng">
                  <a:solidFill>
                    <a:srgbClr val="FFFFFF"/>
                  </a:solidFill>
                  <a:prstDash val="solid"/>
                </a:ln>
                <a:solidFill>
                  <a:srgbClr val="FFFFFF"/>
                </a:solidFill>
                <a:effectLst>
                  <a:outerShdw blurRad="63500" dir="3600000" algn="tl" rotWithShape="0">
                    <a:srgbClr val="000000">
                      <a:alpha val="70000"/>
                    </a:srgbClr>
                  </a:outerShdw>
                </a:effectLst>
              </a:rPr>
              <a:t>SEND Auditors Team</a:t>
            </a:r>
            <a:br>
              <a:rPr lang="en-US" sz="3600" b="0"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Title 1">
            <a:extLst>
              <a:ext uri="{FF2B5EF4-FFF2-40B4-BE49-F238E27FC236}">
                <a16:creationId xmlns:a16="http://schemas.microsoft.com/office/drawing/2014/main" id="{2A3CA98C-4D05-0C14-9CA3-0CC461A551B7}"/>
              </a:ext>
            </a:extLst>
          </p:cNvPr>
          <p:cNvSpPr txBox="1">
            <a:spLocks/>
          </p:cNvSpPr>
          <p:nvPr/>
        </p:nvSpPr>
        <p:spPr>
          <a:xfrm>
            <a:off x="2146271" y="3003629"/>
            <a:ext cx="6474108" cy="756187"/>
          </a:xfrm>
          <a:prstGeom prst="rect">
            <a:avLst/>
          </a:prstGeom>
        </p:spPr>
        <p:txBody>
          <a:bodyPr vert="horz" lIns="68580" tIns="34290" rIns="68580" bIns="34290" rtlCol="0" anchor="t">
            <a:normAutofit/>
          </a:bodyPr>
          <a:lstStyle>
            <a:lvl1pPr algn="l" defTabSz="685800" rtl="0" eaLnBrk="1" latinLnBrk="0" hangingPunct="1">
              <a:lnSpc>
                <a:spcPct val="90000"/>
              </a:lnSpc>
              <a:spcBef>
                <a:spcPct val="0"/>
              </a:spcBef>
              <a:buNone/>
              <a:defRPr sz="4500" b="1" kern="1200">
                <a:solidFill>
                  <a:schemeClr val="accent5"/>
                </a:solidFill>
                <a:latin typeface="Arial" panose="020B0604020202020204" pitchFamily="34" charset="0"/>
                <a:ea typeface="+mj-ea"/>
                <a:cs typeface="Arial" panose="020B0604020202020204" pitchFamily="34" charset="0"/>
              </a:defRPr>
            </a:lvl1pPr>
          </a:lstStyle>
          <a:p>
            <a:pPr defTabSz="514350"/>
            <a:r>
              <a:rPr lang="en-US" sz="3375" dirty="0">
                <a:solidFill>
                  <a:srgbClr val="44247D"/>
                </a:solidFill>
              </a:rPr>
              <a:t>Section A – Pupil Voice</a:t>
            </a:r>
          </a:p>
        </p:txBody>
      </p:sp>
      <p:pic>
        <p:nvPicPr>
          <p:cNvPr id="2" name="Picture 1">
            <a:extLst>
              <a:ext uri="{FF2B5EF4-FFF2-40B4-BE49-F238E27FC236}">
                <a16:creationId xmlns:a16="http://schemas.microsoft.com/office/drawing/2014/main" id="{7A51E28F-BB6D-6536-572F-8A21D3DD5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3065" y="3787828"/>
            <a:ext cx="1835055" cy="506128"/>
          </a:xfrm>
          <a:prstGeom prst="rect">
            <a:avLst/>
          </a:prstGeom>
        </p:spPr>
      </p:pic>
    </p:spTree>
    <p:extLst>
      <p:ext uri="{BB962C8B-B14F-4D97-AF65-F5344CB8AC3E}">
        <p14:creationId xmlns:p14="http://schemas.microsoft.com/office/powerpoint/2010/main" val="2062354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Logo of the Bradford District and Craven Health and Care Partnership">
            <a:extLst>
              <a:ext uri="{FF2B5EF4-FFF2-40B4-BE49-F238E27FC236}">
                <a16:creationId xmlns:a16="http://schemas.microsoft.com/office/drawing/2014/main" id="{AF5F7C0B-EA07-6F1B-AAD1-FCC9847E3F48}"/>
              </a:ext>
            </a:extLst>
          </p:cNvPr>
          <p:cNvPicPr>
            <a:picLocks noChangeAspect="1"/>
          </p:cNvPicPr>
          <p:nvPr/>
        </p:nvPicPr>
        <p:blipFill>
          <a:blip r:embed="rId2"/>
          <a:stretch>
            <a:fillRect/>
          </a:stretch>
        </p:blipFill>
        <p:spPr>
          <a:xfrm>
            <a:off x="7198679" y="983944"/>
            <a:ext cx="1787401" cy="329400"/>
          </a:xfrm>
          <a:prstGeom prst="rect">
            <a:avLst/>
          </a:prstGeom>
        </p:spPr>
      </p:pic>
      <p:pic>
        <p:nvPicPr>
          <p:cNvPr id="16" name="Picture 15" descr="Bradford-SEND-Banner-background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7" name="Title 1">
            <a:extLst>
              <a:ext uri="{FF2B5EF4-FFF2-40B4-BE49-F238E27FC236}">
                <a16:creationId xmlns:a16="http://schemas.microsoft.com/office/drawing/2014/main" id="{3DDC1102-9B1D-6312-9D51-CB37A47F652E}"/>
              </a:ext>
            </a:extLst>
          </p:cNvPr>
          <p:cNvSpPr>
            <a:spLocks noGrp="1"/>
          </p:cNvSpPr>
          <p:nvPr>
            <p:ph type="title"/>
          </p:nvPr>
        </p:nvSpPr>
        <p:spPr>
          <a:xfrm>
            <a:off x="82194" y="914038"/>
            <a:ext cx="6406628" cy="822791"/>
          </a:xfrm>
        </p:spPr>
        <p:txBody>
          <a:bodyPr/>
          <a:lstStyle/>
          <a:p>
            <a:r>
              <a:rPr lang="en-US" dirty="0"/>
              <a:t>Introduction</a:t>
            </a:r>
          </a:p>
        </p:txBody>
      </p:sp>
      <p:sp>
        <p:nvSpPr>
          <p:cNvPr id="18" name="Content Placeholder 2">
            <a:extLst>
              <a:ext uri="{FF2B5EF4-FFF2-40B4-BE49-F238E27FC236}">
                <a16:creationId xmlns:a16="http://schemas.microsoft.com/office/drawing/2014/main" id="{B052077A-C36E-4F44-C5E1-98D26B642869}"/>
              </a:ext>
            </a:extLst>
          </p:cNvPr>
          <p:cNvSpPr>
            <a:spLocks noGrp="1"/>
          </p:cNvSpPr>
          <p:nvPr>
            <p:ph idx="1"/>
          </p:nvPr>
        </p:nvSpPr>
        <p:spPr>
          <a:xfrm>
            <a:off x="82193" y="1301178"/>
            <a:ext cx="8961633" cy="3615022"/>
          </a:xfrm>
        </p:spPr>
        <p:txBody>
          <a:bodyPr>
            <a:noAutofit/>
          </a:bodyPr>
          <a:lstStyle/>
          <a:p>
            <a:r>
              <a:rPr lang="en-US" sz="1350" dirty="0">
                <a:solidFill>
                  <a:schemeClr val="accent5">
                    <a:lumMod val="50000"/>
                  </a:schemeClr>
                </a:solidFill>
              </a:rPr>
              <a:t>The SEND Auditors role is to oversee the quality assurance of EHC plans.</a:t>
            </a:r>
          </a:p>
          <a:p>
            <a:r>
              <a:rPr lang="en-US" sz="1350" dirty="0">
                <a:solidFill>
                  <a:schemeClr val="accent5">
                    <a:lumMod val="50000"/>
                  </a:schemeClr>
                </a:solidFill>
              </a:rPr>
              <a:t>The SEND Auditors will audit EHC plans:</a:t>
            </a:r>
          </a:p>
          <a:p>
            <a:pPr marL="214313" indent="-214313">
              <a:buFont typeface="Wingdings" panose="05000000000000000000" pitchFamily="2" charset="2"/>
              <a:buChar char="§"/>
            </a:pPr>
            <a:r>
              <a:rPr lang="en-US" sz="1350" dirty="0">
                <a:solidFill>
                  <a:schemeClr val="accent5">
                    <a:lumMod val="50000"/>
                  </a:schemeClr>
                </a:solidFill>
              </a:rPr>
              <a:t>produced by each locality SEN Team;</a:t>
            </a:r>
          </a:p>
          <a:p>
            <a:pPr marL="214313" indent="-214313">
              <a:buFont typeface="Wingdings" panose="05000000000000000000" pitchFamily="2" charset="2"/>
              <a:buChar char="§"/>
            </a:pPr>
            <a:r>
              <a:rPr lang="en-US" sz="1350" dirty="0">
                <a:solidFill>
                  <a:schemeClr val="accent5">
                    <a:lumMod val="50000"/>
                  </a:schemeClr>
                </a:solidFill>
              </a:rPr>
              <a:t>produced by the Complex and Vulnerable casework team;</a:t>
            </a:r>
          </a:p>
          <a:p>
            <a:pPr marL="214313" indent="-214313">
              <a:buFont typeface="Wingdings" panose="05000000000000000000" pitchFamily="2" charset="2"/>
              <a:buChar char="§"/>
            </a:pPr>
            <a:r>
              <a:rPr lang="en-US" sz="1350" dirty="0">
                <a:solidFill>
                  <a:schemeClr val="accent5">
                    <a:lumMod val="50000"/>
                  </a:schemeClr>
                </a:solidFill>
              </a:rPr>
              <a:t>thematically based on the Forward Thematic Auditing Schedule.</a:t>
            </a:r>
            <a:endParaRPr lang="en-US" sz="1800" b="1" dirty="0">
              <a:solidFill>
                <a:schemeClr val="accent5">
                  <a:lumMod val="50000"/>
                </a:schemeClr>
              </a:solidFill>
            </a:endParaRPr>
          </a:p>
          <a:p>
            <a:r>
              <a:rPr lang="en-US" sz="1350" dirty="0">
                <a:solidFill>
                  <a:schemeClr val="accent5">
                    <a:lumMod val="50000"/>
                  </a:schemeClr>
                </a:solidFill>
              </a:rPr>
              <a:t>As such, we do not undertake any individual casework. </a:t>
            </a:r>
            <a:endParaRPr lang="en-GB" sz="2100" dirty="0">
              <a:solidFill>
                <a:schemeClr val="accent5">
                  <a:lumMod val="50000"/>
                </a:schemeClr>
              </a:solidFill>
            </a:endParaRPr>
          </a:p>
          <a:p>
            <a:endParaRPr lang="en-US" sz="1050" dirty="0">
              <a:solidFill>
                <a:schemeClr val="accent5">
                  <a:lumMod val="50000"/>
                </a:schemeClr>
              </a:solidFill>
            </a:endParaRPr>
          </a:p>
          <a:p>
            <a:endParaRPr lang="en-GB" sz="1350" dirty="0">
              <a:solidFill>
                <a:schemeClr val="accent5">
                  <a:lumMod val="50000"/>
                </a:schemeClr>
              </a:solidFill>
            </a:endParaRPr>
          </a:p>
          <a:p>
            <a:endParaRPr lang="en-GB" sz="1350" dirty="0">
              <a:solidFill>
                <a:schemeClr val="accent5">
                  <a:lumMod val="50000"/>
                </a:schemeClr>
              </a:solidFill>
            </a:endParaRPr>
          </a:p>
          <a:p>
            <a:endParaRPr lang="en-GB" sz="1350" dirty="0">
              <a:solidFill>
                <a:schemeClr val="accent5">
                  <a:lumMod val="50000"/>
                </a:schemeClr>
              </a:solidFill>
            </a:endParaRPr>
          </a:p>
        </p:txBody>
      </p:sp>
      <p:pic>
        <p:nvPicPr>
          <p:cNvPr id="22" name="Picture 21" descr="tit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9250" y="4299814"/>
            <a:ext cx="3862917" cy="536420"/>
          </a:xfrm>
          <a:prstGeom prst="rect">
            <a:avLst/>
          </a:prstGeom>
        </p:spPr>
      </p:pic>
      <p:sp>
        <p:nvSpPr>
          <p:cNvPr id="2" name="Rectangle 2">
            <a:extLst>
              <a:ext uri="{FF2B5EF4-FFF2-40B4-BE49-F238E27FC236}">
                <a16:creationId xmlns:a16="http://schemas.microsoft.com/office/drawing/2014/main" id="{03216809-6FE7-2A12-46F7-AB13161DC89D}"/>
              </a:ext>
            </a:extLst>
          </p:cNvPr>
          <p:cNvSpPr>
            <a:spLocks noChangeArrowheads="1"/>
          </p:cNvSpPr>
          <p:nvPr/>
        </p:nvSpPr>
        <p:spPr bwMode="auto">
          <a:xfrm>
            <a:off x="1914277" y="1068803"/>
            <a:ext cx="120275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a:endParaRPr lang="en-GB" sz="1350">
              <a:solidFill>
                <a:srgbClr val="000000"/>
              </a:solidFill>
              <a:latin typeface="Calibri"/>
            </a:endParaRPr>
          </a:p>
        </p:txBody>
      </p:sp>
      <p:pic>
        <p:nvPicPr>
          <p:cNvPr id="3" name="Picture 2">
            <a:extLst>
              <a:ext uri="{FF2B5EF4-FFF2-40B4-BE49-F238E27FC236}">
                <a16:creationId xmlns:a16="http://schemas.microsoft.com/office/drawing/2014/main" id="{10D44321-1CB0-FBF9-E597-005423EFF9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2348" y="948480"/>
            <a:ext cx="1194300" cy="329401"/>
          </a:xfrm>
          <a:prstGeom prst="rect">
            <a:avLst/>
          </a:prstGeom>
        </p:spPr>
      </p:pic>
    </p:spTree>
    <p:extLst>
      <p:ext uri="{BB962C8B-B14F-4D97-AF65-F5344CB8AC3E}">
        <p14:creationId xmlns:p14="http://schemas.microsoft.com/office/powerpoint/2010/main" val="4258656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Logo of the Bradford District and Craven Health and Care Partnership">
            <a:extLst>
              <a:ext uri="{FF2B5EF4-FFF2-40B4-BE49-F238E27FC236}">
                <a16:creationId xmlns:a16="http://schemas.microsoft.com/office/drawing/2014/main" id="{AF5F7C0B-EA07-6F1B-AAD1-FCC9847E3F48}"/>
              </a:ext>
            </a:extLst>
          </p:cNvPr>
          <p:cNvPicPr>
            <a:picLocks noChangeAspect="1"/>
          </p:cNvPicPr>
          <p:nvPr/>
        </p:nvPicPr>
        <p:blipFill>
          <a:blip r:embed="rId2"/>
          <a:stretch>
            <a:fillRect/>
          </a:stretch>
        </p:blipFill>
        <p:spPr>
          <a:xfrm>
            <a:off x="7198679" y="983944"/>
            <a:ext cx="1787401" cy="329400"/>
          </a:xfrm>
          <a:prstGeom prst="rect">
            <a:avLst/>
          </a:prstGeom>
        </p:spPr>
      </p:pic>
      <p:pic>
        <p:nvPicPr>
          <p:cNvPr id="16" name="Picture 15" descr="Bradford-SEND-Banner-background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7" name="Title 1">
            <a:extLst>
              <a:ext uri="{FF2B5EF4-FFF2-40B4-BE49-F238E27FC236}">
                <a16:creationId xmlns:a16="http://schemas.microsoft.com/office/drawing/2014/main" id="{3DDC1102-9B1D-6312-9D51-CB37A47F652E}"/>
              </a:ext>
            </a:extLst>
          </p:cNvPr>
          <p:cNvSpPr>
            <a:spLocks noGrp="1"/>
          </p:cNvSpPr>
          <p:nvPr>
            <p:ph type="title"/>
          </p:nvPr>
        </p:nvSpPr>
        <p:spPr>
          <a:xfrm>
            <a:off x="82194" y="914038"/>
            <a:ext cx="6406628" cy="822791"/>
          </a:xfrm>
        </p:spPr>
        <p:txBody>
          <a:bodyPr/>
          <a:lstStyle/>
          <a:p>
            <a:r>
              <a:rPr lang="en-US" dirty="0"/>
              <a:t>Goals</a:t>
            </a:r>
            <a:br>
              <a:rPr lang="en-US" dirty="0"/>
            </a:br>
            <a:endParaRPr lang="en-US" dirty="0"/>
          </a:p>
        </p:txBody>
      </p:sp>
      <p:pic>
        <p:nvPicPr>
          <p:cNvPr id="22" name="Picture 21" descr="tit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9250" y="4299814"/>
            <a:ext cx="3862917" cy="536420"/>
          </a:xfrm>
          <a:prstGeom prst="rect">
            <a:avLst/>
          </a:prstGeom>
        </p:spPr>
      </p:pic>
      <p:sp>
        <p:nvSpPr>
          <p:cNvPr id="2" name="Rectangle 2">
            <a:extLst>
              <a:ext uri="{FF2B5EF4-FFF2-40B4-BE49-F238E27FC236}">
                <a16:creationId xmlns:a16="http://schemas.microsoft.com/office/drawing/2014/main" id="{03216809-6FE7-2A12-46F7-AB13161DC89D}"/>
              </a:ext>
            </a:extLst>
          </p:cNvPr>
          <p:cNvSpPr>
            <a:spLocks noChangeArrowheads="1"/>
          </p:cNvSpPr>
          <p:nvPr/>
        </p:nvSpPr>
        <p:spPr bwMode="auto">
          <a:xfrm>
            <a:off x="1914277" y="1068803"/>
            <a:ext cx="120275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a:endParaRPr lang="en-GB" sz="1350">
              <a:solidFill>
                <a:srgbClr val="000000"/>
              </a:solidFill>
              <a:latin typeface="Calibri"/>
            </a:endParaRPr>
          </a:p>
        </p:txBody>
      </p:sp>
      <p:sp>
        <p:nvSpPr>
          <p:cNvPr id="3" name="Content Placeholder 2">
            <a:extLst>
              <a:ext uri="{FF2B5EF4-FFF2-40B4-BE49-F238E27FC236}">
                <a16:creationId xmlns:a16="http://schemas.microsoft.com/office/drawing/2014/main" id="{290BFD46-29D6-658A-6B19-FB33614A29EF}"/>
              </a:ext>
            </a:extLst>
          </p:cNvPr>
          <p:cNvSpPr txBox="1">
            <a:spLocks/>
          </p:cNvSpPr>
          <p:nvPr/>
        </p:nvSpPr>
        <p:spPr>
          <a:xfrm>
            <a:off x="132281" y="1378983"/>
            <a:ext cx="8961633" cy="3615022"/>
          </a:xfrm>
          <a:prstGeom prst="rect">
            <a:avLst/>
          </a:prstGeom>
        </p:spPr>
        <p:txBody>
          <a:bodyPr vert="horz" lIns="68580" tIns="34290" rIns="6858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4313" indent="-214313" defTabSz="514350">
              <a:spcBef>
                <a:spcPts val="563"/>
              </a:spcBef>
              <a:buFont typeface="Arial" panose="020B0604020202020204" pitchFamily="34" charset="0"/>
              <a:buChar char="•"/>
            </a:pPr>
            <a:r>
              <a:rPr lang="en-US" sz="1500" dirty="0">
                <a:solidFill>
                  <a:srgbClr val="44247D">
                    <a:lumMod val="50000"/>
                  </a:srgbClr>
                </a:solidFill>
              </a:rPr>
              <a:t>To understand the importance of co-production from the earliest opportunity</a:t>
            </a:r>
          </a:p>
          <a:p>
            <a:pPr defTabSz="514350">
              <a:spcBef>
                <a:spcPts val="563"/>
              </a:spcBef>
            </a:pPr>
            <a:endParaRPr lang="en-US" sz="1500" dirty="0">
              <a:solidFill>
                <a:srgbClr val="44247D">
                  <a:lumMod val="50000"/>
                </a:srgbClr>
              </a:solidFill>
            </a:endParaRPr>
          </a:p>
          <a:p>
            <a:pPr marL="214313" indent="-214313" defTabSz="514350">
              <a:spcBef>
                <a:spcPts val="563"/>
              </a:spcBef>
              <a:buFont typeface="Arial" panose="020B0604020202020204" pitchFamily="34" charset="0"/>
              <a:buChar char="•"/>
            </a:pPr>
            <a:r>
              <a:rPr lang="en-US" sz="1500" dirty="0">
                <a:solidFill>
                  <a:srgbClr val="44247D">
                    <a:lumMod val="50000"/>
                  </a:srgbClr>
                </a:solidFill>
              </a:rPr>
              <a:t>To recognise the importance of avoiding using other people’s views as a proxy for the child or young person</a:t>
            </a:r>
          </a:p>
          <a:p>
            <a:pPr defTabSz="514350">
              <a:spcBef>
                <a:spcPts val="563"/>
              </a:spcBef>
            </a:pPr>
            <a:endParaRPr lang="en-US" sz="1500" dirty="0">
              <a:solidFill>
                <a:srgbClr val="44247D">
                  <a:lumMod val="50000"/>
                </a:srgbClr>
              </a:solidFill>
            </a:endParaRPr>
          </a:p>
          <a:p>
            <a:pPr marL="214313" indent="-214313" defTabSz="514350">
              <a:spcBef>
                <a:spcPts val="563"/>
              </a:spcBef>
              <a:buFont typeface="Arial" panose="020B0604020202020204" pitchFamily="34" charset="0"/>
              <a:buChar char="•"/>
            </a:pPr>
            <a:r>
              <a:rPr lang="en-US" sz="1500" dirty="0">
                <a:solidFill>
                  <a:srgbClr val="44247D">
                    <a:lumMod val="50000"/>
                  </a:srgbClr>
                </a:solidFill>
              </a:rPr>
              <a:t>To gain ideas around creative ways to capture pupil voice – ‘The Golden Thread’</a:t>
            </a:r>
          </a:p>
          <a:p>
            <a:pPr defTabSz="514350">
              <a:spcBef>
                <a:spcPts val="563"/>
              </a:spcBef>
            </a:pPr>
            <a:endParaRPr lang="en-US" sz="1050" dirty="0">
              <a:solidFill>
                <a:srgbClr val="44247D">
                  <a:lumMod val="50000"/>
                </a:srgbClr>
              </a:solidFill>
            </a:endParaRPr>
          </a:p>
          <a:p>
            <a:pPr defTabSz="514350">
              <a:spcBef>
                <a:spcPts val="563"/>
              </a:spcBef>
            </a:pPr>
            <a:endParaRPr lang="en-GB" sz="1350" dirty="0">
              <a:solidFill>
                <a:srgbClr val="44247D">
                  <a:lumMod val="50000"/>
                </a:srgbClr>
              </a:solidFill>
            </a:endParaRPr>
          </a:p>
          <a:p>
            <a:pPr defTabSz="514350">
              <a:spcBef>
                <a:spcPts val="563"/>
              </a:spcBef>
            </a:pPr>
            <a:endParaRPr lang="en-GB" sz="1350" dirty="0">
              <a:solidFill>
                <a:srgbClr val="44247D">
                  <a:lumMod val="50000"/>
                </a:srgbClr>
              </a:solidFill>
            </a:endParaRPr>
          </a:p>
          <a:p>
            <a:pPr defTabSz="514350">
              <a:spcBef>
                <a:spcPts val="563"/>
              </a:spcBef>
            </a:pPr>
            <a:endParaRPr lang="en-GB" sz="1350" dirty="0">
              <a:solidFill>
                <a:srgbClr val="44247D">
                  <a:lumMod val="50000"/>
                </a:srgbClr>
              </a:solidFill>
            </a:endParaRPr>
          </a:p>
        </p:txBody>
      </p:sp>
      <p:pic>
        <p:nvPicPr>
          <p:cNvPr id="5" name="Picture 4">
            <a:extLst>
              <a:ext uri="{FF2B5EF4-FFF2-40B4-BE49-F238E27FC236}">
                <a16:creationId xmlns:a16="http://schemas.microsoft.com/office/drawing/2014/main" id="{16190EDC-434D-3FC3-3F58-95DB374BD0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2348" y="948480"/>
            <a:ext cx="1194300" cy="329401"/>
          </a:xfrm>
          <a:prstGeom prst="rect">
            <a:avLst/>
          </a:prstGeom>
        </p:spPr>
      </p:pic>
    </p:spTree>
    <p:extLst>
      <p:ext uri="{BB962C8B-B14F-4D97-AF65-F5344CB8AC3E}">
        <p14:creationId xmlns:p14="http://schemas.microsoft.com/office/powerpoint/2010/main" val="452555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Logo of the Bradford District and Craven Health and Care Partnership">
            <a:extLst>
              <a:ext uri="{FF2B5EF4-FFF2-40B4-BE49-F238E27FC236}">
                <a16:creationId xmlns:a16="http://schemas.microsoft.com/office/drawing/2014/main" id="{AF5F7C0B-EA07-6F1B-AAD1-FCC9847E3F48}"/>
              </a:ext>
            </a:extLst>
          </p:cNvPr>
          <p:cNvPicPr>
            <a:picLocks noChangeAspect="1"/>
          </p:cNvPicPr>
          <p:nvPr/>
        </p:nvPicPr>
        <p:blipFill>
          <a:blip r:embed="rId2"/>
          <a:stretch>
            <a:fillRect/>
          </a:stretch>
        </p:blipFill>
        <p:spPr>
          <a:xfrm>
            <a:off x="7198679" y="983944"/>
            <a:ext cx="1787401" cy="329400"/>
          </a:xfrm>
          <a:prstGeom prst="rect">
            <a:avLst/>
          </a:prstGeom>
        </p:spPr>
      </p:pic>
      <p:pic>
        <p:nvPicPr>
          <p:cNvPr id="16" name="Picture 15" descr="Bradford-SEND-Banner-background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7" name="Title 1">
            <a:extLst>
              <a:ext uri="{FF2B5EF4-FFF2-40B4-BE49-F238E27FC236}">
                <a16:creationId xmlns:a16="http://schemas.microsoft.com/office/drawing/2014/main" id="{3DDC1102-9B1D-6312-9D51-CB37A47F652E}"/>
              </a:ext>
            </a:extLst>
          </p:cNvPr>
          <p:cNvSpPr>
            <a:spLocks noGrp="1"/>
          </p:cNvSpPr>
          <p:nvPr>
            <p:ph type="title"/>
          </p:nvPr>
        </p:nvSpPr>
        <p:spPr>
          <a:xfrm>
            <a:off x="82194" y="914038"/>
            <a:ext cx="6406628" cy="822791"/>
          </a:xfrm>
        </p:spPr>
        <p:txBody>
          <a:bodyPr>
            <a:normAutofit fontScale="90000"/>
          </a:bodyPr>
          <a:lstStyle/>
          <a:p>
            <a:r>
              <a:rPr lang="en-US" dirty="0"/>
              <a:t>Why is it important to hear the Child’s voice?</a:t>
            </a:r>
            <a:br>
              <a:rPr lang="en-US" dirty="0"/>
            </a:br>
            <a:endParaRPr lang="en-US" dirty="0"/>
          </a:p>
        </p:txBody>
      </p:sp>
      <p:pic>
        <p:nvPicPr>
          <p:cNvPr id="22" name="Picture 21" descr="tit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9250" y="4299814"/>
            <a:ext cx="3862917" cy="536420"/>
          </a:xfrm>
          <a:prstGeom prst="rect">
            <a:avLst/>
          </a:prstGeom>
        </p:spPr>
      </p:pic>
      <p:sp>
        <p:nvSpPr>
          <p:cNvPr id="2" name="Rectangle 2">
            <a:extLst>
              <a:ext uri="{FF2B5EF4-FFF2-40B4-BE49-F238E27FC236}">
                <a16:creationId xmlns:a16="http://schemas.microsoft.com/office/drawing/2014/main" id="{03216809-6FE7-2A12-46F7-AB13161DC89D}"/>
              </a:ext>
            </a:extLst>
          </p:cNvPr>
          <p:cNvSpPr>
            <a:spLocks noChangeArrowheads="1"/>
          </p:cNvSpPr>
          <p:nvPr/>
        </p:nvSpPr>
        <p:spPr bwMode="auto">
          <a:xfrm>
            <a:off x="1914277" y="1068803"/>
            <a:ext cx="120275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a:endParaRPr lang="en-GB" sz="1350">
              <a:solidFill>
                <a:srgbClr val="000000"/>
              </a:solidFill>
              <a:latin typeface="Calibri"/>
            </a:endParaRPr>
          </a:p>
        </p:txBody>
      </p:sp>
      <p:pic>
        <p:nvPicPr>
          <p:cNvPr id="5" name="Picture 4">
            <a:extLst>
              <a:ext uri="{FF2B5EF4-FFF2-40B4-BE49-F238E27FC236}">
                <a16:creationId xmlns:a16="http://schemas.microsoft.com/office/drawing/2014/main" id="{16190EDC-434D-3FC3-3F58-95DB374BD0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2348" y="948480"/>
            <a:ext cx="1194300" cy="329401"/>
          </a:xfrm>
          <a:prstGeom prst="rect">
            <a:avLst/>
          </a:prstGeom>
        </p:spPr>
      </p:pic>
      <p:sp>
        <p:nvSpPr>
          <p:cNvPr id="6" name="TextBox 5">
            <a:extLst>
              <a:ext uri="{FF2B5EF4-FFF2-40B4-BE49-F238E27FC236}">
                <a16:creationId xmlns:a16="http://schemas.microsoft.com/office/drawing/2014/main" id="{46F11BC8-D4CE-F055-F062-8DA6AC5AA07B}"/>
              </a:ext>
            </a:extLst>
          </p:cNvPr>
          <p:cNvSpPr txBox="1"/>
          <p:nvPr/>
        </p:nvSpPr>
        <p:spPr>
          <a:xfrm>
            <a:off x="82193" y="1301368"/>
            <a:ext cx="6981603" cy="300082"/>
          </a:xfrm>
          <a:prstGeom prst="rect">
            <a:avLst/>
          </a:prstGeom>
          <a:noFill/>
        </p:spPr>
        <p:txBody>
          <a:bodyPr wrap="square">
            <a:spAutoFit/>
          </a:bodyPr>
          <a:lstStyle/>
          <a:p>
            <a:pPr defTabSz="685800"/>
            <a:r>
              <a:rPr lang="en-US" sz="1350" dirty="0">
                <a:solidFill>
                  <a:srgbClr val="005CB9"/>
                </a:solidFill>
                <a:latin typeface="Calibri"/>
                <a:hlinkClick r:id="rId6">
                  <a:extLst>
                    <a:ext uri="{A12FA001-AC4F-418D-AE19-62706E023703}">
                      <ahyp:hlinkClr xmlns:ahyp="http://schemas.microsoft.com/office/drawing/2018/hyperlinkcolor" val="tx"/>
                    </a:ext>
                  </a:extLst>
                </a:hlinkClick>
              </a:rPr>
              <a:t>Enter the Code to Join &amp; Vote on a Presentation - </a:t>
            </a:r>
            <a:r>
              <a:rPr lang="en-US" sz="1350" dirty="0" err="1">
                <a:solidFill>
                  <a:srgbClr val="000000"/>
                </a:solidFill>
                <a:latin typeface="Calibri"/>
                <a:hlinkClick r:id="rId6">
                  <a:extLst>
                    <a:ext uri="{A12FA001-AC4F-418D-AE19-62706E023703}">
                      <ahyp:hlinkClr xmlns:ahyp="http://schemas.microsoft.com/office/drawing/2018/hyperlinkcolor" val="tx"/>
                    </a:ext>
                  </a:extLst>
                </a:hlinkClick>
              </a:rPr>
              <a:t>Mentimeter</a:t>
            </a:r>
            <a:endParaRPr lang="en-GB" sz="1350" dirty="0">
              <a:solidFill>
                <a:srgbClr val="000000"/>
              </a:solidFill>
              <a:latin typeface="Calibri"/>
            </a:endParaRPr>
          </a:p>
        </p:txBody>
      </p:sp>
    </p:spTree>
    <p:extLst>
      <p:ext uri="{BB962C8B-B14F-4D97-AF65-F5344CB8AC3E}">
        <p14:creationId xmlns:p14="http://schemas.microsoft.com/office/powerpoint/2010/main" val="2584026965"/>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Office Theme">
  <a:themeElements>
    <a:clrScheme name="Act as One">
      <a:dk1>
        <a:srgbClr val="000000"/>
      </a:dk1>
      <a:lt1>
        <a:srgbClr val="FFFFFF"/>
      </a:lt1>
      <a:dk2>
        <a:srgbClr val="44546A"/>
      </a:dk2>
      <a:lt2>
        <a:srgbClr val="E7E6E6"/>
      </a:lt2>
      <a:accent1>
        <a:srgbClr val="005CB9"/>
      </a:accent1>
      <a:accent2>
        <a:srgbClr val="F39000"/>
      </a:accent2>
      <a:accent3>
        <a:srgbClr val="BF0078"/>
      </a:accent3>
      <a:accent4>
        <a:srgbClr val="38AE76"/>
      </a:accent4>
      <a:accent5>
        <a:srgbClr val="44247D"/>
      </a:accent5>
      <a:accent6>
        <a:srgbClr val="009F98"/>
      </a:accent6>
      <a:hlink>
        <a:srgbClr val="005CB9"/>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3_Office Theme">
  <a:themeElements>
    <a:clrScheme name="Act as One">
      <a:dk1>
        <a:srgbClr val="000000"/>
      </a:dk1>
      <a:lt1>
        <a:srgbClr val="FFFFFF"/>
      </a:lt1>
      <a:dk2>
        <a:srgbClr val="44546A"/>
      </a:dk2>
      <a:lt2>
        <a:srgbClr val="E7E6E6"/>
      </a:lt2>
      <a:accent1>
        <a:srgbClr val="005CB9"/>
      </a:accent1>
      <a:accent2>
        <a:srgbClr val="F39000"/>
      </a:accent2>
      <a:accent3>
        <a:srgbClr val="BF0078"/>
      </a:accent3>
      <a:accent4>
        <a:srgbClr val="38AE76"/>
      </a:accent4>
      <a:accent5>
        <a:srgbClr val="44247D"/>
      </a:accent5>
      <a:accent6>
        <a:srgbClr val="009F98"/>
      </a:accent6>
      <a:hlink>
        <a:srgbClr val="005CB9"/>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4_Office Theme">
  <a:themeElements>
    <a:clrScheme name="Act as One">
      <a:dk1>
        <a:srgbClr val="000000"/>
      </a:dk1>
      <a:lt1>
        <a:srgbClr val="FFFFFF"/>
      </a:lt1>
      <a:dk2>
        <a:srgbClr val="44546A"/>
      </a:dk2>
      <a:lt2>
        <a:srgbClr val="E7E6E6"/>
      </a:lt2>
      <a:accent1>
        <a:srgbClr val="005CB9"/>
      </a:accent1>
      <a:accent2>
        <a:srgbClr val="F39000"/>
      </a:accent2>
      <a:accent3>
        <a:srgbClr val="BF0078"/>
      </a:accent3>
      <a:accent4>
        <a:srgbClr val="38AE76"/>
      </a:accent4>
      <a:accent5>
        <a:srgbClr val="44247D"/>
      </a:accent5>
      <a:accent6>
        <a:srgbClr val="009F98"/>
      </a:accent6>
      <a:hlink>
        <a:srgbClr val="005CB9"/>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12388</TotalTime>
  <Words>2959</Words>
  <Application>Microsoft Office PowerPoint</Application>
  <PresentationFormat>On-screen Show (4:3)</PresentationFormat>
  <Paragraphs>416</Paragraphs>
  <Slides>44</Slides>
  <Notes>8</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44</vt:i4>
      </vt:variant>
    </vt:vector>
  </HeadingPairs>
  <TitlesOfParts>
    <vt:vector size="58" baseType="lpstr">
      <vt:lpstr>Arial</vt:lpstr>
      <vt:lpstr>Calibri</vt:lpstr>
      <vt:lpstr>Cambria</vt:lpstr>
      <vt:lpstr>Cambria Math</vt:lpstr>
      <vt:lpstr>Courier New</vt:lpstr>
      <vt:lpstr>Georgia</vt:lpstr>
      <vt:lpstr>Helvetica</vt:lpstr>
      <vt:lpstr>Times New Roman</vt:lpstr>
      <vt:lpstr>Wingdings</vt:lpstr>
      <vt:lpstr>Office Theme</vt:lpstr>
      <vt:lpstr>15_Office Theme</vt:lpstr>
      <vt:lpstr>13_Office Theme</vt:lpstr>
      <vt:lpstr>14_Office Theme</vt:lpstr>
      <vt:lpstr>Adjacency</vt:lpstr>
      <vt:lpstr>Senco Network</vt:lpstr>
      <vt:lpstr>Agenda</vt:lpstr>
      <vt:lpstr>Introduction</vt:lpstr>
      <vt:lpstr>Sneak Preview</vt:lpstr>
      <vt:lpstr>Update from EP Team 2023 - 24</vt:lpstr>
      <vt:lpstr>SEND Auditors Team </vt:lpstr>
      <vt:lpstr>Introduction</vt:lpstr>
      <vt:lpstr>Goals </vt:lpstr>
      <vt:lpstr>Why is it important to hear the Child’s voice?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Please email the team with any questions or queries you may have after the meeting. SEND.Auditors@bradford.gov.uk</vt:lpstr>
      <vt:lpstr>Update from Sufficiency team</vt:lpstr>
      <vt:lpstr>Neurodevelopment Assessments  for Bradford District and Craven  Update</vt:lpstr>
      <vt:lpstr>Waiting times background</vt:lpstr>
      <vt:lpstr>Increasing demand</vt:lpstr>
      <vt:lpstr>What have we done to reduce waits</vt:lpstr>
      <vt:lpstr>PowerPoint Presentation</vt:lpstr>
      <vt:lpstr>Break</vt:lpstr>
      <vt:lpstr>                     SENCO Network Wednesday 13th September 2023  Social, Communication, Interaction and Learning (SCIL) Team Updates  </vt:lpstr>
      <vt:lpstr>Vision</vt:lpstr>
      <vt:lpstr>Updates </vt:lpstr>
      <vt:lpstr>Feedback</vt:lpstr>
      <vt:lpstr>Staffing Update</vt:lpstr>
      <vt:lpstr> Service Offer Improvements </vt:lpstr>
      <vt:lpstr>ANY QUESTIONS OR COMMENTS? </vt:lpstr>
      <vt:lpstr>The Curious Case of Covid 19</vt:lpstr>
      <vt:lpstr>Lost Learning due to covid</vt:lpstr>
      <vt:lpstr>Known Impacts</vt:lpstr>
      <vt:lpstr>A Double Whammy?</vt:lpstr>
      <vt:lpstr>Impact of Covid on infant and child development</vt:lpstr>
      <vt:lpstr>Impact of Covid in EY settings</vt:lpstr>
      <vt:lpstr>Covid and SEND</vt:lpstr>
      <vt:lpstr>What Provision is Required?</vt:lpstr>
      <vt:lpstr>So What Happens Next?</vt:lpstr>
      <vt:lpstr>SEN Q and A</vt:lpstr>
    </vt:vector>
  </TitlesOfParts>
  <Company>CBMDC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Support Plan</dc:title>
  <dc:creator>Ruth Dennis</dc:creator>
  <cp:lastModifiedBy>Ruth Dennis</cp:lastModifiedBy>
  <cp:revision>362</cp:revision>
  <cp:lastPrinted>2019-09-09T16:04:41Z</cp:lastPrinted>
  <dcterms:created xsi:type="dcterms:W3CDTF">2017-01-23T10:10:23Z</dcterms:created>
  <dcterms:modified xsi:type="dcterms:W3CDTF">2023-09-12T14:04:29Z</dcterms:modified>
</cp:coreProperties>
</file>