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769" r:id="rId3"/>
    <p:sldId id="785" r:id="rId4"/>
    <p:sldId id="786" r:id="rId5"/>
    <p:sldId id="784" r:id="rId6"/>
    <p:sldId id="798" r:id="rId7"/>
    <p:sldId id="740" r:id="rId8"/>
    <p:sldId id="692" r:id="rId9"/>
    <p:sldId id="693" r:id="rId10"/>
    <p:sldId id="772" r:id="rId11"/>
    <p:sldId id="777" r:id="rId12"/>
    <p:sldId id="778" r:id="rId13"/>
    <p:sldId id="779" r:id="rId14"/>
    <p:sldId id="780" r:id="rId15"/>
    <p:sldId id="781" r:id="rId16"/>
    <p:sldId id="782" r:id="rId17"/>
    <p:sldId id="771" r:id="rId18"/>
    <p:sldId id="773" r:id="rId19"/>
    <p:sldId id="774" r:id="rId20"/>
    <p:sldId id="775" r:id="rId21"/>
    <p:sldId id="776" r:id="rId22"/>
    <p:sldId id="695" r:id="rId23"/>
    <p:sldId id="783" r:id="rId24"/>
    <p:sldId id="575" r:id="rId25"/>
    <p:sldId id="791" r:id="rId26"/>
    <p:sldId id="792" r:id="rId27"/>
    <p:sldId id="793" r:id="rId28"/>
    <p:sldId id="794" r:id="rId29"/>
    <p:sldId id="795" r:id="rId30"/>
    <p:sldId id="796" r:id="rId31"/>
    <p:sldId id="797" r:id="rId32"/>
    <p:sldId id="787" r:id="rId33"/>
    <p:sldId id="788" r:id="rId34"/>
    <p:sldId id="789" r:id="rId35"/>
    <p:sldId id="790" r:id="rId36"/>
    <p:sldId id="702" r:id="rId37"/>
    <p:sldId id="703" r:id="rId38"/>
    <p:sldId id="383"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384" autoAdjust="0"/>
  </p:normalViewPr>
  <p:slideViewPr>
    <p:cSldViewPr>
      <p:cViewPr varScale="1">
        <p:scale>
          <a:sx n="106" d="100"/>
          <a:sy n="106" d="100"/>
        </p:scale>
        <p:origin x="78" y="96"/>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17/09/2020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17/09/2020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18693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17/09/2020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so.bradford.gov.uk/content/send-document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so.bradford.gov.uk/content/send-document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kills4bradford.co.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cdc.referrals@nhs.net" TargetMode="Externa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bdct.nhs.uk/services/child-adolescent-mental-health-camhs/" TargetMode="Externa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hyperlink" Target="http://www.skills4bradford.co.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kills4bradford.co.u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so.bradford.gov.uk/content/senco-networks" TargetMode="External"/><Relationship Id="rId2" Type="http://schemas.openxmlformats.org/officeDocument/2006/relationships/hyperlink" Target="https://bso.bradford.gov.uk/content/send-document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9" y="3573016"/>
            <a:ext cx="6472808" cy="648072"/>
          </a:xfrm>
        </p:spPr>
        <p:txBody>
          <a:bodyPr/>
          <a:lstStyle/>
          <a:p>
            <a:r>
              <a:rPr lang="en-GB" dirty="0" smtClean="0"/>
              <a:t>Autumn Term 2020</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Need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889105"/>
              </p:ext>
            </p:extLst>
          </p:nvPr>
        </p:nvGraphicFramePr>
        <p:xfrm>
          <a:off x="457200" y="1602069"/>
          <a:ext cx="8003232" cy="4351169"/>
        </p:xfrm>
        <a:graphic>
          <a:graphicData uri="http://schemas.openxmlformats.org/drawingml/2006/table">
            <a:tbl>
              <a:tblPr firstRow="1" bandRow="1">
                <a:tableStyleId>{5C22544A-7EE6-4342-B048-85BDC9FD1C3A}</a:tableStyleId>
              </a:tblPr>
              <a:tblGrid>
                <a:gridCol w="3754760">
                  <a:extLst>
                    <a:ext uri="{9D8B030D-6E8A-4147-A177-3AD203B41FA5}">
                      <a16:colId xmlns:a16="http://schemas.microsoft.com/office/drawing/2014/main" val="1287348135"/>
                    </a:ext>
                  </a:extLst>
                </a:gridCol>
                <a:gridCol w="4248472">
                  <a:extLst>
                    <a:ext uri="{9D8B030D-6E8A-4147-A177-3AD203B41FA5}">
                      <a16:colId xmlns:a16="http://schemas.microsoft.com/office/drawing/2014/main" val="1890625837"/>
                    </a:ext>
                  </a:extLst>
                </a:gridCol>
              </a:tblGrid>
              <a:tr h="289755">
                <a:tc>
                  <a:txBody>
                    <a:bodyPr/>
                    <a:lstStyle/>
                    <a:p>
                      <a:r>
                        <a:rPr lang="en-GB" sz="1600" b="1" dirty="0" smtClean="0"/>
                        <a:t>Code</a:t>
                      </a:r>
                      <a:r>
                        <a:rPr lang="en-GB" sz="1600" b="1" baseline="0" dirty="0" smtClean="0"/>
                        <a:t> of Practice Area of Need</a:t>
                      </a:r>
                      <a:endParaRPr lang="en-GB" sz="1600" b="1" dirty="0"/>
                    </a:p>
                  </a:txBody>
                  <a:tcPr/>
                </a:tc>
                <a:tc>
                  <a:txBody>
                    <a:bodyPr/>
                    <a:lstStyle/>
                    <a:p>
                      <a:r>
                        <a:rPr lang="en-GB" sz="1600" dirty="0" smtClean="0"/>
                        <a:t>Sub Category</a:t>
                      </a:r>
                      <a:endParaRPr lang="en-GB" sz="1600" dirty="0"/>
                    </a:p>
                  </a:txBody>
                  <a:tcPr/>
                </a:tc>
                <a:extLst>
                  <a:ext uri="{0D108BD9-81ED-4DB2-BD59-A6C34878D82A}">
                    <a16:rowId xmlns:a16="http://schemas.microsoft.com/office/drawing/2014/main" val="4068180911"/>
                  </a:ext>
                </a:extLst>
              </a:tr>
              <a:tr h="342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1.a Cognition and Learning</a:t>
                      </a:r>
                    </a:p>
                  </a:txBody>
                  <a:tcPr anchor="ctr"/>
                </a:tc>
                <a:tc>
                  <a:txBody>
                    <a:bodyPr/>
                    <a:lstStyle/>
                    <a:p>
                      <a:r>
                        <a:rPr lang="en-GB" sz="1600" b="0" kern="1200" dirty="0" smtClean="0">
                          <a:solidFill>
                            <a:schemeClr val="dk1"/>
                          </a:solidFill>
                          <a:effectLst/>
                          <a:latin typeface="+mn-lt"/>
                          <a:ea typeface="+mn-ea"/>
                          <a:cs typeface="+mn-cs"/>
                        </a:rPr>
                        <a:t>Learning</a:t>
                      </a:r>
                      <a:endParaRPr lang="en-GB" sz="1600" b="0" dirty="0"/>
                    </a:p>
                  </a:txBody>
                  <a:tcPr anchor="ctr"/>
                </a:tc>
                <a:extLst>
                  <a:ext uri="{0D108BD9-81ED-4DB2-BD59-A6C34878D82A}">
                    <a16:rowId xmlns:a16="http://schemas.microsoft.com/office/drawing/2014/main" val="1161798272"/>
                  </a:ext>
                </a:extLst>
              </a:tr>
              <a:tr h="348215">
                <a:tc>
                  <a:txBody>
                    <a:bodyPr/>
                    <a:lstStyle/>
                    <a:p>
                      <a:r>
                        <a:rPr lang="en-GB" sz="1600" b="0" kern="1200" dirty="0" smtClean="0">
                          <a:solidFill>
                            <a:schemeClr val="dk1"/>
                          </a:solidFill>
                          <a:effectLst/>
                          <a:latin typeface="+mn-lt"/>
                          <a:ea typeface="+mn-ea"/>
                          <a:cs typeface="+mn-cs"/>
                        </a:rPr>
                        <a:t>1.b Cognition and Learning</a:t>
                      </a:r>
                      <a:endParaRPr lang="en-GB" sz="1600" b="0" dirty="0"/>
                    </a:p>
                  </a:txBody>
                  <a:tcPr anchor="ctr"/>
                </a:tc>
                <a:tc>
                  <a:txBody>
                    <a:bodyPr/>
                    <a:lstStyle/>
                    <a:p>
                      <a:r>
                        <a:rPr lang="en-GB" sz="1600" b="0" kern="1200" dirty="0" smtClean="0">
                          <a:solidFill>
                            <a:schemeClr val="dk1"/>
                          </a:solidFill>
                          <a:effectLst/>
                          <a:latin typeface="+mn-lt"/>
                          <a:ea typeface="+mn-ea"/>
                          <a:cs typeface="+mn-cs"/>
                        </a:rPr>
                        <a:t>Specific Learning Difficulties</a:t>
                      </a:r>
                      <a:endParaRPr lang="en-GB" sz="1600" b="0" dirty="0"/>
                    </a:p>
                  </a:txBody>
                  <a:tcPr anchor="ctr"/>
                </a:tc>
                <a:extLst>
                  <a:ext uri="{0D108BD9-81ED-4DB2-BD59-A6C34878D82A}">
                    <a16:rowId xmlns:a16="http://schemas.microsoft.com/office/drawing/2014/main" val="1255738381"/>
                  </a:ext>
                </a:extLst>
              </a:tr>
              <a:tr h="507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2.a. Communication and Interaction</a:t>
                      </a:r>
                    </a:p>
                  </a:txBody>
                  <a:tcPr anchor="ctr"/>
                </a:tc>
                <a:tc>
                  <a:txBody>
                    <a:bodyPr/>
                    <a:lstStyle/>
                    <a:p>
                      <a:r>
                        <a:rPr lang="en-GB" sz="1600" b="0" kern="1200" dirty="0" smtClean="0">
                          <a:solidFill>
                            <a:schemeClr val="dk1"/>
                          </a:solidFill>
                          <a:effectLst/>
                          <a:latin typeface="+mn-lt"/>
                          <a:ea typeface="+mn-ea"/>
                          <a:cs typeface="+mn-cs"/>
                        </a:rPr>
                        <a:t>Speech and Language</a:t>
                      </a:r>
                      <a:endParaRPr lang="en-GB" sz="1600" b="0" dirty="0"/>
                    </a:p>
                  </a:txBody>
                  <a:tcPr anchor="ctr"/>
                </a:tc>
                <a:extLst>
                  <a:ext uri="{0D108BD9-81ED-4DB2-BD59-A6C34878D82A}">
                    <a16:rowId xmlns:a16="http://schemas.microsoft.com/office/drawing/2014/main" val="2929433177"/>
                  </a:ext>
                </a:extLst>
              </a:tr>
              <a:tr h="724387">
                <a:tc>
                  <a:txBody>
                    <a:bodyPr/>
                    <a:lstStyle/>
                    <a:p>
                      <a:r>
                        <a:rPr lang="en-GB" sz="1600" b="0" kern="1200" dirty="0" smtClean="0">
                          <a:solidFill>
                            <a:schemeClr val="dk1"/>
                          </a:solidFill>
                          <a:effectLst/>
                          <a:latin typeface="+mn-lt"/>
                          <a:ea typeface="+mn-ea"/>
                          <a:cs typeface="+mn-cs"/>
                        </a:rPr>
                        <a:t>2.b Communication and Interaction</a:t>
                      </a:r>
                      <a:endParaRPr lang="en-GB" sz="16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Social Communication including those with a diagnosis of ASC</a:t>
                      </a:r>
                      <a:endParaRPr lang="en-GB" sz="1600" b="0" dirty="0" smtClean="0"/>
                    </a:p>
                  </a:txBody>
                  <a:tcPr anchor="ctr"/>
                </a:tc>
                <a:extLst>
                  <a:ext uri="{0D108BD9-81ED-4DB2-BD59-A6C34878D82A}">
                    <a16:rowId xmlns:a16="http://schemas.microsoft.com/office/drawing/2014/main" val="162834173"/>
                  </a:ext>
                </a:extLst>
              </a:tr>
              <a:tr h="507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3.</a:t>
                      </a:r>
                      <a:r>
                        <a:rPr lang="en-GB" sz="1600" b="0" kern="1200" baseline="0" dirty="0" smtClean="0">
                          <a:solidFill>
                            <a:schemeClr val="dk1"/>
                          </a:solidFill>
                          <a:effectLst/>
                          <a:latin typeface="+mn-lt"/>
                          <a:ea typeface="+mn-ea"/>
                          <a:cs typeface="+mn-cs"/>
                        </a:rPr>
                        <a:t> </a:t>
                      </a:r>
                      <a:r>
                        <a:rPr lang="en-GB" sz="1600" b="0" kern="1200" dirty="0" smtClean="0">
                          <a:solidFill>
                            <a:schemeClr val="dk1"/>
                          </a:solidFill>
                          <a:effectLst/>
                          <a:latin typeface="+mn-lt"/>
                          <a:ea typeface="+mn-ea"/>
                          <a:cs typeface="+mn-cs"/>
                        </a:rPr>
                        <a:t>Social, Emotional and Mental Health Needs</a:t>
                      </a:r>
                    </a:p>
                  </a:txBody>
                  <a:tcPr anchor="ctr"/>
                </a:tc>
                <a:tc>
                  <a:txBody>
                    <a:bodyPr/>
                    <a:lstStyle/>
                    <a:p>
                      <a:endParaRPr lang="en-GB" sz="1600" b="0" dirty="0"/>
                    </a:p>
                  </a:txBody>
                  <a:tcPr anchor="ctr"/>
                </a:tc>
                <a:extLst>
                  <a:ext uri="{0D108BD9-81ED-4DB2-BD59-A6C34878D82A}">
                    <a16:rowId xmlns:a16="http://schemas.microsoft.com/office/drawing/2014/main" val="348175762"/>
                  </a:ext>
                </a:extLst>
              </a:tr>
              <a:tr h="331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4.a Sensory and/or Physical Needs</a:t>
                      </a:r>
                    </a:p>
                  </a:txBody>
                  <a:tcPr anchor="ctr"/>
                </a:tc>
                <a:tc>
                  <a:txBody>
                    <a:bodyPr/>
                    <a:lstStyle/>
                    <a:p>
                      <a:r>
                        <a:rPr lang="en-GB" sz="1600" b="0" kern="1200" dirty="0" smtClean="0">
                          <a:solidFill>
                            <a:schemeClr val="dk1"/>
                          </a:solidFill>
                          <a:effectLst/>
                          <a:latin typeface="+mn-lt"/>
                          <a:ea typeface="+mn-ea"/>
                          <a:cs typeface="+mn-cs"/>
                        </a:rPr>
                        <a:t>Visual Impairment</a:t>
                      </a:r>
                      <a:endParaRPr lang="en-GB" sz="1600" b="0" dirty="0"/>
                    </a:p>
                  </a:txBody>
                  <a:tcPr anchor="ctr"/>
                </a:tc>
                <a:extLst>
                  <a:ext uri="{0D108BD9-81ED-4DB2-BD59-A6C34878D82A}">
                    <a16:rowId xmlns:a16="http://schemas.microsoft.com/office/drawing/2014/main" val="2752979673"/>
                  </a:ext>
                </a:extLst>
              </a:tr>
              <a:tr h="337328">
                <a:tc>
                  <a:txBody>
                    <a:bodyPr/>
                    <a:lstStyle/>
                    <a:p>
                      <a:r>
                        <a:rPr lang="en-GB" sz="1600" b="0" kern="1200" dirty="0" smtClean="0">
                          <a:solidFill>
                            <a:schemeClr val="dk1"/>
                          </a:solidFill>
                          <a:effectLst/>
                          <a:latin typeface="+mn-lt"/>
                          <a:ea typeface="+mn-ea"/>
                          <a:cs typeface="+mn-cs"/>
                        </a:rPr>
                        <a:t>4.b Sensory and/or Physical</a:t>
                      </a:r>
                      <a:endParaRPr lang="en-GB" sz="16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Hearing Impairment</a:t>
                      </a:r>
                      <a:endParaRPr lang="en-GB" sz="1600" b="0" dirty="0" smtClean="0"/>
                    </a:p>
                  </a:txBody>
                  <a:tcPr anchor="ctr"/>
                </a:tc>
                <a:extLst>
                  <a:ext uri="{0D108BD9-81ED-4DB2-BD59-A6C34878D82A}">
                    <a16:rowId xmlns:a16="http://schemas.microsoft.com/office/drawing/2014/main" val="662316110"/>
                  </a:ext>
                </a:extLst>
              </a:tr>
              <a:tr h="507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4.c Sensory and/or Physical Needs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Multi-Sensory Impairment</a:t>
                      </a:r>
                    </a:p>
                  </a:txBody>
                  <a:tcPr anchor="ctr"/>
                </a:tc>
                <a:extLst>
                  <a:ext uri="{0D108BD9-81ED-4DB2-BD59-A6C34878D82A}">
                    <a16:rowId xmlns:a16="http://schemas.microsoft.com/office/drawing/2014/main" val="1202449402"/>
                  </a:ext>
                </a:extLst>
              </a:tr>
              <a:tr h="328599">
                <a:tc>
                  <a:txBody>
                    <a:bodyPr/>
                    <a:lstStyle/>
                    <a:p>
                      <a:r>
                        <a:rPr lang="en-GB" sz="1600" b="0" kern="1200" dirty="0" smtClean="0">
                          <a:solidFill>
                            <a:schemeClr val="dk1"/>
                          </a:solidFill>
                          <a:effectLst/>
                          <a:latin typeface="+mn-lt"/>
                          <a:ea typeface="+mn-ea"/>
                          <a:cs typeface="+mn-cs"/>
                        </a:rPr>
                        <a:t>4.d Sensory and/or Physical</a:t>
                      </a:r>
                      <a:endParaRPr lang="en-GB" sz="1600" b="0" dirty="0"/>
                    </a:p>
                  </a:txBody>
                  <a:tcPr anchor="ctr"/>
                </a:tc>
                <a:tc>
                  <a:txBody>
                    <a:bodyPr/>
                    <a:lstStyle/>
                    <a:p>
                      <a:r>
                        <a:rPr lang="en-GB" sz="1600" b="0" kern="1200" dirty="0" smtClean="0">
                          <a:solidFill>
                            <a:schemeClr val="dk1"/>
                          </a:solidFill>
                          <a:effectLst/>
                          <a:latin typeface="+mn-lt"/>
                          <a:ea typeface="+mn-ea"/>
                          <a:cs typeface="+mn-cs"/>
                        </a:rPr>
                        <a:t>Physical</a:t>
                      </a:r>
                      <a:endParaRPr lang="en-GB" sz="1600" b="0" dirty="0"/>
                    </a:p>
                  </a:txBody>
                  <a:tcPr anchor="ctr"/>
                </a:tc>
                <a:extLst>
                  <a:ext uri="{0D108BD9-81ED-4DB2-BD59-A6C34878D82A}">
                    <a16:rowId xmlns:a16="http://schemas.microsoft.com/office/drawing/2014/main" val="2065722148"/>
                  </a:ext>
                </a:extLst>
              </a:tr>
            </a:tbl>
          </a:graphicData>
        </a:graphic>
      </p:graphicFrame>
    </p:spTree>
    <p:extLst>
      <p:ext uri="{BB962C8B-B14F-4D97-AF65-F5344CB8AC3E}">
        <p14:creationId xmlns:p14="http://schemas.microsoft.com/office/powerpoint/2010/main" val="417519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Code of Practice </a:t>
            </a:r>
            <a:r>
              <a:rPr lang="en-GB" dirty="0" smtClean="0"/>
              <a:t>Stage</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4222304"/>
              </p:ext>
            </p:extLst>
          </p:nvPr>
        </p:nvGraphicFramePr>
        <p:xfrm>
          <a:off x="457200" y="1844824"/>
          <a:ext cx="7992888" cy="3657600"/>
        </p:xfrm>
        <a:graphic>
          <a:graphicData uri="http://schemas.openxmlformats.org/drawingml/2006/table">
            <a:tbl>
              <a:tblPr/>
              <a:tblGrid>
                <a:gridCol w="2026568">
                  <a:extLst>
                    <a:ext uri="{9D8B030D-6E8A-4147-A177-3AD203B41FA5}">
                      <a16:colId xmlns:a16="http://schemas.microsoft.com/office/drawing/2014/main" val="423289840"/>
                    </a:ext>
                  </a:extLst>
                </a:gridCol>
                <a:gridCol w="5966320">
                  <a:extLst>
                    <a:ext uri="{9D8B030D-6E8A-4147-A177-3AD203B41FA5}">
                      <a16:colId xmlns:a16="http://schemas.microsoft.com/office/drawing/2014/main" val="3512042242"/>
                    </a:ext>
                  </a:extLst>
                </a:gridCol>
              </a:tblGrid>
              <a:tr h="988240">
                <a:tc>
                  <a:txBody>
                    <a:bodyPr/>
                    <a:lstStyle/>
                    <a:p>
                      <a:pPr algn="ctr">
                        <a:spcAft>
                          <a:spcPts val="0"/>
                        </a:spcAft>
                      </a:pPr>
                      <a:r>
                        <a:rPr lang="en-GB" sz="16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Below </a:t>
                      </a:r>
                      <a:r>
                        <a:rPr lang="en-GB"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 </a:t>
                      </a:r>
                      <a:r>
                        <a:rPr lang="en-GB" sz="16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Related</a:t>
                      </a:r>
                      <a:r>
                        <a:rPr lang="en-GB" sz="1600" b="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6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Expectations</a:t>
                      </a:r>
                      <a:endParaRPr lang="en-GB" sz="1800" b="0" dirty="0">
                        <a:effectLst/>
                        <a:latin typeface="Times New Roman" panose="02020603050405020304" pitchFamily="18" charset="0"/>
                        <a:ea typeface="Times New Roman" panose="02020603050405020304" pitchFamily="18" charset="0"/>
                      </a:endParaRP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5750" indent="-285750">
                        <a:buFont typeface="Arial" panose="020B0604020202020204" pitchFamily="34" charset="0"/>
                        <a:buChar char="•"/>
                      </a:pPr>
                      <a:r>
                        <a:rPr lang="en-GB" sz="1600" b="0" kern="1200" dirty="0" smtClean="0">
                          <a:solidFill>
                            <a:schemeClr val="tx1"/>
                          </a:solidFill>
                          <a:effectLst/>
                          <a:latin typeface="+mn-lt"/>
                          <a:ea typeface="+mn-ea"/>
                          <a:cs typeface="+mn-cs"/>
                        </a:rPr>
                        <a:t>Require</a:t>
                      </a:r>
                      <a:r>
                        <a:rPr lang="en-GB" sz="1600" b="0" kern="1200" baseline="0" dirty="0" smtClean="0">
                          <a:solidFill>
                            <a:schemeClr val="tx1"/>
                          </a:solidFill>
                          <a:effectLst/>
                          <a:latin typeface="+mn-lt"/>
                          <a:ea typeface="+mn-ea"/>
                          <a:cs typeface="+mn-cs"/>
                        </a:rPr>
                        <a:t> </a:t>
                      </a:r>
                      <a:r>
                        <a:rPr lang="en-GB" sz="1600" b="0" kern="1200" dirty="0" smtClean="0">
                          <a:solidFill>
                            <a:schemeClr val="tx1"/>
                          </a:solidFill>
                          <a:effectLst/>
                          <a:latin typeface="+mn-lt"/>
                          <a:ea typeface="+mn-ea"/>
                          <a:cs typeface="+mn-cs"/>
                        </a:rPr>
                        <a:t>high quality teaching within an inclusive setting </a:t>
                      </a:r>
                    </a:p>
                    <a:p>
                      <a:pPr marL="285750" indent="-285750">
                        <a:buFont typeface="Arial" panose="020B0604020202020204" pitchFamily="34" charset="0"/>
                        <a:buChar char="•"/>
                      </a:pPr>
                      <a:r>
                        <a:rPr lang="en-GB" sz="1600" b="0" kern="1200" dirty="0" smtClean="0">
                          <a:solidFill>
                            <a:schemeClr val="tx1"/>
                          </a:solidFill>
                          <a:effectLst/>
                          <a:latin typeface="+mn-lt"/>
                          <a:ea typeface="+mn-ea"/>
                          <a:cs typeface="+mn-cs"/>
                        </a:rPr>
                        <a:t>SEN</a:t>
                      </a:r>
                      <a:r>
                        <a:rPr lang="en-GB" sz="1600" b="0" kern="1200" baseline="0" dirty="0" smtClean="0">
                          <a:solidFill>
                            <a:schemeClr val="tx1"/>
                          </a:solidFill>
                          <a:effectLst/>
                          <a:latin typeface="+mn-lt"/>
                          <a:ea typeface="+mn-ea"/>
                          <a:cs typeface="+mn-cs"/>
                        </a:rPr>
                        <a:t> n</a:t>
                      </a:r>
                      <a:r>
                        <a:rPr lang="en-GB" sz="1600" b="0" kern="1200" dirty="0" smtClean="0">
                          <a:solidFill>
                            <a:schemeClr val="tx1"/>
                          </a:solidFill>
                          <a:effectLst/>
                          <a:latin typeface="+mn-lt"/>
                          <a:ea typeface="+mn-ea"/>
                          <a:cs typeface="+mn-cs"/>
                        </a:rPr>
                        <a:t>eed-specific practice or adaptations which are additional to and different from those which are normally available.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smtClean="0">
                          <a:solidFill>
                            <a:schemeClr val="tx1"/>
                          </a:solidFill>
                          <a:effectLst/>
                          <a:latin typeface="+mn-lt"/>
                          <a:ea typeface="+mn-ea"/>
                          <a:cs typeface="+mn-cs"/>
                        </a:rPr>
                        <a:t>These children do not necessarily have special educational needs and do not need to be placed on the SEND register.</a:t>
                      </a: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0940245"/>
                  </a:ext>
                </a:extLst>
              </a:tr>
              <a:tr h="726704">
                <a:tc>
                  <a:txBody>
                    <a:bodyPr/>
                    <a:lstStyle/>
                    <a:p>
                      <a:pPr algn="ctr">
                        <a:spcAft>
                          <a:spcPts val="0"/>
                        </a:spcAft>
                      </a:pPr>
                      <a:r>
                        <a:rPr lang="en-GB" sz="16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 </a:t>
                      </a:r>
                      <a:r>
                        <a:rPr lang="en-GB"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Support</a:t>
                      </a:r>
                      <a:endParaRPr lang="en-GB" sz="1800" b="0" dirty="0">
                        <a:effectLst/>
                        <a:latin typeface="Times New Roman" panose="02020603050405020304" pitchFamily="18" charset="0"/>
                        <a:ea typeface="Times New Roman" panose="02020603050405020304" pitchFamily="18" charset="0"/>
                      </a:endParaRP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85750" indent="-285750">
                        <a:buFont typeface="Arial" panose="020B0604020202020204" pitchFamily="34" charset="0"/>
                        <a:buChar char="•"/>
                      </a:pPr>
                      <a:r>
                        <a:rPr lang="en-GB" sz="1600" b="0" kern="1200" dirty="0" smtClean="0">
                          <a:solidFill>
                            <a:schemeClr val="tx1"/>
                          </a:solidFill>
                          <a:effectLst/>
                          <a:latin typeface="+mn-lt"/>
                          <a:ea typeface="+mn-ea"/>
                          <a:cs typeface="+mn-cs"/>
                        </a:rPr>
                        <a:t>Requite</a:t>
                      </a:r>
                      <a:r>
                        <a:rPr lang="en-GB" sz="1600" b="0" kern="1200" baseline="0" dirty="0" smtClean="0">
                          <a:solidFill>
                            <a:schemeClr val="tx1"/>
                          </a:solidFill>
                          <a:effectLst/>
                          <a:latin typeface="+mn-lt"/>
                          <a:ea typeface="+mn-ea"/>
                          <a:cs typeface="+mn-cs"/>
                        </a:rPr>
                        <a:t> b</a:t>
                      </a:r>
                      <a:r>
                        <a:rPr lang="en-GB" sz="1600" b="0" kern="1200" dirty="0" smtClean="0">
                          <a:solidFill>
                            <a:schemeClr val="tx1"/>
                          </a:solidFill>
                          <a:effectLst/>
                          <a:latin typeface="+mn-lt"/>
                          <a:ea typeface="+mn-ea"/>
                          <a:cs typeface="+mn-cs"/>
                        </a:rPr>
                        <a:t>espoke intervention – time bound and quantifiable</a:t>
                      </a:r>
                      <a:r>
                        <a:rPr lang="en-GB" sz="1600" b="0" kern="1200" baseline="0" dirty="0" smtClean="0">
                          <a:solidFill>
                            <a:schemeClr val="tx1"/>
                          </a:solidFill>
                          <a:effectLst/>
                          <a:latin typeface="+mn-lt"/>
                          <a:ea typeface="+mn-ea"/>
                          <a:cs typeface="+mn-cs"/>
                        </a:rPr>
                        <a:t> </a:t>
                      </a:r>
                      <a:r>
                        <a:rPr lang="en-GB" sz="1600" b="0" kern="1200" dirty="0" smtClean="0">
                          <a:solidFill>
                            <a:schemeClr val="tx1"/>
                          </a:solidFill>
                          <a:effectLst/>
                          <a:latin typeface="+mn-lt"/>
                          <a:ea typeface="+mn-ea"/>
                          <a:cs typeface="+mn-cs"/>
                        </a:rPr>
                        <a:t>‘additional to’ or ‘different from’ interventions.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smtClean="0">
                          <a:solidFill>
                            <a:schemeClr val="tx1"/>
                          </a:solidFill>
                          <a:effectLst/>
                          <a:latin typeface="+mn-lt"/>
                          <a:ea typeface="+mn-ea"/>
                          <a:cs typeface="+mn-cs"/>
                        </a:rPr>
                        <a:t>May have special educational needs and should be placed on the SEND register</a:t>
                      </a:r>
                      <a:r>
                        <a:rPr lang="en-GB" sz="1600" b="0" kern="1200" baseline="0" dirty="0" smtClean="0">
                          <a:solidFill>
                            <a:schemeClr val="tx1"/>
                          </a:solidFill>
                          <a:effectLst/>
                          <a:latin typeface="+mn-lt"/>
                          <a:ea typeface="+mn-ea"/>
                          <a:cs typeface="+mn-cs"/>
                        </a:rPr>
                        <a:t> using K code</a:t>
                      </a:r>
                      <a:endParaRPr lang="en-GB" sz="1600" b="0" dirty="0">
                        <a:effectLst/>
                        <a:latin typeface="Times New Roman" panose="02020603050405020304" pitchFamily="18" charset="0"/>
                        <a:ea typeface="Times New Roman" panose="02020603050405020304" pitchFamily="18" charset="0"/>
                      </a:endParaRP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614081"/>
                  </a:ext>
                </a:extLst>
              </a:tr>
              <a:tr h="726704">
                <a:tc>
                  <a:txBody>
                    <a:bodyPr/>
                    <a:lstStyle/>
                    <a:p>
                      <a:pPr algn="ctr">
                        <a:spcAft>
                          <a:spcPts val="0"/>
                        </a:spcAft>
                      </a:pPr>
                      <a:r>
                        <a:rPr lang="en-GB" sz="16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EHCP</a:t>
                      </a: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smtClean="0">
                          <a:solidFill>
                            <a:schemeClr val="tx1"/>
                          </a:solidFill>
                          <a:effectLst/>
                          <a:latin typeface="+mn-lt"/>
                          <a:ea typeface="+mn-ea"/>
                          <a:cs typeface="+mn-cs"/>
                        </a:rPr>
                        <a:t>Have special educational needs that require SEND provision and should be placed on the SEND register using E code.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smtClean="0">
                          <a:solidFill>
                            <a:schemeClr val="tx1"/>
                          </a:solidFill>
                          <a:effectLst/>
                          <a:latin typeface="+mn-lt"/>
                          <a:ea typeface="+mn-ea"/>
                          <a:cs typeface="+mn-cs"/>
                        </a:rPr>
                        <a:t>Mainly</a:t>
                      </a:r>
                      <a:r>
                        <a:rPr lang="en-GB" sz="1600" b="0" kern="1200" baseline="0" dirty="0" smtClean="0">
                          <a:solidFill>
                            <a:schemeClr val="tx1"/>
                          </a:solidFill>
                          <a:effectLst/>
                          <a:latin typeface="+mn-lt"/>
                          <a:ea typeface="+mn-ea"/>
                          <a:cs typeface="+mn-cs"/>
                        </a:rPr>
                        <a:t> mainstream placement</a:t>
                      </a:r>
                      <a:endParaRPr lang="en-GB" sz="1600" b="0" kern="1200" dirty="0" smtClean="0">
                        <a:solidFill>
                          <a:schemeClr val="tx1"/>
                        </a:solidFill>
                        <a:effectLst/>
                        <a:latin typeface="+mn-lt"/>
                        <a:ea typeface="+mn-ea"/>
                        <a:cs typeface="+mn-cs"/>
                      </a:endParaRP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504131"/>
                  </a:ext>
                </a:extLst>
              </a:tr>
              <a:tr h="726704">
                <a:tc>
                  <a:txBody>
                    <a:bodyPr/>
                    <a:lstStyle/>
                    <a:p>
                      <a:pPr algn="ctr">
                        <a:spcAft>
                          <a:spcPts val="0"/>
                        </a:spcAft>
                      </a:pPr>
                      <a:r>
                        <a:rPr lang="en-GB" sz="16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EHCP</a:t>
                      </a:r>
                      <a:endParaRPr lang="en-GB" sz="1800" b="0" dirty="0">
                        <a:effectLst/>
                        <a:latin typeface="Times New Roman" panose="02020603050405020304" pitchFamily="18" charset="0"/>
                        <a:ea typeface="Times New Roman" panose="02020603050405020304" pitchFamily="18" charset="0"/>
                      </a:endParaRP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smtClean="0">
                          <a:solidFill>
                            <a:schemeClr val="tx1"/>
                          </a:solidFill>
                          <a:effectLst/>
                          <a:latin typeface="+mn-lt"/>
                          <a:ea typeface="+mn-ea"/>
                          <a:cs typeface="+mn-cs"/>
                        </a:rPr>
                        <a:t>Have special educational needs that require SEND provision and should be placed on the SEND register using E code.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smtClean="0">
                          <a:solidFill>
                            <a:schemeClr val="tx1"/>
                          </a:solidFill>
                          <a:effectLst/>
                          <a:latin typeface="+mn-lt"/>
                          <a:ea typeface="+mn-ea"/>
                          <a:cs typeface="+mn-cs"/>
                        </a:rPr>
                        <a:t>Mainly</a:t>
                      </a:r>
                      <a:r>
                        <a:rPr lang="en-GB" sz="1600" b="0" kern="1200" baseline="0" dirty="0" smtClean="0">
                          <a:solidFill>
                            <a:schemeClr val="tx1"/>
                          </a:solidFill>
                          <a:effectLst/>
                          <a:latin typeface="+mn-lt"/>
                          <a:ea typeface="+mn-ea"/>
                          <a:cs typeface="+mn-cs"/>
                        </a:rPr>
                        <a:t> specialist placement</a:t>
                      </a:r>
                      <a:endParaRPr lang="en-GB" sz="1600" b="0" kern="1200" dirty="0" smtClean="0">
                        <a:solidFill>
                          <a:schemeClr val="tx1"/>
                        </a:solidFill>
                        <a:effectLst/>
                        <a:latin typeface="+mn-lt"/>
                        <a:ea typeface="+mn-ea"/>
                        <a:cs typeface="+mn-cs"/>
                      </a:endParaRPr>
                    </a:p>
                  </a:txBody>
                  <a:tcPr marL="58597" marR="5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244253"/>
                  </a:ext>
                </a:extLst>
              </a:tr>
            </a:tbl>
          </a:graphicData>
        </a:graphic>
      </p:graphicFrame>
    </p:spTree>
    <p:extLst>
      <p:ext uri="{BB962C8B-B14F-4D97-AF65-F5344CB8AC3E}">
        <p14:creationId xmlns:p14="http://schemas.microsoft.com/office/powerpoint/2010/main" val="399859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Individual learner characteristics</a:t>
            </a:r>
          </a:p>
        </p:txBody>
      </p:sp>
      <p:sp>
        <p:nvSpPr>
          <p:cNvPr id="3" name="Content Placeholder 2"/>
          <p:cNvSpPr>
            <a:spLocks noGrp="1"/>
          </p:cNvSpPr>
          <p:nvPr>
            <p:ph idx="1"/>
          </p:nvPr>
        </p:nvSpPr>
        <p:spPr/>
        <p:txBody>
          <a:bodyPr/>
          <a:lstStyle/>
          <a:p>
            <a:r>
              <a:rPr lang="en-GB" dirty="0" smtClean="0"/>
              <a:t>Section revised to match local and national agreed definitions;</a:t>
            </a:r>
          </a:p>
          <a:p>
            <a:r>
              <a:rPr lang="en-GB" dirty="0" smtClean="0"/>
              <a:t>Includes NC descriptors to assist identification</a:t>
            </a:r>
          </a:p>
          <a:p>
            <a:r>
              <a:rPr lang="en-GB" dirty="0" smtClean="0"/>
              <a:t>Also includes standardised assessment score boundaries</a:t>
            </a:r>
          </a:p>
          <a:p>
            <a:r>
              <a:rPr lang="en-GB" dirty="0" smtClean="0"/>
              <a:t>Additional narrative description.</a:t>
            </a:r>
            <a:endParaRPr lang="en-GB" dirty="0"/>
          </a:p>
        </p:txBody>
      </p:sp>
    </p:spTree>
    <p:extLst>
      <p:ext uri="{BB962C8B-B14F-4D97-AF65-F5344CB8AC3E}">
        <p14:creationId xmlns:p14="http://schemas.microsoft.com/office/powerpoint/2010/main" val="2743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Additional to and Different from Interventions and Strategies</a:t>
            </a:r>
          </a:p>
        </p:txBody>
      </p:sp>
      <p:sp>
        <p:nvSpPr>
          <p:cNvPr id="5" name="Content Placeholder 4"/>
          <p:cNvSpPr>
            <a:spLocks noGrp="1"/>
          </p:cNvSpPr>
          <p:nvPr>
            <p:ph idx="1"/>
          </p:nvPr>
        </p:nvSpPr>
        <p:spPr/>
        <p:txBody>
          <a:bodyPr>
            <a:normAutofit fontScale="85000" lnSpcReduction="20000"/>
          </a:bodyPr>
          <a:lstStyle/>
          <a:p>
            <a:r>
              <a:rPr lang="en-GB" u="sng" dirty="0"/>
              <a:t>Needs-specific </a:t>
            </a:r>
            <a:r>
              <a:rPr lang="en-GB" u="sng" dirty="0" smtClean="0"/>
              <a:t>practice</a:t>
            </a:r>
            <a:r>
              <a:rPr lang="en-GB" dirty="0" smtClean="0"/>
              <a:t>:</a:t>
            </a:r>
          </a:p>
          <a:p>
            <a:pPr lvl="1"/>
            <a:r>
              <a:rPr lang="en-GB" dirty="0" smtClean="0"/>
              <a:t>classroom approaches and strategies that are commonly used in relation to a specific need for example use of a visual timetable for YP with social communication needs.</a:t>
            </a:r>
          </a:p>
          <a:p>
            <a:pPr lvl="1"/>
            <a:endParaRPr lang="en-GB" sz="1600" dirty="0" smtClean="0"/>
          </a:p>
          <a:p>
            <a:r>
              <a:rPr lang="en-GB" u="sng" dirty="0" smtClean="0"/>
              <a:t>Bespoke </a:t>
            </a:r>
            <a:r>
              <a:rPr lang="en-GB" u="sng" dirty="0"/>
              <a:t>Intervention </a:t>
            </a:r>
            <a:r>
              <a:rPr lang="en-GB" dirty="0" smtClean="0"/>
              <a:t>:</a:t>
            </a:r>
          </a:p>
          <a:p>
            <a:pPr lvl="1"/>
            <a:r>
              <a:rPr lang="en-GB" dirty="0" smtClean="0"/>
              <a:t>time </a:t>
            </a:r>
            <a:r>
              <a:rPr lang="en-GB" dirty="0"/>
              <a:t>bound and quantifiable: </a:t>
            </a:r>
            <a:endParaRPr lang="en-GB" dirty="0" smtClean="0"/>
          </a:p>
          <a:p>
            <a:pPr lvl="1"/>
            <a:r>
              <a:rPr lang="en-GB" dirty="0" smtClean="0"/>
              <a:t>Specific interventions such as ‘Time to Talk’ / social skills group / Precision teaching.</a:t>
            </a:r>
          </a:p>
          <a:p>
            <a:pPr lvl="1"/>
            <a:endParaRPr lang="en-GB" sz="1400" dirty="0" smtClean="0"/>
          </a:p>
          <a:p>
            <a:r>
              <a:rPr lang="en-GB" dirty="0"/>
              <a:t>A list of recommended strategies and interventions can be found on Bradford Schools Online </a:t>
            </a:r>
            <a:r>
              <a:rPr lang="en-GB" u="sng" dirty="0">
                <a:hlinkClick r:id="rId2"/>
              </a:rPr>
              <a:t>‘Best Endeavours and Quality First Teaching Spreadsheet’</a:t>
            </a:r>
            <a:endParaRPr lang="en-GB" dirty="0"/>
          </a:p>
          <a:p>
            <a:endParaRPr lang="en-GB" dirty="0"/>
          </a:p>
          <a:p>
            <a:endParaRPr lang="en-GB" dirty="0"/>
          </a:p>
        </p:txBody>
      </p:sp>
    </p:spTree>
    <p:extLst>
      <p:ext uri="{BB962C8B-B14F-4D97-AF65-F5344CB8AC3E}">
        <p14:creationId xmlns:p14="http://schemas.microsoft.com/office/powerpoint/2010/main" val="138921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Provision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Describes expectations of school and Local Authority in terms of:</a:t>
            </a:r>
          </a:p>
          <a:p>
            <a:endParaRPr lang="en-GB" sz="1300" dirty="0" smtClean="0"/>
          </a:p>
          <a:p>
            <a:r>
              <a:rPr lang="en-GB" dirty="0" smtClean="0"/>
              <a:t>Amount of support that should be put in place (hours) from delegated SEND budget </a:t>
            </a:r>
            <a:r>
              <a:rPr lang="en-GB" dirty="0" err="1" smtClean="0"/>
              <a:t>eg</a:t>
            </a:r>
            <a:r>
              <a:rPr lang="en-GB" dirty="0" smtClean="0"/>
              <a:t>:</a:t>
            </a:r>
          </a:p>
          <a:p>
            <a:endParaRPr lang="en-GB" sz="1700" dirty="0" smtClean="0"/>
          </a:p>
          <a:p>
            <a:pPr lvl="1"/>
            <a:r>
              <a:rPr lang="en-GB" dirty="0" smtClean="0"/>
              <a:t>Additional </a:t>
            </a:r>
            <a:r>
              <a:rPr lang="en-GB" dirty="0"/>
              <a:t>adult support amounting up to 10 hrs per week (pro rata) comprising of small group and 1:1 support to facilitate access to the curriculum and deliver individually planned programmes of work</a:t>
            </a:r>
            <a:r>
              <a:rPr lang="en-GB" dirty="0" smtClean="0"/>
              <a:t>.</a:t>
            </a:r>
          </a:p>
          <a:p>
            <a:pPr marL="457200" lvl="1" indent="0">
              <a:buNone/>
            </a:pPr>
            <a:endParaRPr lang="en-GB" sz="1700" dirty="0"/>
          </a:p>
          <a:p>
            <a:r>
              <a:rPr lang="en-GB" dirty="0" smtClean="0"/>
              <a:t>Support available from LA </a:t>
            </a:r>
            <a:r>
              <a:rPr lang="en-GB" dirty="0" err="1" smtClean="0"/>
              <a:t>eg</a:t>
            </a:r>
            <a:r>
              <a:rPr lang="en-GB" dirty="0" smtClean="0"/>
              <a:t>:</a:t>
            </a:r>
          </a:p>
          <a:p>
            <a:endParaRPr lang="en-GB" sz="1300" dirty="0" smtClean="0"/>
          </a:p>
          <a:p>
            <a:pPr lvl="1"/>
            <a:r>
              <a:rPr lang="en-GB" dirty="0" smtClean="0"/>
              <a:t>Hub </a:t>
            </a:r>
            <a:r>
              <a:rPr lang="en-GB" dirty="0"/>
              <a:t>support from Specialist teaching and Support Service (STASS) and/or EP </a:t>
            </a:r>
            <a:r>
              <a:rPr lang="en-GB" dirty="0" smtClean="0"/>
              <a:t>Team</a:t>
            </a:r>
          </a:p>
          <a:p>
            <a:pPr lvl="1"/>
            <a:r>
              <a:rPr lang="en-GB" dirty="0" smtClean="0"/>
              <a:t>BMDC </a:t>
            </a:r>
            <a:r>
              <a:rPr lang="en-GB" dirty="0"/>
              <a:t>central training and support </a:t>
            </a:r>
            <a:r>
              <a:rPr lang="en-GB" dirty="0" smtClean="0"/>
              <a:t>offer</a:t>
            </a:r>
          </a:p>
          <a:p>
            <a:pPr lvl="1"/>
            <a:r>
              <a:rPr lang="en-GB" dirty="0" smtClean="0"/>
              <a:t>Traded </a:t>
            </a:r>
            <a:r>
              <a:rPr lang="en-GB" dirty="0"/>
              <a:t>service from EPT</a:t>
            </a:r>
          </a:p>
        </p:txBody>
      </p:sp>
    </p:spTree>
    <p:extLst>
      <p:ext uri="{BB962C8B-B14F-4D97-AF65-F5344CB8AC3E}">
        <p14:creationId xmlns:p14="http://schemas.microsoft.com/office/powerpoint/2010/main" val="269804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Matrix of Need</a:t>
            </a:r>
            <a:endParaRPr lang="en-GB" dirty="0"/>
          </a:p>
        </p:txBody>
      </p:sp>
      <p:sp>
        <p:nvSpPr>
          <p:cNvPr id="3" name="Content Placeholder 2"/>
          <p:cNvSpPr>
            <a:spLocks noGrp="1"/>
          </p:cNvSpPr>
          <p:nvPr>
            <p:ph idx="1"/>
          </p:nvPr>
        </p:nvSpPr>
        <p:spPr/>
        <p:txBody>
          <a:bodyPr/>
          <a:lstStyle/>
          <a:p>
            <a:r>
              <a:rPr lang="en-GB" dirty="0" smtClean="0"/>
              <a:t>The Matrix should be referred to when:</a:t>
            </a:r>
          </a:p>
          <a:p>
            <a:pPr lvl="1"/>
            <a:r>
              <a:rPr lang="en-GB" dirty="0" smtClean="0"/>
              <a:t>Identifying and classifying the severity of a young person’s needs</a:t>
            </a:r>
          </a:p>
          <a:p>
            <a:pPr lvl="1"/>
            <a:r>
              <a:rPr lang="en-GB" dirty="0" smtClean="0"/>
              <a:t>Considering whether to place on SEND register</a:t>
            </a:r>
          </a:p>
          <a:p>
            <a:pPr lvl="1"/>
            <a:r>
              <a:rPr lang="en-GB" dirty="0" smtClean="0"/>
              <a:t>Considering how to respond the a YP’s needs</a:t>
            </a:r>
          </a:p>
          <a:p>
            <a:pPr lvl="1"/>
            <a:r>
              <a:rPr lang="en-GB" dirty="0" smtClean="0"/>
              <a:t>Reviewing what support to put in place fro a YP.</a:t>
            </a:r>
            <a:endParaRPr lang="en-GB" dirty="0"/>
          </a:p>
        </p:txBody>
      </p:sp>
    </p:spTree>
    <p:extLst>
      <p:ext uri="{BB962C8B-B14F-4D97-AF65-F5344CB8AC3E}">
        <p14:creationId xmlns:p14="http://schemas.microsoft.com/office/powerpoint/2010/main" val="366660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Matrix and the EHC Panel</a:t>
            </a:r>
            <a:endParaRPr lang="en-GB" dirty="0"/>
          </a:p>
        </p:txBody>
      </p:sp>
      <p:sp>
        <p:nvSpPr>
          <p:cNvPr id="3" name="Content Placeholder 2"/>
          <p:cNvSpPr>
            <a:spLocks noGrp="1"/>
          </p:cNvSpPr>
          <p:nvPr>
            <p:ph idx="1"/>
          </p:nvPr>
        </p:nvSpPr>
        <p:spPr/>
        <p:txBody>
          <a:bodyPr/>
          <a:lstStyle/>
          <a:p>
            <a:r>
              <a:rPr lang="en-GB" dirty="0" smtClean="0"/>
              <a:t>Panel have to address two questions:</a:t>
            </a:r>
          </a:p>
          <a:p>
            <a:pPr marL="971550" lvl="1" indent="-514350">
              <a:buFont typeface="+mj-lt"/>
              <a:buAutoNum type="arabicPeriod"/>
            </a:pPr>
            <a:r>
              <a:rPr lang="en-GB" dirty="0" smtClean="0"/>
              <a:t>May the YP have SEND?</a:t>
            </a:r>
          </a:p>
          <a:p>
            <a:pPr marL="971550" lvl="1" indent="-514350">
              <a:buFont typeface="+mj-lt"/>
              <a:buAutoNum type="arabicPeriod"/>
            </a:pPr>
            <a:r>
              <a:rPr lang="en-GB" dirty="0" smtClean="0"/>
              <a:t>Do they require provision over and above that normally available (SEN Support)</a:t>
            </a:r>
          </a:p>
          <a:p>
            <a:pPr marL="514350" indent="-457200"/>
            <a:r>
              <a:rPr lang="en-GB" dirty="0" smtClean="0"/>
              <a:t>They will use the Matrix and the evidence presented by school to establish the answer to those two questions.</a:t>
            </a:r>
          </a:p>
          <a:p>
            <a:pPr marL="514350" indent="-457200"/>
            <a:r>
              <a:rPr lang="en-GB" dirty="0" smtClean="0"/>
              <a:t>Provision should match need and CoP stage.</a:t>
            </a:r>
            <a:endParaRPr lang="en-GB" dirty="0"/>
          </a:p>
        </p:txBody>
      </p:sp>
    </p:spTree>
    <p:extLst>
      <p:ext uri="{BB962C8B-B14F-4D97-AF65-F5344CB8AC3E}">
        <p14:creationId xmlns:p14="http://schemas.microsoft.com/office/powerpoint/2010/main" val="312301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Bradford </a:t>
            </a:r>
            <a:r>
              <a:rPr lang="en-GB" dirty="0" smtClean="0"/>
              <a:t>Graduated </a:t>
            </a:r>
            <a:r>
              <a:rPr lang="en-GB" dirty="0"/>
              <a:t>Approach </a:t>
            </a:r>
            <a:r>
              <a:rPr lang="en-GB" dirty="0" smtClean="0"/>
              <a:t/>
            </a:r>
            <a:br>
              <a:rPr lang="en-GB" dirty="0" smtClean="0"/>
            </a:br>
            <a:r>
              <a:rPr lang="en-GB" dirty="0" err="1" smtClean="0"/>
              <a:t>Senco</a:t>
            </a:r>
            <a:r>
              <a:rPr lang="en-GB" dirty="0" smtClean="0"/>
              <a:t> </a:t>
            </a:r>
            <a:r>
              <a:rPr lang="en-GB" dirty="0"/>
              <a:t>Handbook</a:t>
            </a:r>
          </a:p>
        </p:txBody>
      </p:sp>
      <p:sp>
        <p:nvSpPr>
          <p:cNvPr id="3" name="Content Placeholder 2"/>
          <p:cNvSpPr>
            <a:spLocks noGrp="1"/>
          </p:cNvSpPr>
          <p:nvPr>
            <p:ph idx="1"/>
          </p:nvPr>
        </p:nvSpPr>
        <p:spPr/>
        <p:txBody>
          <a:bodyPr/>
          <a:lstStyle/>
          <a:p>
            <a:r>
              <a:rPr lang="en-GB" dirty="0" smtClean="0"/>
              <a:t>Sets out key expectations and requirements in relation to SEND and the Code of Practice;</a:t>
            </a:r>
          </a:p>
          <a:p>
            <a:r>
              <a:rPr lang="en-GB" dirty="0" smtClean="0"/>
              <a:t>Explicit about underlying assumptions around inclusion for all children</a:t>
            </a:r>
            <a:endParaRPr lang="en-GB" dirty="0"/>
          </a:p>
          <a:p>
            <a:r>
              <a:rPr lang="en-GB" dirty="0" smtClean="0"/>
              <a:t>Expands upon information in Matrix of Need</a:t>
            </a:r>
          </a:p>
          <a:p>
            <a:r>
              <a:rPr lang="en-GB" dirty="0" smtClean="0"/>
              <a:t>Provides </a:t>
            </a:r>
            <a:r>
              <a:rPr lang="en-GB" dirty="0" err="1" smtClean="0"/>
              <a:t>Senco</a:t>
            </a:r>
            <a:r>
              <a:rPr lang="en-GB" dirty="0" smtClean="0"/>
              <a:t> Audit and other tools</a:t>
            </a:r>
          </a:p>
          <a:p>
            <a:r>
              <a:rPr lang="en-GB" dirty="0" smtClean="0"/>
              <a:t>Sits alongside ‘</a:t>
            </a:r>
            <a:r>
              <a:rPr lang="en-GB" dirty="0" err="1" smtClean="0"/>
              <a:t>Senco</a:t>
            </a:r>
            <a:r>
              <a:rPr lang="en-GB" dirty="0" smtClean="0"/>
              <a:t> Essentials’ annual update</a:t>
            </a:r>
            <a:endParaRPr lang="en-GB" dirty="0"/>
          </a:p>
        </p:txBody>
      </p:sp>
    </p:spTree>
    <p:extLst>
      <p:ext uri="{BB962C8B-B14F-4D97-AF65-F5344CB8AC3E}">
        <p14:creationId xmlns:p14="http://schemas.microsoft.com/office/powerpoint/2010/main" val="295839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 Developing High Quality Teaching within an Inclusive </a:t>
            </a:r>
            <a:r>
              <a:rPr lang="en-GB" dirty="0" smtClean="0"/>
              <a:t>Setting</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3" y="2204864"/>
            <a:ext cx="7488832" cy="3312367"/>
          </a:xfrm>
          <a:prstGeom prst="rect">
            <a:avLst/>
          </a:prstGeom>
          <a:noFill/>
        </p:spPr>
      </p:pic>
    </p:spTree>
    <p:extLst>
      <p:ext uri="{BB962C8B-B14F-4D97-AF65-F5344CB8AC3E}">
        <p14:creationId xmlns:p14="http://schemas.microsoft.com/office/powerpoint/2010/main" val="252304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 Additional to and Different from Interventions and </a:t>
            </a:r>
            <a:r>
              <a:rPr lang="en-GB" dirty="0" smtClean="0"/>
              <a:t>Strategies</a:t>
            </a:r>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53971"/>
            <a:ext cx="7236653" cy="2818423"/>
          </a:xfrm>
          <a:prstGeom prst="rect">
            <a:avLst/>
          </a:prstGeom>
          <a:noFill/>
        </p:spPr>
      </p:pic>
    </p:spTree>
    <p:extLst>
      <p:ext uri="{BB962C8B-B14F-4D97-AF65-F5344CB8AC3E}">
        <p14:creationId xmlns:p14="http://schemas.microsoft.com/office/powerpoint/2010/main" val="154428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graphicFrame>
        <p:nvGraphicFramePr>
          <p:cNvPr id="4" name="Content Placeholder 3"/>
          <p:cNvGraphicFramePr>
            <a:graphicFrameLocks noGrp="1"/>
          </p:cNvGraphicFramePr>
          <p:nvPr>
            <p:ph idx="1"/>
            <p:extLst/>
          </p:nvPr>
        </p:nvGraphicFramePr>
        <p:xfrm>
          <a:off x="323529" y="1628800"/>
          <a:ext cx="8352928" cy="459232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en-GB" sz="1400" dirty="0" smtClean="0"/>
                        <a:t>Agenda</a:t>
                      </a:r>
                      <a:endParaRPr lang="en-GB" sz="1400" dirty="0"/>
                    </a:p>
                  </a:txBody>
                  <a:tcPr/>
                </a:tc>
                <a:tc>
                  <a:txBody>
                    <a:bodyPr/>
                    <a:lstStyle/>
                    <a:p>
                      <a:r>
                        <a:rPr lang="en-GB" sz="1400" dirty="0" smtClean="0"/>
                        <a:t>Presenter</a:t>
                      </a:r>
                      <a:endParaRPr lang="en-GB" sz="1400" dirty="0"/>
                    </a:p>
                  </a:txBody>
                  <a:tcPr/>
                </a:tc>
                <a:tc>
                  <a:txBody>
                    <a:bodyPr/>
                    <a:lstStyle/>
                    <a:p>
                      <a:r>
                        <a:rPr lang="en-GB" sz="1400" dirty="0" smtClean="0"/>
                        <a:t>Time</a:t>
                      </a:r>
                      <a:endParaRPr lang="en-GB" sz="1400" dirty="0"/>
                    </a:p>
                  </a:txBody>
                  <a:tcPr/>
                </a:tc>
                <a:extLst>
                  <a:ext uri="{0D108BD9-81ED-4DB2-BD59-A6C34878D82A}">
                    <a16:rowId xmlns:a16="http://schemas.microsoft.com/office/drawing/2014/main" val="10000"/>
                  </a:ext>
                </a:extLst>
              </a:tr>
              <a:tr h="370840">
                <a:tc>
                  <a:txBody>
                    <a:bodyPr/>
                    <a:lstStyle/>
                    <a:p>
                      <a:r>
                        <a:rPr lang="en-GB" sz="1400" dirty="0" smtClean="0"/>
                        <a:t>Introduction and</a:t>
                      </a:r>
                      <a:r>
                        <a:rPr lang="en-GB" sz="1400" baseline="0" dirty="0" smtClean="0"/>
                        <a:t> welcome</a:t>
                      </a:r>
                      <a:endParaRPr lang="en-GB" sz="1400" dirty="0"/>
                    </a:p>
                  </a:txBody>
                  <a:tcPr/>
                </a:tc>
                <a:tc>
                  <a:txBody>
                    <a:bodyPr/>
                    <a:lstStyle/>
                    <a:p>
                      <a:r>
                        <a:rPr lang="en-GB" sz="1400" dirty="0" smtClean="0"/>
                        <a:t>Ruth Dennis –</a:t>
                      </a:r>
                      <a:r>
                        <a:rPr lang="en-GB" sz="1400" baseline="0" dirty="0" smtClean="0"/>
                        <a:t> Principal Educational Psychologist</a:t>
                      </a:r>
                      <a:endParaRPr lang="en-GB" sz="1400" dirty="0"/>
                    </a:p>
                  </a:txBody>
                  <a:tcPr/>
                </a:tc>
                <a:tc>
                  <a:txBody>
                    <a:bodyPr/>
                    <a:lstStyle/>
                    <a:p>
                      <a:r>
                        <a:rPr lang="en-GB" sz="1400" dirty="0" smtClean="0"/>
                        <a:t>5 </a:t>
                      </a:r>
                      <a:r>
                        <a:rPr lang="en-GB" sz="1400" dirty="0" err="1" smtClean="0"/>
                        <a:t>mins</a:t>
                      </a:r>
                      <a:endParaRPr lang="en-GB" sz="14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Update on SEN Assessment Team and statutory systems</a:t>
                      </a:r>
                      <a:endParaRPr lang="en-GB" sz="1400" dirty="0" smtClean="0"/>
                    </a:p>
                  </a:txBody>
                  <a:tcPr/>
                </a:tc>
                <a:tc>
                  <a:txBody>
                    <a:bodyPr/>
                    <a:lstStyle/>
                    <a:p>
                      <a:r>
                        <a:rPr lang="en-GB" sz="1400" baseline="0" dirty="0" smtClean="0"/>
                        <a:t>Niall Devlin  - Strategic Manager, Integrated Assessment, Children's Services</a:t>
                      </a:r>
                      <a:endParaRPr lang="en-GB" sz="1400" dirty="0"/>
                    </a:p>
                  </a:txBody>
                  <a:tcPr/>
                </a:tc>
                <a:tc>
                  <a:txBody>
                    <a:bodyPr/>
                    <a:lstStyle/>
                    <a:p>
                      <a:r>
                        <a:rPr lang="en-GB" sz="1400" dirty="0" smtClean="0"/>
                        <a:t>30 </a:t>
                      </a:r>
                      <a:r>
                        <a:rPr lang="en-GB" sz="1400" dirty="0" err="1" smtClean="0"/>
                        <a:t>mins</a:t>
                      </a:r>
                      <a:endParaRPr lang="en-GB" sz="1400" dirty="0"/>
                    </a:p>
                  </a:txBody>
                  <a:tcPr/>
                </a:tc>
                <a:extLst>
                  <a:ext uri="{0D108BD9-81ED-4DB2-BD59-A6C34878D82A}">
                    <a16:rowId xmlns:a16="http://schemas.microsoft.com/office/drawing/2014/main" val="10002"/>
                  </a:ext>
                </a:extLst>
              </a:tr>
              <a:tr h="370840">
                <a:tc>
                  <a:txBody>
                    <a:bodyPr/>
                    <a:lstStyle/>
                    <a:p>
                      <a:r>
                        <a:rPr lang="en-GB" sz="1400" dirty="0" smtClean="0"/>
                        <a:t>Bradford Matrix of Need and Graduated Approach document</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Ruth Dennis –</a:t>
                      </a:r>
                      <a:r>
                        <a:rPr lang="en-GB" sz="1400" baseline="0" dirty="0" smtClean="0"/>
                        <a:t> Principal Educational Psychologist</a:t>
                      </a:r>
                      <a:endParaRPr lang="en-GB" sz="1400" dirty="0" smtClean="0"/>
                    </a:p>
                  </a:txBody>
                  <a:tcPr/>
                </a:tc>
                <a:tc>
                  <a:txBody>
                    <a:bodyPr/>
                    <a:lstStyle/>
                    <a:p>
                      <a:r>
                        <a:rPr lang="en-GB" sz="1400" dirty="0" smtClean="0"/>
                        <a:t>30 </a:t>
                      </a:r>
                      <a:r>
                        <a:rPr lang="en-GB" sz="1400" dirty="0" err="1" smtClean="0"/>
                        <a:t>mins</a:t>
                      </a:r>
                      <a:endParaRPr lang="en-GB" sz="1400" dirty="0"/>
                    </a:p>
                  </a:txBody>
                  <a:tcPr/>
                </a:tc>
                <a:extLst>
                  <a:ext uri="{0D108BD9-81ED-4DB2-BD59-A6C34878D82A}">
                    <a16:rowId xmlns:a16="http://schemas.microsoft.com/office/drawing/2014/main" val="10003"/>
                  </a:ext>
                </a:extLst>
              </a:tr>
              <a:tr h="370840">
                <a:tc>
                  <a:txBody>
                    <a:bodyPr/>
                    <a:lstStyle/>
                    <a:p>
                      <a:r>
                        <a:rPr lang="en-GB" sz="1400" dirty="0" smtClean="0"/>
                        <a:t>Mental Health Champions Network</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Claire Cooper Jones – Specialist Senior Educational Psychologist</a:t>
                      </a:r>
                    </a:p>
                  </a:txBody>
                  <a:tcPr/>
                </a:tc>
                <a:tc>
                  <a:txBody>
                    <a:bodyPr/>
                    <a:lstStyle/>
                    <a:p>
                      <a:r>
                        <a:rPr lang="en-GB" sz="1400" dirty="0" smtClean="0"/>
                        <a:t>15 </a:t>
                      </a:r>
                      <a:r>
                        <a:rPr lang="en-GB" sz="1400" dirty="0" err="1" smtClean="0"/>
                        <a:t>mins</a:t>
                      </a:r>
                      <a:endParaRPr lang="en-GB" sz="1400" dirty="0"/>
                    </a:p>
                  </a:txBody>
                  <a:tcPr/>
                </a:tc>
                <a:extLst>
                  <a:ext uri="{0D108BD9-81ED-4DB2-BD59-A6C34878D82A}">
                    <a16:rowId xmlns:a16="http://schemas.microsoft.com/office/drawing/2014/main" val="10004"/>
                  </a:ext>
                </a:extLst>
              </a:tr>
              <a:tr h="370840">
                <a:tc>
                  <a:txBody>
                    <a:bodyPr/>
                    <a:lstStyle/>
                    <a:p>
                      <a:r>
                        <a:rPr lang="en-GB" sz="1400" dirty="0" smtClean="0"/>
                        <a:t>SCIL Team Update</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Kelsey Clarke Davis</a:t>
                      </a:r>
                    </a:p>
                  </a:txBody>
                  <a:tcPr/>
                </a:tc>
                <a:tc>
                  <a:txBody>
                    <a:bodyPr/>
                    <a:lstStyle/>
                    <a:p>
                      <a:r>
                        <a:rPr lang="en-GB" sz="1400" dirty="0" smtClean="0"/>
                        <a:t>15 </a:t>
                      </a:r>
                      <a:r>
                        <a:rPr lang="en-GB" sz="1400" dirty="0" err="1" smtClean="0"/>
                        <a:t>mins</a:t>
                      </a:r>
                      <a:endParaRPr lang="en-GB" sz="1400" dirty="0"/>
                    </a:p>
                  </a:txBody>
                  <a:tcPr/>
                </a:tc>
                <a:extLst>
                  <a:ext uri="{0D108BD9-81ED-4DB2-BD59-A6C34878D82A}">
                    <a16:rowId xmlns:a16="http://schemas.microsoft.com/office/drawing/2014/main" val="93456030"/>
                  </a:ext>
                </a:extLst>
              </a:tr>
              <a:tr h="370840">
                <a:tc>
                  <a:txBody>
                    <a:bodyPr/>
                    <a:lstStyle/>
                    <a:p>
                      <a:r>
                        <a:rPr lang="en-GB" sz="1400" dirty="0" smtClean="0"/>
                        <a:t>Low Incidence Team Update</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Karen Turner</a:t>
                      </a:r>
                    </a:p>
                  </a:txBody>
                  <a:tcPr/>
                </a:tc>
                <a:tc>
                  <a:txBody>
                    <a:bodyPr/>
                    <a:lstStyle/>
                    <a:p>
                      <a:r>
                        <a:rPr lang="en-GB" sz="1400" dirty="0" smtClean="0"/>
                        <a:t>15 </a:t>
                      </a:r>
                      <a:r>
                        <a:rPr lang="en-GB" sz="1400" dirty="0" err="1" smtClean="0"/>
                        <a:t>mins</a:t>
                      </a:r>
                      <a:endParaRPr lang="en-GB" sz="1400" dirty="0"/>
                    </a:p>
                  </a:txBody>
                  <a:tcPr/>
                </a:tc>
                <a:extLst>
                  <a:ext uri="{0D108BD9-81ED-4DB2-BD59-A6C34878D82A}">
                    <a16:rowId xmlns:a16="http://schemas.microsoft.com/office/drawing/2014/main" val="2132751384"/>
                  </a:ext>
                </a:extLst>
              </a:tr>
              <a:tr h="370840">
                <a:tc>
                  <a:txBody>
                    <a:bodyPr/>
                    <a:lstStyle/>
                    <a:p>
                      <a:r>
                        <a:rPr lang="en-GB" sz="1400" kern="1200" dirty="0" smtClean="0">
                          <a:solidFill>
                            <a:schemeClr val="dk1"/>
                          </a:solidFill>
                          <a:latin typeface="+mn-lt"/>
                          <a:ea typeface="+mn-ea"/>
                          <a:cs typeface="+mn-cs"/>
                        </a:rPr>
                        <a:t>Covid-19 Emotional Wellbeing Support</a:t>
                      </a:r>
                      <a:endParaRPr lang="en-GB"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Ruth Dennis –</a:t>
                      </a:r>
                      <a:r>
                        <a:rPr lang="en-GB" sz="1400" baseline="0" dirty="0" smtClean="0"/>
                        <a:t> Principal Educational Psychologist</a:t>
                      </a:r>
                      <a:endParaRPr lang="en-GB" sz="1400" dirty="0" smtClean="0"/>
                    </a:p>
                  </a:txBody>
                  <a:tcPr/>
                </a:tc>
                <a:tc>
                  <a:txBody>
                    <a:bodyPr/>
                    <a:lstStyle/>
                    <a:p>
                      <a:r>
                        <a:rPr lang="en-GB" sz="1400" dirty="0" smtClean="0"/>
                        <a:t>15 </a:t>
                      </a:r>
                      <a:r>
                        <a:rPr lang="en-GB" sz="1400" dirty="0" err="1" smtClean="0"/>
                        <a:t>mins</a:t>
                      </a:r>
                      <a:endParaRPr lang="en-GB" sz="1400" dirty="0"/>
                    </a:p>
                  </a:txBody>
                  <a:tcPr/>
                </a:tc>
                <a:extLst>
                  <a:ext uri="{0D108BD9-81ED-4DB2-BD59-A6C34878D82A}">
                    <a16:rowId xmlns:a16="http://schemas.microsoft.com/office/drawing/2014/main" val="10005"/>
                  </a:ext>
                </a:extLst>
              </a:tr>
              <a:tr h="370840">
                <a:tc>
                  <a:txBody>
                    <a:bodyPr/>
                    <a:lstStyle/>
                    <a:p>
                      <a:r>
                        <a:rPr lang="en-GB" sz="1400" kern="1200" dirty="0" smtClean="0">
                          <a:solidFill>
                            <a:schemeClr val="dk1"/>
                          </a:solidFill>
                          <a:latin typeface="+mn-lt"/>
                          <a:ea typeface="+mn-ea"/>
                          <a:cs typeface="+mn-cs"/>
                        </a:rPr>
                        <a:t>Autism Assessment Pathway Update</a:t>
                      </a:r>
                      <a:endParaRPr lang="en-GB"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Ruth Dennis –</a:t>
                      </a:r>
                      <a:r>
                        <a:rPr lang="en-GB" sz="1400" baseline="0" dirty="0" smtClean="0"/>
                        <a:t> Principal Educational Psychologist</a:t>
                      </a:r>
                      <a:endParaRPr lang="en-GB" sz="1400" dirty="0" smtClean="0"/>
                    </a:p>
                  </a:txBody>
                  <a:tcPr/>
                </a:tc>
                <a:tc>
                  <a:txBody>
                    <a:bodyPr/>
                    <a:lstStyle/>
                    <a:p>
                      <a:r>
                        <a:rPr lang="en-GB" sz="1400" dirty="0" smtClean="0"/>
                        <a:t>5 </a:t>
                      </a:r>
                      <a:r>
                        <a:rPr lang="en-GB" sz="1400" dirty="0" err="1" smtClean="0"/>
                        <a:t>mins</a:t>
                      </a:r>
                      <a:endParaRPr lang="en-GB" sz="1400"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Any Questions?</a:t>
                      </a:r>
                    </a:p>
                  </a:txBody>
                  <a:tcPr/>
                </a:tc>
                <a:tc>
                  <a:txBody>
                    <a:bodyPr/>
                    <a:lstStyle/>
                    <a:p>
                      <a:endParaRPr lang="en-GB" sz="1400" kern="1200" dirty="0">
                        <a:solidFill>
                          <a:schemeClr val="dk1"/>
                        </a:solidFill>
                        <a:latin typeface="+mn-lt"/>
                        <a:ea typeface="+mn-ea"/>
                        <a:cs typeface="+mn-cs"/>
                      </a:endParaRPr>
                    </a:p>
                  </a:txBody>
                  <a:tcPr/>
                </a:tc>
                <a:tc>
                  <a:txBody>
                    <a:bodyPr/>
                    <a:lstStyle/>
                    <a:p>
                      <a:endParaRPr lang="en-GB"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8113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SEN Support</a:t>
            </a:r>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7848872" cy="2808312"/>
          </a:xfrm>
          <a:prstGeom prst="rect">
            <a:avLst/>
          </a:prstGeom>
          <a:noFill/>
        </p:spPr>
      </p:pic>
    </p:spTree>
    <p:extLst>
      <p:ext uri="{BB962C8B-B14F-4D97-AF65-F5344CB8AC3E}">
        <p14:creationId xmlns:p14="http://schemas.microsoft.com/office/powerpoint/2010/main" val="325770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 Additional support in line with </a:t>
            </a:r>
            <a:r>
              <a:rPr lang="en-GB" dirty="0" smtClean="0"/>
              <a:t>EHCP</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352927" cy="3528392"/>
          </a:xfrm>
          <a:prstGeom prst="rect">
            <a:avLst/>
          </a:prstGeom>
          <a:noFill/>
        </p:spPr>
      </p:pic>
    </p:spTree>
    <p:extLst>
      <p:ext uri="{BB962C8B-B14F-4D97-AF65-F5344CB8AC3E}">
        <p14:creationId xmlns:p14="http://schemas.microsoft.com/office/powerpoint/2010/main" val="79799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Find the New </a:t>
            </a:r>
            <a:r>
              <a:rPr lang="en-GB" dirty="0" smtClean="0"/>
              <a:t>Documents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Bradford Schools </a:t>
            </a:r>
            <a:r>
              <a:rPr lang="en-GB" dirty="0"/>
              <a:t>online (from 23</a:t>
            </a:r>
            <a:r>
              <a:rPr lang="en-GB" baseline="30000" dirty="0"/>
              <a:t>rd</a:t>
            </a:r>
            <a:r>
              <a:rPr lang="en-GB" dirty="0"/>
              <a:t> September 2020</a:t>
            </a:r>
            <a:r>
              <a:rPr lang="en-GB" dirty="0" smtClean="0"/>
              <a:t>)</a:t>
            </a:r>
            <a:endParaRPr lang="en-GB" dirty="0"/>
          </a:p>
          <a:p>
            <a:r>
              <a:rPr lang="en-GB" dirty="0">
                <a:hlinkClick r:id="rId2"/>
              </a:rPr>
              <a:t>https://</a:t>
            </a:r>
            <a:r>
              <a:rPr lang="en-GB" dirty="0" smtClean="0">
                <a:hlinkClick r:id="rId2"/>
              </a:rPr>
              <a:t>bso.bradford.gov.uk/content/send-documentation</a:t>
            </a:r>
            <a:endParaRPr lang="en-GB" dirty="0" smtClean="0"/>
          </a:p>
          <a:p>
            <a:endParaRPr lang="en-GB" sz="1900" dirty="0" smtClean="0"/>
          </a:p>
          <a:p>
            <a:r>
              <a:rPr lang="en-GB" dirty="0" smtClean="0"/>
              <a:t>Fully subsidised training course: Understanding </a:t>
            </a:r>
            <a:r>
              <a:rPr lang="en-GB" dirty="0"/>
              <a:t>and Implementing the SEND Code of Practice 1: The Graduated </a:t>
            </a:r>
            <a:r>
              <a:rPr lang="en-GB" dirty="0" smtClean="0"/>
              <a:t>Approach</a:t>
            </a:r>
          </a:p>
          <a:p>
            <a:endParaRPr lang="en-GB" sz="1400" dirty="0" smtClean="0"/>
          </a:p>
          <a:p>
            <a:r>
              <a:rPr lang="en-GB" dirty="0"/>
              <a:t>A</a:t>
            </a:r>
            <a:r>
              <a:rPr lang="en-GB" dirty="0" smtClean="0"/>
              <a:t>vailable as ‘</a:t>
            </a:r>
            <a:r>
              <a:rPr lang="en-GB" dirty="0" err="1" smtClean="0"/>
              <a:t>bitesized</a:t>
            </a:r>
            <a:r>
              <a:rPr lang="en-GB" dirty="0" smtClean="0"/>
              <a:t>’ recorded headlines and live online course.</a:t>
            </a:r>
          </a:p>
          <a:p>
            <a:endParaRPr lang="en-GB" sz="900" dirty="0" smtClean="0"/>
          </a:p>
          <a:p>
            <a:r>
              <a:rPr lang="en-GB" dirty="0" smtClean="0"/>
              <a:t>Book via Skills4Bradford</a:t>
            </a:r>
            <a:endParaRPr lang="en-GB" dirty="0"/>
          </a:p>
        </p:txBody>
      </p:sp>
    </p:spTree>
    <p:extLst>
      <p:ext uri="{BB962C8B-B14F-4D97-AF65-F5344CB8AC3E}">
        <p14:creationId xmlns:p14="http://schemas.microsoft.com/office/powerpoint/2010/main" val="3054456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864" y="2420888"/>
            <a:ext cx="1684957" cy="2879021"/>
          </a:xfrm>
        </p:spPr>
      </p:pic>
    </p:spTree>
    <p:extLst>
      <p:ext uri="{BB962C8B-B14F-4D97-AF65-F5344CB8AC3E}">
        <p14:creationId xmlns:p14="http://schemas.microsoft.com/office/powerpoint/2010/main" val="335586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68761"/>
            <a:ext cx="7774632" cy="2331692"/>
          </a:xfrm>
        </p:spPr>
        <p:txBody>
          <a:bodyPr>
            <a:normAutofit/>
          </a:bodyPr>
          <a:lstStyle/>
          <a:p>
            <a:r>
              <a:rPr lang="en-GB" dirty="0">
                <a:solidFill>
                  <a:schemeClr val="dk1"/>
                </a:solidFill>
              </a:rPr>
              <a:t>Covid-19 Emotional Wellbeing Support</a:t>
            </a:r>
          </a:p>
        </p:txBody>
      </p:sp>
      <p:sp>
        <p:nvSpPr>
          <p:cNvPr id="5" name="Subtitle 4"/>
          <p:cNvSpPr>
            <a:spLocks noGrp="1"/>
          </p:cNvSpPr>
          <p:nvPr>
            <p:ph type="subTitle" idx="1"/>
          </p:nvPr>
        </p:nvSpPr>
        <p:spPr/>
        <p:txBody>
          <a:bodyPr/>
          <a:lstStyle/>
          <a:p>
            <a:r>
              <a:rPr lang="en-GB" dirty="0" smtClean="0"/>
              <a:t>Ruth Dennis</a:t>
            </a:r>
          </a:p>
          <a:p>
            <a:r>
              <a:rPr lang="en-GB" dirty="0" smtClean="0"/>
              <a:t>Principal Educational Psychologist</a:t>
            </a:r>
            <a:endParaRPr lang="en-GB" dirty="0"/>
          </a:p>
        </p:txBody>
      </p:sp>
    </p:spTree>
    <p:extLst>
      <p:ext uri="{BB962C8B-B14F-4D97-AF65-F5344CB8AC3E}">
        <p14:creationId xmlns:p14="http://schemas.microsoft.com/office/powerpoint/2010/main" val="1754316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Covid-19 and Emotional Wellbeing</a:t>
            </a:r>
            <a:endParaRPr lang="en-GB" dirty="0"/>
          </a:p>
        </p:txBody>
      </p:sp>
      <p:sp>
        <p:nvSpPr>
          <p:cNvPr id="3" name="Content Placeholder 2"/>
          <p:cNvSpPr>
            <a:spLocks noGrp="1"/>
          </p:cNvSpPr>
          <p:nvPr>
            <p:ph idx="1"/>
          </p:nvPr>
        </p:nvSpPr>
        <p:spPr/>
        <p:txBody>
          <a:bodyPr>
            <a:normAutofit fontScale="77500" lnSpcReduction="20000"/>
          </a:bodyPr>
          <a:lstStyle/>
          <a:p>
            <a:r>
              <a:rPr lang="en-GB" dirty="0"/>
              <a:t>Children and Young people are generally resilient and will suffer no long term emotional harm from the pandemic</a:t>
            </a:r>
            <a:r>
              <a:rPr lang="en-GB" dirty="0" smtClean="0"/>
              <a:t>.</a:t>
            </a:r>
          </a:p>
          <a:p>
            <a:pPr marL="0" indent="0">
              <a:buNone/>
            </a:pPr>
            <a:endParaRPr lang="en-GB" sz="2000" dirty="0" smtClean="0"/>
          </a:p>
          <a:p>
            <a:r>
              <a:rPr lang="en-GB" dirty="0" smtClean="0"/>
              <a:t>It </a:t>
            </a:r>
            <a:r>
              <a:rPr lang="en-GB" dirty="0"/>
              <a:t>is normal for children and young people  to  experience mild or intermittent emotional symptoms, such as having days or times when they eat less, have trouble sleeping, seem more irritable, or express more worries. </a:t>
            </a:r>
            <a:endParaRPr lang="en-GB" dirty="0" smtClean="0"/>
          </a:p>
          <a:p>
            <a:pPr marL="0" indent="0">
              <a:buNone/>
            </a:pPr>
            <a:endParaRPr lang="en-GB" sz="1700" dirty="0"/>
          </a:p>
          <a:p>
            <a:r>
              <a:rPr lang="en-GB" dirty="0"/>
              <a:t>Some children may however have difficulty adjusting to the changes we are all experiencing due to the pandemic and may need more support to cope during this time. </a:t>
            </a:r>
            <a:endParaRPr lang="en-GB" dirty="0" smtClean="0"/>
          </a:p>
          <a:p>
            <a:endParaRPr lang="en-GB" sz="1800" dirty="0"/>
          </a:p>
          <a:p>
            <a:r>
              <a:rPr lang="en-GB" dirty="0" smtClean="0"/>
              <a:t>These </a:t>
            </a:r>
            <a:r>
              <a:rPr lang="en-GB" dirty="0"/>
              <a:t>children and young people may benefit from tailored interventions or support to facilitate their recovery.</a:t>
            </a:r>
          </a:p>
          <a:p>
            <a:endParaRPr lang="en-GB" dirty="0"/>
          </a:p>
        </p:txBody>
      </p:sp>
    </p:spTree>
    <p:extLst>
      <p:ext uri="{BB962C8B-B14F-4D97-AF65-F5344CB8AC3E}">
        <p14:creationId xmlns:p14="http://schemas.microsoft.com/office/powerpoint/2010/main" val="1484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Education based Emotional Wellbeing practitioners (EEWP) Team</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EEWP Team is part of the Educational Psychology Service. </a:t>
            </a:r>
            <a:r>
              <a:rPr lang="en-GB" dirty="0" smtClean="0"/>
              <a:t>It is a 12 month funded </a:t>
            </a:r>
            <a:r>
              <a:rPr lang="en-GB" dirty="0" err="1" smtClean="0"/>
              <a:t>ptoject</a:t>
            </a:r>
            <a:r>
              <a:rPr lang="en-GB" dirty="0" smtClean="0"/>
              <a:t>.</a:t>
            </a:r>
          </a:p>
          <a:p>
            <a:endParaRPr lang="en-GB" sz="1800" dirty="0" smtClean="0"/>
          </a:p>
          <a:p>
            <a:r>
              <a:rPr lang="en-GB" dirty="0" smtClean="0"/>
              <a:t>The </a:t>
            </a:r>
            <a:r>
              <a:rPr lang="en-GB" dirty="0"/>
              <a:t>therapeutic work of EEWP is underpinned by child focused approaches. </a:t>
            </a:r>
            <a:endParaRPr lang="en-GB" dirty="0" smtClean="0"/>
          </a:p>
          <a:p>
            <a:endParaRPr lang="en-GB" sz="1800" dirty="0" smtClean="0"/>
          </a:p>
          <a:p>
            <a:r>
              <a:rPr lang="en-GB" dirty="0" smtClean="0"/>
              <a:t>The </a:t>
            </a:r>
            <a:r>
              <a:rPr lang="en-GB" dirty="0"/>
              <a:t>aim of the EEWP is to work proactively in educational settings to improve children and young people’s emotional wellbeing following coronavirus. </a:t>
            </a:r>
            <a:endParaRPr lang="en-GB" dirty="0" smtClean="0"/>
          </a:p>
          <a:p>
            <a:endParaRPr lang="en-GB" sz="1600" dirty="0" smtClean="0"/>
          </a:p>
          <a:p>
            <a:r>
              <a:rPr lang="en-GB" dirty="0" smtClean="0"/>
              <a:t>EEWP </a:t>
            </a:r>
            <a:r>
              <a:rPr lang="en-GB" dirty="0"/>
              <a:t>provide a flexible and non-threatening first point of contact into wellbeing and mental health services area for children and families</a:t>
            </a:r>
            <a:r>
              <a:rPr lang="en-GB" dirty="0" smtClean="0"/>
              <a:t>.</a:t>
            </a:r>
          </a:p>
          <a:p>
            <a:endParaRPr lang="en-GB" sz="1700" dirty="0" smtClean="0"/>
          </a:p>
          <a:p>
            <a:r>
              <a:rPr lang="en-GB" dirty="0"/>
              <a:t>Interventions will be monitored and evaluated for effectiveness.</a:t>
            </a:r>
          </a:p>
          <a:p>
            <a:endParaRPr lang="en-GB" dirty="0"/>
          </a:p>
          <a:p>
            <a:endParaRPr lang="en-GB" dirty="0"/>
          </a:p>
        </p:txBody>
      </p:sp>
    </p:spTree>
    <p:extLst>
      <p:ext uri="{BB962C8B-B14F-4D97-AF65-F5344CB8AC3E}">
        <p14:creationId xmlns:p14="http://schemas.microsoft.com/office/powerpoint/2010/main" val="135844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91264" cy="1066130"/>
          </a:xfrm>
        </p:spPr>
        <p:txBody>
          <a:bodyPr>
            <a:normAutofit/>
          </a:bodyPr>
          <a:lstStyle/>
          <a:p>
            <a:r>
              <a:rPr lang="en-GB" dirty="0"/>
              <a:t>What does the </a:t>
            </a:r>
            <a:r>
              <a:rPr lang="en-GB" dirty="0" smtClean="0"/>
              <a:t>EEWP </a:t>
            </a:r>
            <a:r>
              <a:rPr lang="en-GB" dirty="0"/>
              <a:t>Team do</a:t>
            </a:r>
            <a:r>
              <a:rPr lang="en-GB" dirty="0" smtClean="0"/>
              <a:t>?</a:t>
            </a:r>
            <a:endParaRPr lang="en-GB" dirty="0"/>
          </a:p>
        </p:txBody>
      </p:sp>
      <p:sp>
        <p:nvSpPr>
          <p:cNvPr id="3" name="Content Placeholder 2"/>
          <p:cNvSpPr>
            <a:spLocks noGrp="1"/>
          </p:cNvSpPr>
          <p:nvPr>
            <p:ph idx="1"/>
          </p:nvPr>
        </p:nvSpPr>
        <p:spPr>
          <a:xfrm>
            <a:off x="457200" y="1556792"/>
            <a:ext cx="8363272" cy="4569373"/>
          </a:xfrm>
        </p:spPr>
        <p:txBody>
          <a:bodyPr>
            <a:noAutofit/>
          </a:bodyPr>
          <a:lstStyle/>
          <a:p>
            <a:r>
              <a:rPr lang="en-GB" sz="1600" dirty="0"/>
              <a:t>Educational Emotional Wellbeing practitioners will provide support to children and young people on a one-to-one or small group basis. They will work in schools and early years settings and will also liaise with parents and carers</a:t>
            </a:r>
            <a:r>
              <a:rPr lang="en-GB" sz="1600" dirty="0" smtClean="0"/>
              <a:t>.</a:t>
            </a:r>
          </a:p>
          <a:p>
            <a:endParaRPr lang="en-GB" sz="200" dirty="0"/>
          </a:p>
          <a:p>
            <a:r>
              <a:rPr lang="en-GB" sz="1600" dirty="0" smtClean="0"/>
              <a:t>Their </a:t>
            </a:r>
            <a:r>
              <a:rPr lang="en-GB" sz="1600" dirty="0"/>
              <a:t>role is to work across education and healthcare to provide mental health support for children and young people in schools and colleges showing signs of stress or anxiety relating to coronavirus.  </a:t>
            </a:r>
            <a:endParaRPr lang="en-GB" sz="1600" dirty="0" smtClean="0"/>
          </a:p>
          <a:p>
            <a:endParaRPr lang="en-GB" sz="400" dirty="0"/>
          </a:p>
          <a:p>
            <a:r>
              <a:rPr lang="en-GB" sz="1600" dirty="0"/>
              <a:t>They will provide low intensity interventions such as guided self-help based on cognitive behavioural therapy (CBT) and group-based CBT for those with persistent mild to moderate concerns. </a:t>
            </a:r>
            <a:r>
              <a:rPr lang="en-GB" sz="1600" dirty="0" smtClean="0"/>
              <a:t>This </a:t>
            </a:r>
            <a:r>
              <a:rPr lang="en-GB" sz="1600" dirty="0"/>
              <a:t>might include: </a:t>
            </a:r>
            <a:endParaRPr lang="en-GB" sz="1600" dirty="0" smtClean="0"/>
          </a:p>
          <a:p>
            <a:pPr marL="0" indent="0">
              <a:buNone/>
            </a:pPr>
            <a:endParaRPr lang="en-GB" sz="300" dirty="0"/>
          </a:p>
          <a:p>
            <a:pPr lvl="1"/>
            <a:r>
              <a:rPr lang="en-GB" sz="1400" dirty="0"/>
              <a:t>Enabling children and families to recognise problems and make use of their own internal resources to improve the quality of their lives.</a:t>
            </a:r>
          </a:p>
          <a:p>
            <a:pPr lvl="1"/>
            <a:r>
              <a:rPr lang="en-GB" sz="1400" dirty="0"/>
              <a:t>Assisting school professionals in developing skills, understanding and knowledge of child mental health issues.</a:t>
            </a:r>
          </a:p>
          <a:p>
            <a:pPr lvl="1"/>
            <a:r>
              <a:rPr lang="en-GB" sz="1400" dirty="0"/>
              <a:t>Promoting approaches to improve emotional health and wellbeing </a:t>
            </a:r>
          </a:p>
          <a:p>
            <a:pPr lvl="1"/>
            <a:r>
              <a:rPr lang="en-GB" sz="1400" dirty="0"/>
              <a:t>Providing non-judgmental emotional support, advice and guidance for parents.</a:t>
            </a:r>
          </a:p>
          <a:p>
            <a:pPr lvl="1"/>
            <a:r>
              <a:rPr lang="en-GB" sz="1400" dirty="0"/>
              <a:t>Individual and group support for children in school.</a:t>
            </a:r>
          </a:p>
          <a:p>
            <a:pPr lvl="1"/>
            <a:r>
              <a:rPr lang="en-GB" sz="1400" dirty="0"/>
              <a:t>Strengthening child/parent and school relationships.</a:t>
            </a:r>
          </a:p>
          <a:p>
            <a:pPr lvl="1"/>
            <a:r>
              <a:rPr lang="en-GB" sz="1400" dirty="0"/>
              <a:t>Signposting to CAMHS specialist services for further help and support.</a:t>
            </a:r>
          </a:p>
          <a:p>
            <a:endParaRPr lang="en-GB" sz="1600" dirty="0"/>
          </a:p>
        </p:txBody>
      </p:sp>
    </p:spTree>
    <p:extLst>
      <p:ext uri="{BB962C8B-B14F-4D97-AF65-F5344CB8AC3E}">
        <p14:creationId xmlns:p14="http://schemas.microsoft.com/office/powerpoint/2010/main" val="165858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to make a </a:t>
            </a:r>
            <a:r>
              <a:rPr lang="en-GB" dirty="0" smtClean="0"/>
              <a:t>referral</a:t>
            </a:r>
            <a:endParaRPr lang="en-GB" dirty="0"/>
          </a:p>
        </p:txBody>
      </p:sp>
      <p:sp>
        <p:nvSpPr>
          <p:cNvPr id="3" name="Content Placeholder 2"/>
          <p:cNvSpPr>
            <a:spLocks noGrp="1"/>
          </p:cNvSpPr>
          <p:nvPr>
            <p:ph idx="1"/>
          </p:nvPr>
        </p:nvSpPr>
        <p:spPr/>
        <p:txBody>
          <a:bodyPr>
            <a:normAutofit fontScale="62500" lnSpcReduction="20000"/>
          </a:bodyPr>
          <a:lstStyle/>
          <a:p>
            <a:r>
              <a:rPr lang="en-GB" dirty="0"/>
              <a:t>As part of the Mental Health Champion’s project, schools will fill out a half termly audit of any emerging emotional wellbeing needs in relation to coronavirus transition and recovery</a:t>
            </a:r>
            <a:r>
              <a:rPr lang="en-GB" dirty="0" smtClean="0"/>
              <a:t>.</a:t>
            </a:r>
          </a:p>
          <a:p>
            <a:endParaRPr lang="en-GB" sz="1800" dirty="0"/>
          </a:p>
          <a:p>
            <a:r>
              <a:rPr lang="en-GB" dirty="0"/>
              <a:t>Educational Emotional Wellbeing practitioners will use the data from the audit to identify settings where there are pockets of concern </a:t>
            </a:r>
            <a:endParaRPr lang="en-GB" dirty="0" smtClean="0"/>
          </a:p>
          <a:p>
            <a:endParaRPr lang="en-GB" sz="1800" dirty="0" smtClean="0"/>
          </a:p>
          <a:p>
            <a:r>
              <a:rPr lang="en-GB" dirty="0" smtClean="0"/>
              <a:t>Schools will also be able to refer directly to the team for individual </a:t>
            </a:r>
            <a:r>
              <a:rPr lang="en-GB" dirty="0"/>
              <a:t>CYP requiring intervention. </a:t>
            </a:r>
            <a:endParaRPr lang="en-GB" dirty="0" smtClean="0"/>
          </a:p>
          <a:p>
            <a:endParaRPr lang="en-GB" sz="2000" dirty="0" smtClean="0"/>
          </a:p>
          <a:p>
            <a:r>
              <a:rPr lang="en-GB" dirty="0" smtClean="0"/>
              <a:t>One of the EEWPs </a:t>
            </a:r>
            <a:r>
              <a:rPr lang="en-GB" dirty="0"/>
              <a:t>will contact schools directly to discuss what intervention would be most appropriate and how and when to implement this. </a:t>
            </a:r>
            <a:endParaRPr lang="en-GB" dirty="0" smtClean="0"/>
          </a:p>
          <a:p>
            <a:endParaRPr lang="en-GB" sz="1600" dirty="0" smtClean="0"/>
          </a:p>
          <a:p>
            <a:r>
              <a:rPr lang="en-GB" dirty="0" smtClean="0"/>
              <a:t>In </a:t>
            </a:r>
            <a:r>
              <a:rPr lang="en-GB" dirty="0"/>
              <a:t>all cases, there must be informed parental consent and consent from the CYP to engage with </a:t>
            </a:r>
            <a:r>
              <a:rPr lang="en-GB" dirty="0" smtClean="0"/>
              <a:t>the </a:t>
            </a:r>
            <a:r>
              <a:rPr lang="en-GB" dirty="0"/>
              <a:t>intervention</a:t>
            </a:r>
            <a:r>
              <a:rPr lang="en-GB" dirty="0" smtClean="0"/>
              <a:t>.</a:t>
            </a:r>
          </a:p>
          <a:p>
            <a:endParaRPr lang="en-GB" sz="1600" dirty="0" smtClean="0"/>
          </a:p>
          <a:p>
            <a:pPr marL="0" indent="0">
              <a:buNone/>
            </a:pPr>
            <a:endParaRPr lang="en-GB" dirty="0"/>
          </a:p>
        </p:txBody>
      </p:sp>
    </p:spTree>
    <p:extLst>
      <p:ext uri="{BB962C8B-B14F-4D97-AF65-F5344CB8AC3E}">
        <p14:creationId xmlns:p14="http://schemas.microsoft.com/office/powerpoint/2010/main" val="3299019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Interviewing 28</a:t>
            </a:r>
            <a:r>
              <a:rPr lang="en-GB" baseline="30000" dirty="0" smtClean="0"/>
              <a:t>th</a:t>
            </a:r>
            <a:r>
              <a:rPr lang="en-GB" dirty="0" smtClean="0"/>
              <a:t> September.</a:t>
            </a:r>
          </a:p>
          <a:p>
            <a:r>
              <a:rPr lang="en-GB" dirty="0" smtClean="0"/>
              <a:t>Team in place by half term.</a:t>
            </a:r>
          </a:p>
          <a:p>
            <a:r>
              <a:rPr lang="en-GB" dirty="0" smtClean="0"/>
              <a:t>Begin taking referrals from November 2020</a:t>
            </a:r>
          </a:p>
          <a:p>
            <a:r>
              <a:rPr lang="en-GB" dirty="0" smtClean="0"/>
              <a:t>Full details on finalised process will be posted on BSOL once team in place.</a:t>
            </a:r>
            <a:endParaRPr lang="en-GB" dirty="0"/>
          </a:p>
        </p:txBody>
      </p:sp>
    </p:spTree>
    <p:extLst>
      <p:ext uri="{BB962C8B-B14F-4D97-AF65-F5344CB8AC3E}">
        <p14:creationId xmlns:p14="http://schemas.microsoft.com/office/powerpoint/2010/main" val="12304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you win, some you lose</a:t>
            </a:r>
            <a:endParaRPr lang="en-GB" dirty="0"/>
          </a:p>
        </p:txBody>
      </p:sp>
      <p:sp>
        <p:nvSpPr>
          <p:cNvPr id="4" name="Content Placeholder 3"/>
          <p:cNvSpPr>
            <a:spLocks noGrp="1"/>
          </p:cNvSpPr>
          <p:nvPr>
            <p:ph sz="half" idx="1"/>
          </p:nvPr>
        </p:nvSpPr>
        <p:spPr/>
        <p:txBody>
          <a:bodyPr>
            <a:normAutofit fontScale="92500"/>
          </a:bodyPr>
          <a:lstStyle/>
          <a:p>
            <a:pPr marL="0" indent="0">
              <a:buNone/>
            </a:pPr>
            <a:r>
              <a:rPr lang="en-GB" dirty="0" smtClean="0"/>
              <a:t>Positives</a:t>
            </a:r>
          </a:p>
          <a:p>
            <a:r>
              <a:rPr lang="en-GB" dirty="0" smtClean="0"/>
              <a:t>Can access when suits;</a:t>
            </a:r>
          </a:p>
          <a:p>
            <a:r>
              <a:rPr lang="en-GB" dirty="0" smtClean="0"/>
              <a:t>Wider audience (within and beyond Bradford)</a:t>
            </a:r>
          </a:p>
          <a:p>
            <a:r>
              <a:rPr lang="en-GB" dirty="0" smtClean="0"/>
              <a:t>Same training can be re-run;</a:t>
            </a:r>
          </a:p>
          <a:p>
            <a:r>
              <a:rPr lang="en-GB" dirty="0" smtClean="0"/>
              <a:t>Room booking and refreshments are not an issue</a:t>
            </a:r>
          </a:p>
          <a:p>
            <a:endParaRPr lang="en-GB" dirty="0"/>
          </a:p>
        </p:txBody>
      </p:sp>
      <p:sp>
        <p:nvSpPr>
          <p:cNvPr id="5" name="Content Placeholder 4"/>
          <p:cNvSpPr>
            <a:spLocks noGrp="1"/>
          </p:cNvSpPr>
          <p:nvPr>
            <p:ph sz="half" idx="2"/>
          </p:nvPr>
        </p:nvSpPr>
        <p:spPr/>
        <p:txBody>
          <a:bodyPr>
            <a:normAutofit fontScale="92500"/>
          </a:bodyPr>
          <a:lstStyle/>
          <a:p>
            <a:pPr marL="0" indent="0">
              <a:buNone/>
            </a:pPr>
            <a:r>
              <a:rPr lang="en-GB" dirty="0" smtClean="0"/>
              <a:t>Negatives</a:t>
            </a:r>
          </a:p>
          <a:p>
            <a:r>
              <a:rPr lang="en-GB" dirty="0" smtClean="0"/>
              <a:t>No opportunity for discussion;</a:t>
            </a:r>
          </a:p>
          <a:p>
            <a:r>
              <a:rPr lang="en-GB" dirty="0" smtClean="0"/>
              <a:t>Practical aspects hard to recreate;</a:t>
            </a:r>
          </a:p>
          <a:p>
            <a:r>
              <a:rPr lang="en-GB" dirty="0" smtClean="0"/>
              <a:t>How to cost?</a:t>
            </a:r>
          </a:p>
          <a:p>
            <a:r>
              <a:rPr lang="en-GB" dirty="0" smtClean="0"/>
              <a:t>Can we manage the technology?</a:t>
            </a:r>
          </a:p>
          <a:p>
            <a:r>
              <a:rPr lang="en-GB" dirty="0" smtClean="0"/>
              <a:t>How to control release or unauthorised sharing?</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8000"/>
          <a:stretch/>
        </p:blipFill>
        <p:spPr>
          <a:xfrm>
            <a:off x="107504" y="5701890"/>
            <a:ext cx="1221482" cy="1131305"/>
          </a:xfrm>
          <a:prstGeom prst="rect">
            <a:avLst/>
          </a:prstGeom>
        </p:spPr>
      </p:pic>
    </p:spTree>
    <p:extLst>
      <p:ext uri="{BB962C8B-B14F-4D97-AF65-F5344CB8AC3E}">
        <p14:creationId xmlns:p14="http://schemas.microsoft.com/office/powerpoint/2010/main" val="410544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All Aboard - COVID recovery programme for Children in the Early Years . </a:t>
            </a:r>
          </a:p>
        </p:txBody>
      </p:sp>
      <p:sp>
        <p:nvSpPr>
          <p:cNvPr id="3" name="Content Placeholder 2"/>
          <p:cNvSpPr>
            <a:spLocks noGrp="1"/>
          </p:cNvSpPr>
          <p:nvPr>
            <p:ph idx="1"/>
          </p:nvPr>
        </p:nvSpPr>
        <p:spPr/>
        <p:txBody>
          <a:bodyPr>
            <a:normAutofit fontScale="40000" lnSpcReduction="20000"/>
          </a:bodyPr>
          <a:lstStyle/>
          <a:p>
            <a:r>
              <a:rPr lang="en-GB" sz="4500" dirty="0"/>
              <a:t>In order to support pupils who have fallen behind </a:t>
            </a:r>
            <a:r>
              <a:rPr lang="en-GB" sz="4500" dirty="0" smtClean="0"/>
              <a:t>furthest, structured </a:t>
            </a:r>
            <a:r>
              <a:rPr lang="en-GB" sz="4500" dirty="0"/>
              <a:t>interventions, which may also be delivered one to </a:t>
            </a:r>
            <a:r>
              <a:rPr lang="en-GB" sz="4500" dirty="0" smtClean="0"/>
              <a:t>one or </a:t>
            </a:r>
            <a:r>
              <a:rPr lang="en-GB" sz="4500" dirty="0"/>
              <a:t>in small groups, are likely to be necessary</a:t>
            </a:r>
            <a:r>
              <a:rPr lang="en-GB" sz="4500" dirty="0" smtClean="0"/>
              <a:t>.</a:t>
            </a:r>
          </a:p>
          <a:p>
            <a:endParaRPr lang="en-GB" sz="2300" dirty="0" smtClean="0"/>
          </a:p>
          <a:p>
            <a:r>
              <a:rPr lang="en-GB" sz="4500" dirty="0"/>
              <a:t>Interventions might focus on other aspects of learning, such </a:t>
            </a:r>
            <a:r>
              <a:rPr lang="en-GB" sz="4500" dirty="0" smtClean="0"/>
              <a:t>as behaviour </a:t>
            </a:r>
            <a:r>
              <a:rPr lang="en-GB" sz="4500" dirty="0"/>
              <a:t>or pupils’ social and emotional needs, or focus </a:t>
            </a:r>
            <a:r>
              <a:rPr lang="en-GB" sz="4500" dirty="0" smtClean="0"/>
              <a:t>on particular </a:t>
            </a:r>
            <a:r>
              <a:rPr lang="en-GB" sz="4500" dirty="0"/>
              <a:t>groups of pupils with identified special </a:t>
            </a:r>
            <a:r>
              <a:rPr lang="en-GB" sz="4500" dirty="0" smtClean="0"/>
              <a:t>educational needs </a:t>
            </a:r>
            <a:r>
              <a:rPr lang="en-GB" sz="4500" dirty="0"/>
              <a:t>or disabilities</a:t>
            </a:r>
            <a:r>
              <a:rPr lang="en-GB" sz="4500" dirty="0" smtClean="0"/>
              <a:t>.</a:t>
            </a:r>
          </a:p>
          <a:p>
            <a:endParaRPr lang="en-GB" sz="2300" dirty="0" smtClean="0"/>
          </a:p>
          <a:p>
            <a:r>
              <a:rPr lang="en-GB" sz="4500" dirty="0" smtClean="0"/>
              <a:t>In the early years, rather than 1:1 tuition, a play based group intervention is most appropriate.</a:t>
            </a:r>
          </a:p>
          <a:p>
            <a:pPr marL="0" indent="0">
              <a:buNone/>
            </a:pPr>
            <a:endParaRPr lang="en-GB" sz="2300" dirty="0" smtClean="0"/>
          </a:p>
          <a:p>
            <a:r>
              <a:rPr lang="en-GB" sz="4500" dirty="0" smtClean="0"/>
              <a:t>All Aboard has been used over a number of years to specifically target </a:t>
            </a:r>
            <a:r>
              <a:rPr lang="en-GB" sz="4500" dirty="0"/>
              <a:t>under-achieving children in the Early Years, aiming to improve </a:t>
            </a:r>
            <a:r>
              <a:rPr lang="en-GB" sz="4500" dirty="0" smtClean="0"/>
              <a:t>outcomes.</a:t>
            </a:r>
          </a:p>
          <a:p>
            <a:endParaRPr lang="en-GB" sz="2300" dirty="0" smtClean="0"/>
          </a:p>
          <a:p>
            <a:r>
              <a:rPr lang="en-GB" sz="4500" dirty="0" smtClean="0"/>
              <a:t>This is </a:t>
            </a:r>
            <a:r>
              <a:rPr lang="en-GB" sz="4500" dirty="0"/>
              <a:t>ideal for </a:t>
            </a:r>
            <a:r>
              <a:rPr lang="en-GB" sz="4500" dirty="0" smtClean="0"/>
              <a:t>children in the early years </a:t>
            </a:r>
            <a:r>
              <a:rPr lang="en-GB" sz="4500" dirty="0"/>
              <a:t>who have been disadvantaged by COVID</a:t>
            </a:r>
            <a:r>
              <a:rPr lang="en-GB" sz="4500" dirty="0" smtClean="0"/>
              <a:t>.</a:t>
            </a:r>
          </a:p>
          <a:p>
            <a:endParaRPr lang="en-GB" sz="2300" dirty="0" smtClean="0"/>
          </a:p>
          <a:p>
            <a:r>
              <a:rPr lang="en-GB" sz="4500" dirty="0" smtClean="0"/>
              <a:t>Bradford </a:t>
            </a:r>
            <a:r>
              <a:rPr lang="en-GB" sz="4500" dirty="0"/>
              <a:t>Educational Psychology Team is again </a:t>
            </a:r>
            <a:r>
              <a:rPr lang="en-GB" sz="4500" dirty="0" smtClean="0"/>
              <a:t>delivering All </a:t>
            </a:r>
            <a:r>
              <a:rPr lang="en-GB" sz="4500" dirty="0"/>
              <a:t>Aboard training - this year with additional COVID perspectives.</a:t>
            </a:r>
          </a:p>
          <a:p>
            <a:endParaRPr lang="en-GB" dirty="0"/>
          </a:p>
        </p:txBody>
      </p:sp>
    </p:spTree>
    <p:extLst>
      <p:ext uri="{BB962C8B-B14F-4D97-AF65-F5344CB8AC3E}">
        <p14:creationId xmlns:p14="http://schemas.microsoft.com/office/powerpoint/2010/main" val="3519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about All Aboard</a:t>
            </a:r>
            <a:endParaRPr lang="en-GB" dirty="0"/>
          </a:p>
        </p:txBody>
      </p:sp>
      <p:sp>
        <p:nvSpPr>
          <p:cNvPr id="3" name="Content Placeholder 2"/>
          <p:cNvSpPr>
            <a:spLocks noGrp="1"/>
          </p:cNvSpPr>
          <p:nvPr>
            <p:ph idx="1"/>
          </p:nvPr>
        </p:nvSpPr>
        <p:spPr/>
        <p:txBody>
          <a:bodyPr>
            <a:normAutofit fontScale="62500" lnSpcReduction="20000"/>
          </a:bodyPr>
          <a:lstStyle/>
          <a:p>
            <a:r>
              <a:rPr lang="en-GB" dirty="0"/>
              <a:t>By the end of the 4 part course you will have</a:t>
            </a:r>
            <a:r>
              <a:rPr lang="en-GB" dirty="0" smtClean="0"/>
              <a:t>:</a:t>
            </a:r>
          </a:p>
          <a:p>
            <a:endParaRPr lang="en-GB" sz="1500" dirty="0"/>
          </a:p>
          <a:p>
            <a:pPr lvl="1"/>
            <a:r>
              <a:rPr lang="en-GB" dirty="0"/>
              <a:t>Explored the nature of under-achievement in the Early Years including the impact of COVID; </a:t>
            </a:r>
          </a:p>
          <a:p>
            <a:pPr lvl="1"/>
            <a:r>
              <a:rPr lang="en-GB" dirty="0"/>
              <a:t>Used the All Aboard structure to plan a tailor-made intervention programme; </a:t>
            </a:r>
          </a:p>
          <a:p>
            <a:pPr lvl="1"/>
            <a:r>
              <a:rPr lang="en-GB" dirty="0"/>
              <a:t>Delivered All Aboard in your setting; and </a:t>
            </a:r>
          </a:p>
          <a:p>
            <a:pPr lvl="1"/>
            <a:r>
              <a:rPr lang="en-GB" dirty="0"/>
              <a:t>Evaluated the impact of All Aboard. </a:t>
            </a:r>
            <a:endParaRPr lang="en-GB" dirty="0" smtClean="0"/>
          </a:p>
          <a:p>
            <a:pPr marL="457200" lvl="1" indent="0">
              <a:buNone/>
            </a:pPr>
            <a:endParaRPr lang="en-GB" sz="1600" dirty="0"/>
          </a:p>
          <a:p>
            <a:r>
              <a:rPr lang="en-GB" dirty="0"/>
              <a:t>There will be two cohorts starting in November and January</a:t>
            </a:r>
            <a:r>
              <a:rPr lang="en-GB" dirty="0" smtClean="0"/>
              <a:t>.</a:t>
            </a:r>
          </a:p>
          <a:p>
            <a:endParaRPr lang="en-GB" sz="1600" dirty="0"/>
          </a:p>
          <a:p>
            <a:r>
              <a:rPr lang="en-GB" dirty="0"/>
              <a:t>Priced at £300 for two practitioners the course is a cost-effective, catch-up intervention for COVID recovery in the Foundation Stage</a:t>
            </a:r>
            <a:r>
              <a:rPr lang="en-GB" dirty="0" smtClean="0"/>
              <a:t>.</a:t>
            </a:r>
          </a:p>
          <a:p>
            <a:endParaRPr lang="en-GB" sz="1600" dirty="0"/>
          </a:p>
          <a:p>
            <a:r>
              <a:rPr lang="en-GB" dirty="0"/>
              <a:t>Data will be collected and analysed by the Centre for Applied Education Research to </a:t>
            </a:r>
            <a:r>
              <a:rPr lang="en-GB" dirty="0" smtClean="0"/>
              <a:t>demonstrate </a:t>
            </a:r>
            <a:r>
              <a:rPr lang="en-GB" dirty="0"/>
              <a:t>progress made by children involved in the programme</a:t>
            </a:r>
            <a:r>
              <a:rPr lang="en-GB" dirty="0" smtClean="0"/>
              <a:t>.</a:t>
            </a:r>
          </a:p>
          <a:p>
            <a:endParaRPr lang="en-GB" sz="1400" dirty="0"/>
          </a:p>
          <a:p>
            <a:r>
              <a:rPr lang="en-GB" dirty="0"/>
              <a:t>Further information and booking on </a:t>
            </a:r>
            <a:r>
              <a:rPr lang="en-GB" dirty="0">
                <a:hlinkClick r:id="rId2"/>
              </a:rPr>
              <a:t>skills4bradford.co.uk</a:t>
            </a:r>
            <a:endParaRPr lang="en-GB" dirty="0"/>
          </a:p>
          <a:p>
            <a:endParaRPr lang="en-GB" dirty="0"/>
          </a:p>
        </p:txBody>
      </p:sp>
    </p:spTree>
    <p:extLst>
      <p:ext uri="{BB962C8B-B14F-4D97-AF65-F5344CB8AC3E}">
        <p14:creationId xmlns:p14="http://schemas.microsoft.com/office/powerpoint/2010/main" val="2890108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2196902"/>
          </a:xfrm>
        </p:spPr>
        <p:txBody>
          <a:bodyPr>
            <a:noAutofit/>
          </a:bodyPr>
          <a:lstStyle/>
          <a:p>
            <a:r>
              <a:rPr lang="en-GB" sz="3600" b="1" dirty="0"/>
              <a:t>Referral for Autism Spectrum Condition (ASC) and/or Attention Deficit Hyperactivity Disorder (</a:t>
            </a:r>
            <a:r>
              <a:rPr lang="en-GB" sz="3600" b="1" dirty="0" smtClean="0"/>
              <a:t>ADHD) Assessment</a:t>
            </a:r>
            <a:endParaRPr lang="en-GB" sz="3600" dirty="0"/>
          </a:p>
        </p:txBody>
      </p:sp>
      <p:pic>
        <p:nvPicPr>
          <p:cNvPr id="1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36" y="2694465"/>
            <a:ext cx="2952328" cy="7317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780" y="2700139"/>
            <a:ext cx="2363504" cy="50482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29" y="4100314"/>
            <a:ext cx="2534597" cy="4088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573" y="4100314"/>
            <a:ext cx="2595918" cy="4088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p:cNvSpPr>
            <a:spLocks noChangeArrowheads="1"/>
          </p:cNvSpPr>
          <p:nvPr/>
        </p:nvSpPr>
        <p:spPr bwMode="auto">
          <a:xfrm>
            <a:off x="2771800" y="26810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5"/>
          <p:cNvSpPr>
            <a:spLocks noChangeArrowheads="1"/>
          </p:cNvSpPr>
          <p:nvPr/>
        </p:nvSpPr>
        <p:spPr bwMode="auto">
          <a:xfrm>
            <a:off x="2771800" y="34145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6"/>
          <p:cNvSpPr>
            <a:spLocks noChangeArrowheads="1"/>
          </p:cNvSpPr>
          <p:nvPr/>
        </p:nvSpPr>
        <p:spPr bwMode="auto">
          <a:xfrm>
            <a:off x="806136" y="40050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7"/>
          <p:cNvSpPr>
            <a:spLocks noChangeArrowheads="1"/>
          </p:cNvSpPr>
          <p:nvPr/>
        </p:nvSpPr>
        <p:spPr bwMode="auto">
          <a:xfrm>
            <a:off x="2771800" y="38145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8"/>
          <p:cNvSpPr>
            <a:spLocks noChangeArrowheads="1"/>
          </p:cNvSpPr>
          <p:nvPr/>
        </p:nvSpPr>
        <p:spPr bwMode="auto">
          <a:xfrm>
            <a:off x="2771800" y="40050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0814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fontScale="90000"/>
          </a:bodyPr>
          <a:lstStyle/>
          <a:p>
            <a:r>
              <a:rPr lang="en-GB" b="1" dirty="0"/>
              <a:t>Revised ASC/ADHD assessment pathways: where to refer children who may require </a:t>
            </a:r>
            <a:r>
              <a:rPr lang="en-GB" b="1" dirty="0" smtClean="0"/>
              <a:t>assessment</a:t>
            </a:r>
            <a:r>
              <a:rPr lang="en-GB" b="1" dirty="0"/>
              <a:t> </a:t>
            </a:r>
            <a:endParaRPr lang="en-GB" dirty="0"/>
          </a:p>
        </p:txBody>
      </p:sp>
      <p:sp>
        <p:nvSpPr>
          <p:cNvPr id="3" name="Content Placeholder 2"/>
          <p:cNvSpPr>
            <a:spLocks noGrp="1"/>
          </p:cNvSpPr>
          <p:nvPr>
            <p:ph idx="1"/>
          </p:nvPr>
        </p:nvSpPr>
        <p:spPr>
          <a:xfrm>
            <a:off x="457200" y="2204864"/>
            <a:ext cx="8229600" cy="3921301"/>
          </a:xfrm>
        </p:spPr>
        <p:txBody>
          <a:bodyPr>
            <a:normAutofit fontScale="85000" lnSpcReduction="20000"/>
          </a:bodyPr>
          <a:lstStyle/>
          <a:p>
            <a:pPr lvl="0"/>
            <a:endParaRPr lang="en-GB" b="1" dirty="0" smtClean="0"/>
          </a:p>
          <a:p>
            <a:pPr lvl="0"/>
            <a:r>
              <a:rPr lang="en-GB" b="1" dirty="0" smtClean="0"/>
              <a:t>0 </a:t>
            </a:r>
            <a:r>
              <a:rPr lang="en-GB" b="1" dirty="0"/>
              <a:t>– 2.5 years:</a:t>
            </a:r>
            <a:r>
              <a:rPr lang="en-GB" dirty="0"/>
              <a:t> refer to a Child Development Service Paediatrician at ANHSFT or BTHFT, as it is inappropriate to enter the ASC/ADHD pathway at this age</a:t>
            </a:r>
            <a:r>
              <a:rPr lang="en-GB" dirty="0" smtClean="0"/>
              <a:t>.</a:t>
            </a:r>
          </a:p>
          <a:p>
            <a:pPr lvl="0"/>
            <a:endParaRPr lang="en-GB" dirty="0"/>
          </a:p>
          <a:p>
            <a:pPr lvl="0"/>
            <a:r>
              <a:rPr lang="en-GB" b="1" dirty="0"/>
              <a:t>2.5 to 7 years:</a:t>
            </a:r>
            <a:r>
              <a:rPr lang="en-GB" dirty="0"/>
              <a:t> refer to the Child Development Services at ANHSFT or BTHFT (ASC only) </a:t>
            </a:r>
            <a:endParaRPr lang="en-GB" dirty="0" smtClean="0"/>
          </a:p>
          <a:p>
            <a:pPr lvl="0"/>
            <a:endParaRPr lang="en-GB" dirty="0"/>
          </a:p>
          <a:p>
            <a:pPr lvl="0"/>
            <a:r>
              <a:rPr lang="en-GB" b="1" dirty="0"/>
              <a:t>7 to 18 years:</a:t>
            </a:r>
            <a:r>
              <a:rPr lang="en-GB" dirty="0"/>
              <a:t> refer to BDCFT CAMHS service. (ASC and/or ADHD)</a:t>
            </a:r>
          </a:p>
          <a:p>
            <a:endParaRPr lang="en-GB" dirty="0"/>
          </a:p>
        </p:txBody>
      </p:sp>
    </p:spTree>
    <p:extLst>
      <p:ext uri="{BB962C8B-B14F-4D97-AF65-F5344CB8AC3E}">
        <p14:creationId xmlns:p14="http://schemas.microsoft.com/office/powerpoint/2010/main" val="106706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Waiting Lists</a:t>
            </a:r>
            <a:endParaRPr lang="en-GB" dirty="0"/>
          </a:p>
        </p:txBody>
      </p:sp>
      <p:sp>
        <p:nvSpPr>
          <p:cNvPr id="3" name="Content Placeholder 2"/>
          <p:cNvSpPr>
            <a:spLocks noGrp="1"/>
          </p:cNvSpPr>
          <p:nvPr>
            <p:ph idx="1"/>
          </p:nvPr>
        </p:nvSpPr>
        <p:spPr/>
        <p:txBody>
          <a:bodyPr>
            <a:normAutofit fontScale="70000" lnSpcReduction="20000"/>
          </a:bodyPr>
          <a:lstStyle/>
          <a:p>
            <a:endParaRPr lang="en-GB" sz="1400" dirty="0" smtClean="0"/>
          </a:p>
          <a:p>
            <a:r>
              <a:rPr lang="en-GB" dirty="0" smtClean="0"/>
              <a:t>In </a:t>
            </a:r>
            <a:r>
              <a:rPr lang="en-GB" dirty="0"/>
              <a:t>view of the high demand for ASC/ADHD assessment service, a waiting list is in operation at each service</a:t>
            </a:r>
            <a:r>
              <a:rPr lang="en-GB" dirty="0" smtClean="0"/>
              <a:t>.</a:t>
            </a:r>
          </a:p>
          <a:p>
            <a:pPr marL="0" indent="0">
              <a:buNone/>
            </a:pPr>
            <a:r>
              <a:rPr lang="en-GB" sz="1300" dirty="0" smtClean="0"/>
              <a:t>  </a:t>
            </a:r>
          </a:p>
          <a:p>
            <a:r>
              <a:rPr lang="en-GB" sz="3100" dirty="0"/>
              <a:t>It is important referrals reach the correct department and have the requested information completed to avoid any delay in addition of the child or young person to the waiting list where appropriate.</a:t>
            </a:r>
          </a:p>
          <a:p>
            <a:endParaRPr lang="en-GB" sz="2000" dirty="0" smtClean="0"/>
          </a:p>
          <a:p>
            <a:r>
              <a:rPr lang="en-GB" dirty="0" smtClean="0"/>
              <a:t>Referrals </a:t>
            </a:r>
            <a:r>
              <a:rPr lang="en-GB" dirty="0"/>
              <a:t>are triaged, where the submitted information is reviewed and the child added to the waiting list where appropriate.  </a:t>
            </a:r>
            <a:endParaRPr lang="en-GB" dirty="0" smtClean="0"/>
          </a:p>
          <a:p>
            <a:endParaRPr lang="en-GB" sz="2000" dirty="0" smtClean="0"/>
          </a:p>
          <a:p>
            <a:r>
              <a:rPr lang="en-GB" dirty="0" smtClean="0"/>
              <a:t>Incomplete </a:t>
            </a:r>
            <a:r>
              <a:rPr lang="en-GB" dirty="0"/>
              <a:t>referral information may result in the referral being returned to the referrer, with advice on next steps e.g. referral to community paediatrics or speech and language therapy</a:t>
            </a:r>
          </a:p>
          <a:p>
            <a:endParaRPr lang="en-GB" dirty="0"/>
          </a:p>
        </p:txBody>
      </p:sp>
    </p:spTree>
    <p:extLst>
      <p:ext uri="{BB962C8B-B14F-4D97-AF65-F5344CB8AC3E}">
        <p14:creationId xmlns:p14="http://schemas.microsoft.com/office/powerpoint/2010/main" val="3451822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Referral Process</a:t>
            </a:r>
            <a:endParaRPr lang="en-GB" dirty="0"/>
          </a:p>
        </p:txBody>
      </p:sp>
      <p:graphicFrame>
        <p:nvGraphicFramePr>
          <p:cNvPr id="4" name="Content Placeholder 3"/>
          <p:cNvGraphicFramePr>
            <a:graphicFrameLocks noGrp="1"/>
          </p:cNvGraphicFramePr>
          <p:nvPr>
            <p:ph idx="1"/>
            <p:extLst/>
          </p:nvPr>
        </p:nvGraphicFramePr>
        <p:xfrm>
          <a:off x="611560" y="2126175"/>
          <a:ext cx="7632848" cy="2520281"/>
        </p:xfrm>
        <a:graphic>
          <a:graphicData uri="http://schemas.openxmlformats.org/drawingml/2006/table">
            <a:tbl>
              <a:tblPr firstRow="1" firstCol="1" bandRow="1">
                <a:tableStyleId>{5C22544A-7EE6-4342-B048-85BDC9FD1C3A}</a:tableStyleId>
              </a:tblPr>
              <a:tblGrid>
                <a:gridCol w="2004473">
                  <a:extLst>
                    <a:ext uri="{9D8B030D-6E8A-4147-A177-3AD203B41FA5}">
                      <a16:colId xmlns:a16="http://schemas.microsoft.com/office/drawing/2014/main" val="475533698"/>
                    </a:ext>
                  </a:extLst>
                </a:gridCol>
                <a:gridCol w="2830503">
                  <a:extLst>
                    <a:ext uri="{9D8B030D-6E8A-4147-A177-3AD203B41FA5}">
                      <a16:colId xmlns:a16="http://schemas.microsoft.com/office/drawing/2014/main" val="4096476485"/>
                    </a:ext>
                  </a:extLst>
                </a:gridCol>
                <a:gridCol w="2797872">
                  <a:extLst>
                    <a:ext uri="{9D8B030D-6E8A-4147-A177-3AD203B41FA5}">
                      <a16:colId xmlns:a16="http://schemas.microsoft.com/office/drawing/2014/main" val="2729109640"/>
                    </a:ext>
                  </a:extLst>
                </a:gridCol>
              </a:tblGrid>
              <a:tr h="176861">
                <a:tc>
                  <a:txBody>
                    <a:bodyPr/>
                    <a:lstStyle/>
                    <a:p>
                      <a:pPr>
                        <a:lnSpc>
                          <a:spcPct val="115000"/>
                        </a:lnSpc>
                        <a:spcAft>
                          <a:spcPts val="0"/>
                        </a:spcAft>
                        <a:tabLst>
                          <a:tab pos="457200" algn="l"/>
                          <a:tab pos="914400" algn="l"/>
                          <a:tab pos="1371600" algn="l"/>
                        </a:tabLst>
                      </a:pPr>
                      <a:r>
                        <a:rPr lang="en-GB" sz="1000">
                          <a:effectLst/>
                        </a:rPr>
                        <a:t>Under 7 year autism referral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57200" algn="l"/>
                          <a:tab pos="914400" algn="l"/>
                          <a:tab pos="1371600" algn="l"/>
                        </a:tabLst>
                      </a:pPr>
                      <a:r>
                        <a:rPr lang="en-GB" sz="1000">
                          <a:effectLst/>
                        </a:rPr>
                        <a:t>Referrals pathway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57200" algn="l"/>
                          <a:tab pos="914400" algn="l"/>
                          <a:tab pos="1371600" algn="l"/>
                        </a:tabLst>
                      </a:pPr>
                      <a:r>
                        <a:rPr lang="en-GB" sz="1000" dirty="0">
                          <a:effectLst/>
                        </a:rPr>
                        <a:t>Referrals accepted from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6321747"/>
                  </a:ext>
                </a:extLst>
              </a:tr>
              <a:tr h="1238033">
                <a:tc>
                  <a:txBody>
                    <a:bodyPr/>
                    <a:lstStyle/>
                    <a:p>
                      <a:pPr>
                        <a:lnSpc>
                          <a:spcPct val="115000"/>
                        </a:lnSpc>
                        <a:spcAft>
                          <a:spcPts val="0"/>
                        </a:spcAft>
                        <a:tabLst>
                          <a:tab pos="457200" algn="l"/>
                          <a:tab pos="914400" algn="l"/>
                          <a:tab pos="1371600" algn="l"/>
                        </a:tabLst>
                      </a:pPr>
                      <a:r>
                        <a:rPr lang="en-GB" sz="800" dirty="0">
                          <a:effectLst/>
                        </a:rPr>
                        <a:t>Airedale (ANHSFT) CDS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anose="05050102010706020507" pitchFamily="18" charset="2"/>
                        <a:buChar char=""/>
                        <a:tabLst>
                          <a:tab pos="111125" algn="l"/>
                          <a:tab pos="1371600" algn="l"/>
                        </a:tabLst>
                      </a:pPr>
                      <a:r>
                        <a:rPr lang="en-GB" sz="1000" dirty="0">
                          <a:effectLst/>
                        </a:rPr>
                        <a:t>Send to </a:t>
                      </a:r>
                      <a:r>
                        <a:rPr lang="en-GB" sz="1000" u="sng" dirty="0">
                          <a:effectLst/>
                          <a:hlinkClick r:id="rId3"/>
                        </a:rPr>
                        <a:t>cdc.referrals@nhs.net</a:t>
                      </a:r>
                      <a:r>
                        <a:rPr lang="en-GB" sz="1000" dirty="0">
                          <a:effectLst/>
                        </a:rPr>
                        <a:t> marked ‘Autism assessment referral’.</a:t>
                      </a:r>
                      <a:endParaRPr lang="en-GB" sz="1400" dirty="0">
                        <a:effectLst/>
                      </a:endParaRPr>
                    </a:p>
                    <a:p>
                      <a:pPr marL="342900" lvl="0" indent="-342900">
                        <a:lnSpc>
                          <a:spcPct val="115000"/>
                        </a:lnSpc>
                        <a:spcAft>
                          <a:spcPts val="0"/>
                        </a:spcAft>
                        <a:buFont typeface="Symbol" panose="05050102010706020507" pitchFamily="18" charset="2"/>
                        <a:buChar char=""/>
                        <a:tabLst>
                          <a:tab pos="111125" algn="l"/>
                          <a:tab pos="1371600" algn="l"/>
                        </a:tabLst>
                      </a:pPr>
                      <a:r>
                        <a:rPr lang="en-GB" sz="1000" dirty="0">
                          <a:effectLst/>
                        </a:rPr>
                        <a:t>Send  by post to Autism Assessment, Child Development Centre, Airedale General Hospital </a:t>
                      </a:r>
                      <a:r>
                        <a:rPr lang="en-GB" sz="1000" dirty="0" err="1">
                          <a:effectLst/>
                        </a:rPr>
                        <a:t>Steeton</a:t>
                      </a:r>
                      <a:r>
                        <a:rPr lang="en-GB" sz="1000" dirty="0">
                          <a:effectLst/>
                        </a:rPr>
                        <a:t>, Keighley BD20 6TD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57200" algn="l"/>
                          <a:tab pos="914400" algn="l"/>
                          <a:tab pos="1371600" algn="l"/>
                        </a:tabLst>
                      </a:pPr>
                      <a:r>
                        <a:rPr lang="en-GB" sz="1000" dirty="0">
                          <a:effectLst/>
                        </a:rPr>
                        <a:t>Consultant Paediatrician, Health Visitor, School Nurse, GP, Allied Health Professional, Educational Psychologist, SENCO, Specialist Teacher.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616303"/>
                  </a:ext>
                </a:extLst>
              </a:tr>
              <a:tr h="1105387">
                <a:tc>
                  <a:txBody>
                    <a:bodyPr/>
                    <a:lstStyle/>
                    <a:p>
                      <a:pPr>
                        <a:lnSpc>
                          <a:spcPct val="115000"/>
                        </a:lnSpc>
                        <a:spcAft>
                          <a:spcPts val="0"/>
                        </a:spcAft>
                        <a:tabLst>
                          <a:tab pos="457200" algn="l"/>
                          <a:tab pos="914400" algn="l"/>
                          <a:tab pos="1371600" algn="l"/>
                        </a:tabLst>
                      </a:pPr>
                      <a:r>
                        <a:rPr lang="en-GB" sz="800" dirty="0">
                          <a:effectLst/>
                        </a:rPr>
                        <a:t>Bradford (BTHFT) CDS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15000"/>
                        </a:lnSpc>
                        <a:spcAft>
                          <a:spcPts val="0"/>
                        </a:spcAft>
                        <a:buFont typeface="Arial" panose="020B0604020202020204" pitchFamily="34" charset="0"/>
                        <a:buChar char="•"/>
                        <a:tabLst>
                          <a:tab pos="457200" algn="l"/>
                          <a:tab pos="914400" algn="l"/>
                          <a:tab pos="1371600" algn="l"/>
                        </a:tabLst>
                      </a:pPr>
                      <a:r>
                        <a:rPr lang="en-GB" sz="1100" dirty="0">
                          <a:effectLst/>
                        </a:rPr>
                        <a:t>Via </a:t>
                      </a:r>
                      <a:r>
                        <a:rPr lang="en-GB" sz="1100" dirty="0" err="1">
                          <a:effectLst/>
                        </a:rPr>
                        <a:t>Systmone</a:t>
                      </a:r>
                      <a:endParaRPr lang="en-GB" sz="1400" dirty="0">
                        <a:effectLst/>
                      </a:endParaRPr>
                    </a:p>
                    <a:p>
                      <a:pPr>
                        <a:lnSpc>
                          <a:spcPct val="115000"/>
                        </a:lnSpc>
                        <a:spcAft>
                          <a:spcPts val="0"/>
                        </a:spcAft>
                        <a:tabLst>
                          <a:tab pos="457200" algn="l"/>
                          <a:tab pos="914400" algn="l"/>
                          <a:tab pos="1371600" algn="l"/>
                        </a:tabLst>
                      </a:pPr>
                      <a:r>
                        <a:rPr lang="en-GB" sz="1000" dirty="0">
                          <a:effectLst/>
                        </a:rPr>
                        <a:t>If the referrer does not have </a:t>
                      </a:r>
                      <a:r>
                        <a:rPr lang="en-GB" sz="1000" dirty="0" err="1">
                          <a:effectLst/>
                        </a:rPr>
                        <a:t>Systmone</a:t>
                      </a:r>
                      <a:r>
                        <a:rPr lang="en-GB" sz="1000" dirty="0">
                          <a:effectLst/>
                        </a:rPr>
                        <a:t> access a paper referral can be sent to Paige Hayes, CDS Secretary, Third Floor, Extension Bloc SLH, Little Horton Lane BD5 ONA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57200" algn="l"/>
                          <a:tab pos="914400" algn="l"/>
                          <a:tab pos="1371600" algn="l"/>
                        </a:tabLst>
                      </a:pPr>
                      <a:r>
                        <a:rPr lang="en-GB" sz="1000" dirty="0">
                          <a:effectLst/>
                        </a:rPr>
                        <a:t>Consultant Paediatrician, Health Visitor, School Nurse, GP, Allied Health Professional, Educational Psychologist, SENCO, Specialist Teacher.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4336728"/>
                  </a:ext>
                </a:extLst>
              </a:tr>
            </a:tbl>
          </a:graphicData>
        </a:graphic>
      </p:graphicFrame>
      <p:graphicFrame>
        <p:nvGraphicFramePr>
          <p:cNvPr id="5" name="Object 4"/>
          <p:cNvGraphicFramePr>
            <a:graphicFrameLocks noChangeAspect="1"/>
          </p:cNvGraphicFramePr>
          <p:nvPr>
            <p:extLst/>
          </p:nvPr>
        </p:nvGraphicFramePr>
        <p:xfrm>
          <a:off x="1115493" y="2681804"/>
          <a:ext cx="981075" cy="638175"/>
        </p:xfrm>
        <a:graphic>
          <a:graphicData uri="http://schemas.openxmlformats.org/presentationml/2006/ole">
            <mc:AlternateContent xmlns:mc="http://schemas.openxmlformats.org/markup-compatibility/2006">
              <mc:Choice xmlns:v="urn:schemas-microsoft-com:vml" Requires="v">
                <p:oleObj spid="_x0000_s5126" name="Document" showAsIcon="1" r:id="rId4" imgW="1084680" imgH="701640" progId="Word.Document.8">
                  <p:embed/>
                </p:oleObj>
              </mc:Choice>
              <mc:Fallback>
                <p:oleObj name="Document" showAsIcon="1" r:id="rId4" imgW="1084680" imgH="701640" progId="Word.Document.8">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493" y="2681804"/>
                        <a:ext cx="98107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611560" y="16822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r>
              <a:rPr kumimoji="0" lang="en-GB" altLang="en-US" sz="11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 7 year – ASC referral process</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r>
              <a:rPr kumimoji="0" lang="en-GB"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 to ANHSFT or BTHFT as follows:</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611560" y="4721435"/>
            <a:ext cx="7432114"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r>
              <a:rPr kumimoji="0" lang="en-GB" altLang="en-US" sz="11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 to 18 years – ASC and /or ADHD referral process</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r>
              <a:rPr kumimoji="0" lang="en-GB"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Please complete the referral form on the CAMHS page on the BDCT website:</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r>
              <a:rPr kumimoji="0" lang="en-GB"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6"/>
              </a:rPr>
              <a:t>https://www.bdct.nhs.uk/services/child-adolescent-mental-health-camhs/</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r>
              <a:rPr kumimoji="0" lang="en-GB"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essential to complete as directed the SNAP-IV template and ASC and ADHD observation template, to allow the referral to be processed.</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Lst>
            </a:pPr>
            <a:r>
              <a:rPr kumimoji="0" lang="en-GB"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 understand that parents or carers may struggle to complete this lengthy form but the information is very helpful to us in deciding whether this is an appropriate referral. The referral will not be rejected if parents or carers are struggling to complete this fully. Part of the assessment process will involve an appointment for parents with a clinician to go through this information in more detail.</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7"/>
          <a:stretch>
            <a:fillRect/>
          </a:stretch>
        </p:blipFill>
        <p:spPr>
          <a:xfrm>
            <a:off x="1115616" y="3861048"/>
            <a:ext cx="980952" cy="638095"/>
          </a:xfrm>
          <a:prstGeom prst="rect">
            <a:avLst/>
          </a:prstGeom>
        </p:spPr>
      </p:pic>
    </p:spTree>
    <p:extLst>
      <p:ext uri="{BB962C8B-B14F-4D97-AF65-F5344CB8AC3E}">
        <p14:creationId xmlns:p14="http://schemas.microsoft.com/office/powerpoint/2010/main" val="2965045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EP Traded Services 2020- </a:t>
            </a:r>
            <a:r>
              <a:rPr lang="en-GB" dirty="0" smtClean="0"/>
              <a:t>21</a:t>
            </a:r>
            <a:endParaRPr lang="en-GB" dirty="0"/>
          </a:p>
        </p:txBody>
      </p:sp>
      <p:pic>
        <p:nvPicPr>
          <p:cNvPr id="6" name="Content Placeholder 5"/>
          <p:cNvPicPr>
            <a:picLocks noGrp="1"/>
          </p:cNvPicPr>
          <p:nvPr>
            <p:ph sz="half" idx="2"/>
          </p:nvPr>
        </p:nvPicPr>
        <p:blipFill rotWithShape="1">
          <a:blip r:embed="rId2"/>
          <a:srcRect l="14236" t="18236" r="53085" b="6704"/>
          <a:stretch/>
        </p:blipFill>
        <p:spPr bwMode="auto">
          <a:xfrm>
            <a:off x="755576" y="2276872"/>
            <a:ext cx="2952328" cy="3744416"/>
          </a:xfrm>
          <a:prstGeom prst="rect">
            <a:avLst/>
          </a:prstGeom>
          <a:ln>
            <a:noFill/>
          </a:ln>
          <a:extLst>
            <a:ext uri="{53640926-AAD7-44D8-BBD7-CCE9431645EC}">
              <a14:shadowObscured xmlns:a14="http://schemas.microsoft.com/office/drawing/2010/main"/>
            </a:ext>
          </a:extLst>
        </p:spPr>
      </p:pic>
      <p:pic>
        <p:nvPicPr>
          <p:cNvPr id="13" name="Content Placeholder 12"/>
          <p:cNvPicPr>
            <a:picLocks noGrp="1"/>
          </p:cNvPicPr>
          <p:nvPr>
            <p:ph sz="quarter" idx="4"/>
          </p:nvPr>
        </p:nvPicPr>
        <p:blipFill rotWithShape="1">
          <a:blip r:embed="rId3"/>
          <a:srcRect l="6490" t="35024" r="67096" b="44034"/>
          <a:stretch/>
        </p:blipFill>
        <p:spPr bwMode="auto">
          <a:xfrm>
            <a:off x="4139952" y="3356992"/>
            <a:ext cx="4464496" cy="208823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211960" y="2060848"/>
            <a:ext cx="4536504" cy="707886"/>
          </a:xfrm>
          <a:prstGeom prst="rect">
            <a:avLst/>
          </a:prstGeom>
          <a:noFill/>
        </p:spPr>
        <p:txBody>
          <a:bodyPr wrap="square" rtlCol="0">
            <a:spAutoFit/>
          </a:bodyPr>
          <a:lstStyle/>
          <a:p>
            <a:r>
              <a:rPr lang="en-GB" sz="2000" dirty="0" smtClean="0"/>
              <a:t>Book via:</a:t>
            </a:r>
          </a:p>
          <a:p>
            <a:r>
              <a:rPr lang="en-GB" sz="2000" dirty="0" smtClean="0">
                <a:hlinkClick r:id="rId4"/>
              </a:rPr>
              <a:t>www.skills4bradford.co.uk</a:t>
            </a:r>
            <a:endParaRPr lang="en-GB" sz="2000" dirty="0"/>
          </a:p>
        </p:txBody>
      </p:sp>
    </p:spTree>
    <p:extLst>
      <p:ext uri="{BB962C8B-B14F-4D97-AF65-F5344CB8AC3E}">
        <p14:creationId xmlns:p14="http://schemas.microsoft.com/office/powerpoint/2010/main" val="3370048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Network Online Forum</a:t>
            </a:r>
            <a:endParaRPr lang="en-GB" dirty="0"/>
          </a:p>
        </p:txBody>
      </p:sp>
      <p:sp>
        <p:nvSpPr>
          <p:cNvPr id="3" name="Content Placeholder 2"/>
          <p:cNvSpPr>
            <a:spLocks noGrp="1"/>
          </p:cNvSpPr>
          <p:nvPr>
            <p:ph idx="1"/>
          </p:nvPr>
        </p:nvSpPr>
        <p:spPr/>
        <p:txBody>
          <a:bodyPr/>
          <a:lstStyle/>
          <a:p>
            <a:pPr marL="0" indent="0">
              <a:buNone/>
            </a:pPr>
            <a:r>
              <a:rPr lang="en-GB" sz="2400" dirty="0"/>
              <a:t>1.   Navigate to Skills4 Bradford: </a:t>
            </a:r>
            <a:r>
              <a:rPr lang="en-GB" sz="2400" u="sng" dirty="0">
                <a:hlinkClick r:id="rId2"/>
              </a:rPr>
              <a:t>http://www.skills4bradford.co.uk</a:t>
            </a:r>
            <a:endParaRPr lang="en-GB" sz="2400" dirty="0"/>
          </a:p>
          <a:p>
            <a:pPr marL="0" indent="0">
              <a:buNone/>
            </a:pPr>
            <a:r>
              <a:rPr lang="en-GB" sz="2400" dirty="0"/>
              <a:t>2.   Log in or sign up for an account;</a:t>
            </a:r>
          </a:p>
          <a:p>
            <a:pPr marL="0" indent="0">
              <a:buNone/>
            </a:pPr>
            <a:r>
              <a:rPr lang="en-GB" sz="2400" dirty="0"/>
              <a:t>3.   Select Communication</a:t>
            </a:r>
          </a:p>
          <a:p>
            <a:pPr marL="0" indent="0">
              <a:buNone/>
            </a:pPr>
            <a:r>
              <a:rPr lang="en-GB" sz="2400" dirty="0"/>
              <a:t>4.   </a:t>
            </a:r>
            <a:r>
              <a:rPr lang="en-GB" sz="2400" dirty="0" smtClean="0"/>
              <a:t>On the orange banner, click the small arrow next to ‘Groups’</a:t>
            </a:r>
          </a:p>
          <a:p>
            <a:pPr marL="514350" indent="-514350">
              <a:buFont typeface="+mj-lt"/>
              <a:buAutoNum type="arabicPeriod" startAt="5"/>
            </a:pPr>
            <a:r>
              <a:rPr lang="en-GB" sz="2400" dirty="0" smtClean="0"/>
              <a:t>Browse </a:t>
            </a:r>
            <a:r>
              <a:rPr lang="en-GB" sz="2400" dirty="0"/>
              <a:t>groups and you should find Senco Network.</a:t>
            </a:r>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47" r="27129" b="49444"/>
          <a:stretch/>
        </p:blipFill>
        <p:spPr bwMode="auto">
          <a:xfrm>
            <a:off x="827584" y="4365104"/>
            <a:ext cx="5832648" cy="20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817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we’ve learnt so far</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17" t="17681" r="33855" b="25132"/>
          <a:stretch/>
        </p:blipFill>
        <p:spPr bwMode="auto">
          <a:xfrm>
            <a:off x="683568" y="1556792"/>
            <a:ext cx="7560840" cy="473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82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FAQ from Summer</a:t>
            </a:r>
            <a:r>
              <a:rPr lang="en-GB" dirty="0"/>
              <a:t> </a:t>
            </a:r>
            <a:r>
              <a:rPr lang="en-GB" dirty="0" err="1" smtClean="0"/>
              <a:t>Senco</a:t>
            </a:r>
            <a:r>
              <a:rPr lang="en-GB" dirty="0" smtClean="0"/>
              <a:t> Network</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Answers document on </a:t>
            </a:r>
            <a:r>
              <a:rPr lang="en-GB" dirty="0" smtClean="0">
                <a:hlinkClick r:id="rId2"/>
              </a:rPr>
              <a:t>BSOL</a:t>
            </a:r>
            <a:endParaRPr lang="en-GB" dirty="0" smtClean="0"/>
          </a:p>
          <a:p>
            <a:pPr marL="0" indent="0">
              <a:buNone/>
            </a:pPr>
            <a:endParaRPr lang="en-GB" sz="1300" dirty="0" smtClean="0"/>
          </a:p>
          <a:p>
            <a:r>
              <a:rPr lang="en-GB" dirty="0" smtClean="0"/>
              <a:t>Key Points:</a:t>
            </a:r>
          </a:p>
          <a:p>
            <a:pPr marL="0" indent="0">
              <a:buNone/>
            </a:pPr>
            <a:endParaRPr lang="en-GB" dirty="0" smtClean="0"/>
          </a:p>
          <a:p>
            <a:r>
              <a:rPr lang="en-GB" dirty="0" smtClean="0"/>
              <a:t>SEN documents are always updated on BSOL:</a:t>
            </a:r>
          </a:p>
          <a:p>
            <a:pPr marL="457200" lvl="1" indent="0">
              <a:buNone/>
            </a:pPr>
            <a:r>
              <a:rPr lang="en-GB" dirty="0" smtClean="0">
                <a:hlinkClick r:id="rId2"/>
              </a:rPr>
              <a:t>SEND / SEN Graduated Approach / Documents</a:t>
            </a:r>
            <a:endParaRPr lang="en-GB" dirty="0" smtClean="0"/>
          </a:p>
          <a:p>
            <a:pPr marL="457200" lvl="1" indent="0">
              <a:buNone/>
            </a:pPr>
            <a:endParaRPr lang="en-GB" dirty="0" smtClean="0"/>
          </a:p>
          <a:p>
            <a:r>
              <a:rPr lang="en-GB" dirty="0" smtClean="0"/>
              <a:t>Presentations / other documents from </a:t>
            </a:r>
            <a:r>
              <a:rPr lang="en-GB" dirty="0" err="1" smtClean="0"/>
              <a:t>Senco</a:t>
            </a:r>
            <a:r>
              <a:rPr lang="en-GB" dirty="0" smtClean="0"/>
              <a:t> Network are always posted on BSOL:</a:t>
            </a:r>
          </a:p>
          <a:p>
            <a:pPr lvl="1"/>
            <a:r>
              <a:rPr lang="en-GB" dirty="0" smtClean="0">
                <a:hlinkClick r:id="rId3"/>
              </a:rPr>
              <a:t>SEND / </a:t>
            </a:r>
            <a:r>
              <a:rPr lang="en-GB" dirty="0" err="1" smtClean="0">
                <a:hlinkClick r:id="rId3"/>
              </a:rPr>
              <a:t>Senco</a:t>
            </a:r>
            <a:r>
              <a:rPr lang="en-GB" dirty="0" smtClean="0">
                <a:hlinkClick r:id="rId3"/>
              </a:rPr>
              <a:t> Support / </a:t>
            </a:r>
            <a:r>
              <a:rPr lang="en-GB" dirty="0" err="1" smtClean="0">
                <a:hlinkClick r:id="rId3"/>
              </a:rPr>
              <a:t>Senco</a:t>
            </a:r>
            <a:r>
              <a:rPr lang="en-GB" dirty="0" smtClean="0">
                <a:hlinkClick r:id="rId3"/>
              </a:rPr>
              <a:t> Network</a:t>
            </a:r>
            <a:endParaRPr lang="en-GB" dirty="0" smtClean="0"/>
          </a:p>
          <a:p>
            <a:pPr marL="457200" lvl="1" indent="0">
              <a:buNone/>
            </a:pPr>
            <a:endParaRPr lang="en-GB" dirty="0" smtClean="0"/>
          </a:p>
          <a:p>
            <a:r>
              <a:rPr lang="en-GB" dirty="0" smtClean="0"/>
              <a:t>P Scales: </a:t>
            </a:r>
            <a:r>
              <a:rPr lang="en-GB" dirty="0"/>
              <a:t>The </a:t>
            </a:r>
            <a:r>
              <a:rPr lang="en-GB" dirty="0" smtClean="0"/>
              <a:t>P </a:t>
            </a:r>
            <a:r>
              <a:rPr lang="en-GB" dirty="0"/>
              <a:t>scales </a:t>
            </a:r>
            <a:r>
              <a:rPr lang="en-GB" dirty="0" smtClean="0"/>
              <a:t>are </a:t>
            </a:r>
            <a:r>
              <a:rPr lang="en-GB" dirty="0"/>
              <a:t>no longer officially recognised </a:t>
            </a:r>
            <a:r>
              <a:rPr lang="en-GB" dirty="0" smtClean="0"/>
              <a:t>but the content and descriptions can </a:t>
            </a:r>
            <a:r>
              <a:rPr lang="en-GB" dirty="0"/>
              <a:t>be used informally to plan next </a:t>
            </a:r>
            <a:r>
              <a:rPr lang="en-GB" dirty="0" smtClean="0"/>
              <a:t>small steps </a:t>
            </a:r>
            <a:r>
              <a:rPr lang="en-GB" dirty="0"/>
              <a:t>for CYP in relation to Communication and Interaction, SEMH and Physical needs but </a:t>
            </a:r>
            <a:r>
              <a:rPr lang="en-GB" dirty="0" smtClean="0"/>
              <a:t>it.</a:t>
            </a:r>
            <a:endParaRPr lang="en-GB" dirty="0"/>
          </a:p>
          <a:p>
            <a:endParaRPr lang="en-GB" dirty="0" smtClean="0"/>
          </a:p>
        </p:txBody>
      </p:sp>
    </p:spTree>
    <p:extLst>
      <p:ext uri="{BB962C8B-B14F-4D97-AF65-F5344CB8AC3E}">
        <p14:creationId xmlns:p14="http://schemas.microsoft.com/office/powerpoint/2010/main" val="121908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Senco</a:t>
            </a:r>
            <a:r>
              <a:rPr lang="en-GB" dirty="0" smtClean="0"/>
              <a:t> Essentials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Annual Update to bring together any changes in relation to:</a:t>
            </a:r>
          </a:p>
          <a:p>
            <a:pPr lvl="1"/>
            <a:r>
              <a:rPr lang="en-GB" dirty="0" smtClean="0"/>
              <a:t>SEN processes</a:t>
            </a:r>
          </a:p>
          <a:p>
            <a:pPr lvl="1"/>
            <a:r>
              <a:rPr lang="en-GB" dirty="0" smtClean="0"/>
              <a:t>New services and provisions</a:t>
            </a:r>
          </a:p>
          <a:p>
            <a:pPr lvl="1"/>
            <a:r>
              <a:rPr lang="en-GB" dirty="0" smtClean="0"/>
              <a:t>Contact details etc.</a:t>
            </a:r>
          </a:p>
          <a:p>
            <a:pPr lvl="1"/>
            <a:endParaRPr lang="en-GB" sz="1500" dirty="0" smtClean="0"/>
          </a:p>
          <a:p>
            <a:r>
              <a:rPr lang="en-GB" dirty="0" smtClean="0"/>
              <a:t>Please let us know if there is anything else you think we need to add to this.</a:t>
            </a:r>
          </a:p>
          <a:p>
            <a:endParaRPr lang="en-GB" sz="1200" dirty="0"/>
          </a:p>
          <a:p>
            <a:r>
              <a:rPr lang="en-GB" dirty="0" smtClean="0"/>
              <a:t>It will be available on BSOL and sent out by email shortly.</a:t>
            </a:r>
            <a:endParaRPr lang="en-GB" dirty="0"/>
          </a:p>
        </p:txBody>
      </p:sp>
    </p:spTree>
    <p:extLst>
      <p:ext uri="{BB962C8B-B14F-4D97-AF65-F5344CB8AC3E}">
        <p14:creationId xmlns:p14="http://schemas.microsoft.com/office/powerpoint/2010/main" val="144158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1664F-99CF-497A-AE42-750921006F88}"/>
              </a:ext>
            </a:extLst>
          </p:cNvPr>
          <p:cNvSpPr>
            <a:spLocks noGrp="1"/>
          </p:cNvSpPr>
          <p:nvPr>
            <p:ph type="ctrTitle"/>
          </p:nvPr>
        </p:nvSpPr>
        <p:spPr/>
        <p:txBody>
          <a:bodyPr/>
          <a:lstStyle/>
          <a:p>
            <a:pPr algn="l">
              <a:spcBef>
                <a:spcPts val="0"/>
              </a:spcBef>
              <a:defRPr/>
            </a:pPr>
            <a:r>
              <a:rPr lang="en-GB" dirty="0"/>
              <a:t>Update on SEN Assessment Team and statutory systems</a:t>
            </a:r>
          </a:p>
        </p:txBody>
      </p:sp>
      <p:sp>
        <p:nvSpPr>
          <p:cNvPr id="5" name="Subtitle 4">
            <a:extLst>
              <a:ext uri="{FF2B5EF4-FFF2-40B4-BE49-F238E27FC236}">
                <a16:creationId xmlns:a16="http://schemas.microsoft.com/office/drawing/2014/main" id="{042AE26E-D435-4915-B04E-8F3C04AD87C5}"/>
              </a:ext>
            </a:extLst>
          </p:cNvPr>
          <p:cNvSpPr>
            <a:spLocks noGrp="1"/>
          </p:cNvSpPr>
          <p:nvPr>
            <p:ph type="subTitle" idx="1"/>
          </p:nvPr>
        </p:nvSpPr>
        <p:spPr/>
        <p:txBody>
          <a:bodyPr/>
          <a:lstStyle/>
          <a:p>
            <a:r>
              <a:rPr lang="en-GB" dirty="0"/>
              <a:t>Niall Devlin</a:t>
            </a:r>
          </a:p>
          <a:p>
            <a:r>
              <a:rPr lang="en-GB" dirty="0"/>
              <a:t>Strategic Manager Integrated assessment and Psychology</a:t>
            </a:r>
          </a:p>
        </p:txBody>
      </p:sp>
      <p:sp>
        <p:nvSpPr>
          <p:cNvPr id="3" name="Slide Number Placeholder 2">
            <a:extLst>
              <a:ext uri="{FF2B5EF4-FFF2-40B4-BE49-F238E27FC236}">
                <a16:creationId xmlns:a16="http://schemas.microsoft.com/office/drawing/2014/main" id="{366E30DD-AA0A-4ECA-A1FB-37B5F5732B65}"/>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7</a:t>
            </a:fld>
            <a:endParaRPr lang="en-GB" dirty="0"/>
          </a:p>
        </p:txBody>
      </p:sp>
    </p:spTree>
    <p:extLst>
      <p:ext uri="{BB962C8B-B14F-4D97-AF65-F5344CB8AC3E}">
        <p14:creationId xmlns:p14="http://schemas.microsoft.com/office/powerpoint/2010/main" val="190511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68761"/>
            <a:ext cx="7774632" cy="2331692"/>
          </a:xfrm>
        </p:spPr>
        <p:txBody>
          <a:bodyPr>
            <a:normAutofit/>
          </a:bodyPr>
          <a:lstStyle/>
          <a:p>
            <a:r>
              <a:rPr lang="en-GB" dirty="0" smtClean="0"/>
              <a:t>Bradford</a:t>
            </a:r>
            <a:r>
              <a:rPr lang="en-GB" dirty="0"/>
              <a:t> </a:t>
            </a:r>
            <a:r>
              <a:rPr lang="en-GB" dirty="0" smtClean="0"/>
              <a:t>Matrix of Need and Graduated Approach </a:t>
            </a:r>
            <a:r>
              <a:rPr lang="en-GB" dirty="0" err="1" smtClean="0"/>
              <a:t>Senco</a:t>
            </a:r>
            <a:r>
              <a:rPr lang="en-GB" dirty="0" smtClean="0"/>
              <a:t> Handbook</a:t>
            </a:r>
            <a:endParaRPr lang="en-GB" dirty="0"/>
          </a:p>
        </p:txBody>
      </p:sp>
      <p:sp>
        <p:nvSpPr>
          <p:cNvPr id="5" name="Subtitle 4"/>
          <p:cNvSpPr>
            <a:spLocks noGrp="1"/>
          </p:cNvSpPr>
          <p:nvPr>
            <p:ph type="subTitle" idx="1"/>
          </p:nvPr>
        </p:nvSpPr>
        <p:spPr>
          <a:xfrm>
            <a:off x="1763688" y="3898767"/>
            <a:ext cx="6400800" cy="1752600"/>
          </a:xfrm>
        </p:spPr>
        <p:txBody>
          <a:bodyPr/>
          <a:lstStyle/>
          <a:p>
            <a:r>
              <a:rPr lang="en-GB" dirty="0" smtClean="0"/>
              <a:t>Ruth Dennis</a:t>
            </a:r>
          </a:p>
          <a:p>
            <a:r>
              <a:rPr lang="en-GB" dirty="0" smtClean="0"/>
              <a:t>Principal Educational Psychologist</a:t>
            </a:r>
            <a:endParaRPr lang="en-GB" dirty="0"/>
          </a:p>
        </p:txBody>
      </p:sp>
    </p:spTree>
    <p:extLst>
      <p:ext uri="{BB962C8B-B14F-4D97-AF65-F5344CB8AC3E}">
        <p14:creationId xmlns:p14="http://schemas.microsoft.com/office/powerpoint/2010/main" val="174555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r>
              <a:rPr lang="en-GB" dirty="0" smtClean="0"/>
              <a:t>amend the Matrix?</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Revised </a:t>
            </a:r>
            <a:r>
              <a:rPr lang="en-GB" dirty="0"/>
              <a:t>in consultation with LA staff, school staff, health colleagues and parents to ensure it provides clear and consistent guidance.</a:t>
            </a:r>
          </a:p>
          <a:p>
            <a:r>
              <a:rPr lang="en-GB" dirty="0" smtClean="0"/>
              <a:t>Bring </a:t>
            </a:r>
            <a:r>
              <a:rPr lang="en-GB" dirty="0" smtClean="0"/>
              <a:t>in line with Code of Practice categories </a:t>
            </a:r>
            <a:r>
              <a:rPr lang="en-GB" dirty="0" smtClean="0"/>
              <a:t>and </a:t>
            </a:r>
            <a:r>
              <a:rPr lang="en-GB" dirty="0" smtClean="0"/>
              <a:t>School Census </a:t>
            </a:r>
            <a:r>
              <a:rPr lang="en-GB" dirty="0" smtClean="0"/>
              <a:t>codes</a:t>
            </a:r>
          </a:p>
          <a:p>
            <a:r>
              <a:rPr lang="en-GB" dirty="0"/>
              <a:t>Bring in line with changes to </a:t>
            </a:r>
            <a:r>
              <a:rPr lang="en-GB" dirty="0" smtClean="0"/>
              <a:t>Learning Difficulties definitions</a:t>
            </a:r>
            <a:endParaRPr lang="en-GB" dirty="0" smtClean="0"/>
          </a:p>
          <a:p>
            <a:r>
              <a:rPr lang="en-GB" dirty="0" smtClean="0"/>
              <a:t>Bring in line with funding changes (agreed with Schools Forum) brought in in April</a:t>
            </a:r>
          </a:p>
          <a:p>
            <a:r>
              <a:rPr lang="en-GB" dirty="0" smtClean="0"/>
              <a:t>Comply with the Code of Practice and ISPSEA re specificity</a:t>
            </a:r>
            <a:endParaRPr lang="en-GB" dirty="0" smtClean="0"/>
          </a:p>
          <a:p>
            <a:r>
              <a:rPr lang="en-GB" dirty="0" smtClean="0"/>
              <a:t>Reduce any </a:t>
            </a:r>
            <a:r>
              <a:rPr lang="en-GB" dirty="0" smtClean="0"/>
              <a:t>duplication.</a:t>
            </a:r>
            <a:endParaRPr lang="en-GB" dirty="0"/>
          </a:p>
        </p:txBody>
      </p:sp>
    </p:spTree>
    <p:extLst>
      <p:ext uri="{BB962C8B-B14F-4D97-AF65-F5344CB8AC3E}">
        <p14:creationId xmlns:p14="http://schemas.microsoft.com/office/powerpoint/2010/main" val="1557507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5828</TotalTime>
  <Words>2255</Words>
  <Application>Microsoft Office PowerPoint</Application>
  <PresentationFormat>On-screen Show (4:3)</PresentationFormat>
  <Paragraphs>300</Paragraphs>
  <Slides>38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Symbol</vt:lpstr>
      <vt:lpstr>Times New Roman</vt:lpstr>
      <vt:lpstr>Office Theme</vt:lpstr>
      <vt:lpstr>Document</vt:lpstr>
      <vt:lpstr>Senco Network</vt:lpstr>
      <vt:lpstr>Welcome</vt:lpstr>
      <vt:lpstr>Some you win, some you lose</vt:lpstr>
      <vt:lpstr>What we’ve learnt so far</vt:lpstr>
      <vt:lpstr>FAQ from Summer Senco Network</vt:lpstr>
      <vt:lpstr>Senco Essentials</vt:lpstr>
      <vt:lpstr>Update on SEN Assessment Team and statutory systems</vt:lpstr>
      <vt:lpstr>Bradford Matrix of Need and Graduated Approach Senco Handbook</vt:lpstr>
      <vt:lpstr>Why amend the Matrix?</vt:lpstr>
      <vt:lpstr>Areas Of Need</vt:lpstr>
      <vt:lpstr>Code of Practice Stage</vt:lpstr>
      <vt:lpstr>Individual learner characteristics</vt:lpstr>
      <vt:lpstr>Additional to and Different from Interventions and Strategies</vt:lpstr>
      <vt:lpstr>Provision</vt:lpstr>
      <vt:lpstr>Using the Matrix of Need</vt:lpstr>
      <vt:lpstr>Matrix and the EHC Panel</vt:lpstr>
      <vt:lpstr>Bradford Graduated Approach  Senco Handbook</vt:lpstr>
      <vt:lpstr>1. Developing High Quality Teaching within an Inclusive Setting</vt:lpstr>
      <vt:lpstr>2. Additional to and Different from Interventions and Strategies</vt:lpstr>
      <vt:lpstr>3. SEN Support</vt:lpstr>
      <vt:lpstr>4. Additional support in line with EHCP</vt:lpstr>
      <vt:lpstr>Where to Find the New Documents</vt:lpstr>
      <vt:lpstr>Any Questions</vt:lpstr>
      <vt:lpstr>Covid-19 Emotional Wellbeing Support</vt:lpstr>
      <vt:lpstr>Covid-19 and Emotional Wellbeing</vt:lpstr>
      <vt:lpstr>The Education based Emotional Wellbeing practitioners (EEWP) Team</vt:lpstr>
      <vt:lpstr>What does the EEWP Team do?</vt:lpstr>
      <vt:lpstr>How to make a referral</vt:lpstr>
      <vt:lpstr>Next Steps</vt:lpstr>
      <vt:lpstr>All Aboard - COVID recovery programme for Children in the Early Years . </vt:lpstr>
      <vt:lpstr>More about All Aboard</vt:lpstr>
      <vt:lpstr>Referral for Autism Spectrum Condition (ASC) and/or Attention Deficit Hyperactivity Disorder (ADHD) Assessment</vt:lpstr>
      <vt:lpstr>Revised ASC/ADHD assessment pathways: where to refer children who may require assessment </vt:lpstr>
      <vt:lpstr>Waiting Lists</vt:lpstr>
      <vt:lpstr>Referral Process</vt:lpstr>
      <vt:lpstr>EP Traded Services 2020- 21</vt:lpstr>
      <vt:lpstr>Senco Network Online Forum</vt:lpstr>
      <vt:lpstr>Questions</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241</cp:revision>
  <cp:lastPrinted>2019-09-09T16:04:41Z</cp:lastPrinted>
  <dcterms:created xsi:type="dcterms:W3CDTF">2017-01-23T10:10:23Z</dcterms:created>
  <dcterms:modified xsi:type="dcterms:W3CDTF">2020-09-17T14:45:38Z</dcterms:modified>
</cp:coreProperties>
</file>