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3"/>
  </p:notesMasterIdLst>
  <p:handoutMasterIdLst>
    <p:handoutMasterId r:id="rId84"/>
  </p:handoutMasterIdLst>
  <p:sldIdLst>
    <p:sldId id="256" r:id="rId3"/>
    <p:sldId id="335" r:id="rId4"/>
    <p:sldId id="573" r:id="rId5"/>
    <p:sldId id="574" r:id="rId6"/>
    <p:sldId id="575" r:id="rId7"/>
    <p:sldId id="585" r:id="rId8"/>
    <p:sldId id="586" r:id="rId9"/>
    <p:sldId id="587" r:id="rId10"/>
    <p:sldId id="590" r:id="rId11"/>
    <p:sldId id="591" r:id="rId12"/>
    <p:sldId id="592" r:id="rId13"/>
    <p:sldId id="523" r:id="rId14"/>
    <p:sldId id="577" r:id="rId15"/>
    <p:sldId id="432" r:id="rId16"/>
    <p:sldId id="576" r:id="rId17"/>
    <p:sldId id="578" r:id="rId18"/>
    <p:sldId id="616" r:id="rId19"/>
    <p:sldId id="617" r:id="rId20"/>
    <p:sldId id="618" r:id="rId21"/>
    <p:sldId id="619" r:id="rId22"/>
    <p:sldId id="620" r:id="rId23"/>
    <p:sldId id="621" r:id="rId24"/>
    <p:sldId id="622" r:id="rId25"/>
    <p:sldId id="623" r:id="rId26"/>
    <p:sldId id="624" r:id="rId27"/>
    <p:sldId id="625" r:id="rId28"/>
    <p:sldId id="626" r:id="rId29"/>
    <p:sldId id="627" r:id="rId30"/>
    <p:sldId id="628" r:id="rId31"/>
    <p:sldId id="629" r:id="rId32"/>
    <p:sldId id="630" r:id="rId33"/>
    <p:sldId id="631" r:id="rId34"/>
    <p:sldId id="632" r:id="rId35"/>
    <p:sldId id="581" r:id="rId36"/>
    <p:sldId id="580" r:id="rId37"/>
    <p:sldId id="646" r:id="rId38"/>
    <p:sldId id="647" r:id="rId39"/>
    <p:sldId id="648" r:id="rId40"/>
    <p:sldId id="649" r:id="rId41"/>
    <p:sldId id="650" r:id="rId42"/>
    <p:sldId id="651" r:id="rId43"/>
    <p:sldId id="652" r:id="rId44"/>
    <p:sldId id="653" r:id="rId45"/>
    <p:sldId id="654" r:id="rId46"/>
    <p:sldId id="655" r:id="rId47"/>
    <p:sldId id="633" r:id="rId48"/>
    <p:sldId id="634" r:id="rId49"/>
    <p:sldId id="635" r:id="rId50"/>
    <p:sldId id="636" r:id="rId51"/>
    <p:sldId id="637" r:id="rId52"/>
    <p:sldId id="638" r:id="rId53"/>
    <p:sldId id="639" r:id="rId54"/>
    <p:sldId id="640" r:id="rId55"/>
    <p:sldId id="641" r:id="rId56"/>
    <p:sldId id="642" r:id="rId57"/>
    <p:sldId id="643" r:id="rId58"/>
    <p:sldId id="644" r:id="rId59"/>
    <p:sldId id="645" r:id="rId60"/>
    <p:sldId id="583" r:id="rId61"/>
    <p:sldId id="593" r:id="rId62"/>
    <p:sldId id="594" r:id="rId63"/>
    <p:sldId id="595" r:id="rId64"/>
    <p:sldId id="596" r:id="rId65"/>
    <p:sldId id="597" r:id="rId66"/>
    <p:sldId id="598" r:id="rId67"/>
    <p:sldId id="599" r:id="rId68"/>
    <p:sldId id="600" r:id="rId69"/>
    <p:sldId id="601" r:id="rId70"/>
    <p:sldId id="602" r:id="rId71"/>
    <p:sldId id="603" r:id="rId72"/>
    <p:sldId id="604" r:id="rId73"/>
    <p:sldId id="605" r:id="rId74"/>
    <p:sldId id="606" r:id="rId75"/>
    <p:sldId id="607" r:id="rId76"/>
    <p:sldId id="608" r:id="rId77"/>
    <p:sldId id="609" r:id="rId78"/>
    <p:sldId id="610" r:id="rId79"/>
    <p:sldId id="611" r:id="rId80"/>
    <p:sldId id="528" r:id="rId81"/>
    <p:sldId id="383" r:id="rId8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384" autoAdjust="0"/>
  </p:normalViewPr>
  <p:slideViewPr>
    <p:cSldViewPr>
      <p:cViewPr>
        <p:scale>
          <a:sx n="100" d="100"/>
          <a:sy n="100" d="100"/>
        </p:scale>
        <p:origin x="-288" y="-294"/>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rtleyRo\Desktop\Copy%20of%20FW20190614School%20deliverysums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radford.gov.uk\datavault\cyp\ES\SEN%20Services\HomeAreas\HomeareaFW\working%20documents%20folder\!2019%20data\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rtleyRo\Desktop\Copy%20of%20FW20190614School%20deliverysums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'[Copy of FW20190614School deliverysumsall.xlsx]delivery by type'!$H$1</c:f>
              <c:strCache>
                <c:ptCount val="1"/>
                <c:pt idx="0">
                  <c:v>Total sessions delivered</c:v>
                </c:pt>
              </c:strCache>
            </c:strRef>
          </c:tx>
          <c:dLbls>
            <c:showLegendKey val="0"/>
            <c:showVal val="1"/>
            <c:showCatName val="0"/>
            <c:showSerName val="0"/>
            <c:showPercent val="0"/>
            <c:showBubbleSize val="0"/>
            <c:showLeaderLines val="1"/>
          </c:dLbls>
          <c:cat>
            <c:strRef>
              <c:f>'[Copy of FW20190614School deliverysumsall.xlsx]delivery by type'!$G$2:$G$6</c:f>
              <c:strCache>
                <c:ptCount val="5"/>
                <c:pt idx="0">
                  <c:v>Core Sch</c:v>
                </c:pt>
                <c:pt idx="1">
                  <c:v>Core EA1</c:v>
                </c:pt>
                <c:pt idx="2">
                  <c:v>Core SEN</c:v>
                </c:pt>
                <c:pt idx="3">
                  <c:v>Package</c:v>
                </c:pt>
                <c:pt idx="4">
                  <c:v>Invoice</c:v>
                </c:pt>
              </c:strCache>
            </c:strRef>
          </c:cat>
          <c:val>
            <c:numRef>
              <c:f>'[Copy of FW20190614School deliverysumsall.xlsx]delivery by type'!$H$2:$H$6</c:f>
              <c:numCache>
                <c:formatCode>0.0</c:formatCode>
                <c:ptCount val="5"/>
                <c:pt idx="0">
                  <c:v>991.72000000000025</c:v>
                </c:pt>
                <c:pt idx="1">
                  <c:v>579.48666666666622</c:v>
                </c:pt>
                <c:pt idx="2">
                  <c:v>565.75999999999965</c:v>
                </c:pt>
                <c:pt idx="3">
                  <c:v>603.54999999999984</c:v>
                </c:pt>
                <c:pt idx="4">
                  <c:v>78.166666666666671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879016280372367E-2"/>
          <c:y val="3.7139126726648576E-2"/>
          <c:w val="0.76968438838586295"/>
          <c:h val="0.87584423726893634"/>
        </c:manualLayout>
      </c:layout>
      <c:barChart>
        <c:barDir val="col"/>
        <c:grouping val="clustered"/>
        <c:varyColors val="0"/>
        <c:ser>
          <c:idx val="0"/>
          <c:order val="0"/>
          <c:tx>
            <c:strRef>
              <c:f>Sheet1!$G$5</c:f>
              <c:strCache>
                <c:ptCount val="1"/>
                <c:pt idx="0">
                  <c:v>Total Sessions Dl'd</c:v>
                </c:pt>
              </c:strCache>
            </c:strRef>
          </c:tx>
          <c:invertIfNegative val="0"/>
          <c:dLbls>
            <c:txPr>
              <a:bodyPr/>
              <a:lstStyle/>
              <a:p>
                <a:pPr>
                  <a:defRPr sz="800">
                    <a:solidFill>
                      <a:schemeClr val="bg1"/>
                    </a:solidFill>
                  </a:defRPr>
                </a:pPr>
                <a:endParaRPr lang="en-US"/>
              </a:p>
            </c:txPr>
            <c:dLblPos val="inEnd"/>
            <c:showLegendKey val="0"/>
            <c:showVal val="1"/>
            <c:showCatName val="0"/>
            <c:showSerName val="0"/>
            <c:showPercent val="0"/>
            <c:showBubbleSize val="0"/>
            <c:showLeaderLines val="0"/>
          </c:dLbls>
          <c:cat>
            <c:strRef>
              <c:f>Sheet1!$F$6:$F$14</c:f>
              <c:strCache>
                <c:ptCount val="9"/>
                <c:pt idx="0">
                  <c:v>AI0</c:v>
                </c:pt>
                <c:pt idx="1">
                  <c:v>AS SP</c:v>
                </c:pt>
                <c:pt idx="2">
                  <c:v>AS T</c:v>
                </c:pt>
                <c:pt idx="3">
                  <c:v>CL SP</c:v>
                </c:pt>
                <c:pt idx="4">
                  <c:v>CL T</c:v>
                </c:pt>
                <c:pt idx="5">
                  <c:v>EY SP</c:v>
                </c:pt>
                <c:pt idx="6">
                  <c:v>EY T</c:v>
                </c:pt>
                <c:pt idx="7">
                  <c:v>SEMH SP</c:v>
                </c:pt>
                <c:pt idx="8">
                  <c:v>SEMH T</c:v>
                </c:pt>
              </c:strCache>
            </c:strRef>
          </c:cat>
          <c:val>
            <c:numRef>
              <c:f>Sheet1!$G$6:$G$14</c:f>
              <c:numCache>
                <c:formatCode>0.0</c:formatCode>
                <c:ptCount val="9"/>
                <c:pt idx="0">
                  <c:v>184.8</c:v>
                </c:pt>
                <c:pt idx="1">
                  <c:v>186.95</c:v>
                </c:pt>
                <c:pt idx="2">
                  <c:v>420.49999999999989</c:v>
                </c:pt>
                <c:pt idx="3">
                  <c:v>69</c:v>
                </c:pt>
                <c:pt idx="4">
                  <c:v>542.18333333333351</c:v>
                </c:pt>
                <c:pt idx="5">
                  <c:v>61.383333333333333</c:v>
                </c:pt>
                <c:pt idx="6">
                  <c:v>597.56666666666706</c:v>
                </c:pt>
                <c:pt idx="7">
                  <c:v>260.23333333333335</c:v>
                </c:pt>
                <c:pt idx="8">
                  <c:v>446.98333333333306</c:v>
                </c:pt>
              </c:numCache>
            </c:numRef>
          </c:val>
        </c:ser>
        <c:ser>
          <c:idx val="1"/>
          <c:order val="1"/>
          <c:tx>
            <c:strRef>
              <c:f>Sheet1!$H$5</c:f>
              <c:strCache>
                <c:ptCount val="1"/>
                <c:pt idx="0">
                  <c:v>Total No of Referrals</c:v>
                </c:pt>
              </c:strCache>
            </c:strRef>
          </c:tx>
          <c:invertIfNegative val="0"/>
          <c:dLbls>
            <c:dLbl>
              <c:idx val="3"/>
              <c:layout>
                <c:manualLayout>
                  <c:x val="0"/>
                  <c:y val="4.8414247631229104E-2"/>
                </c:manualLayout>
              </c:layout>
              <c:dLblPos val="outEnd"/>
              <c:showLegendKey val="0"/>
              <c:showVal val="1"/>
              <c:showCatName val="0"/>
              <c:showSerName val="0"/>
              <c:showPercent val="0"/>
              <c:showBubbleSize val="0"/>
            </c:dLbl>
            <c:dLbl>
              <c:idx val="5"/>
              <c:layout>
                <c:manualLayout>
                  <c:x val="-6.7361557714391491E-17"/>
                  <c:y val="4.8005723031911134E-2"/>
                </c:manualLayout>
              </c:layout>
              <c:dLblPos val="outEnd"/>
              <c:showLegendKey val="0"/>
              <c:showVal val="1"/>
              <c:showCatName val="0"/>
              <c:showSerName val="0"/>
              <c:showPercent val="0"/>
              <c:showBubbleSize val="0"/>
            </c:dLbl>
            <c:txPr>
              <a:bodyPr/>
              <a:lstStyle/>
              <a:p>
                <a:pPr>
                  <a:defRPr sz="800">
                    <a:solidFill>
                      <a:schemeClr val="bg1"/>
                    </a:solidFill>
                  </a:defRPr>
                </a:pPr>
                <a:endParaRPr lang="en-US"/>
              </a:p>
            </c:txPr>
            <c:dLblPos val="inEnd"/>
            <c:showLegendKey val="0"/>
            <c:showVal val="1"/>
            <c:showCatName val="0"/>
            <c:showSerName val="0"/>
            <c:showPercent val="0"/>
            <c:showBubbleSize val="0"/>
            <c:showLeaderLines val="0"/>
          </c:dLbls>
          <c:cat>
            <c:strRef>
              <c:f>Sheet1!$F$6:$F$14</c:f>
              <c:strCache>
                <c:ptCount val="9"/>
                <c:pt idx="0">
                  <c:v>AI0</c:v>
                </c:pt>
                <c:pt idx="1">
                  <c:v>AS SP</c:v>
                </c:pt>
                <c:pt idx="2">
                  <c:v>AS T</c:v>
                </c:pt>
                <c:pt idx="3">
                  <c:v>CL SP</c:v>
                </c:pt>
                <c:pt idx="4">
                  <c:v>CL T</c:v>
                </c:pt>
                <c:pt idx="5">
                  <c:v>EY SP</c:v>
                </c:pt>
                <c:pt idx="6">
                  <c:v>EY T</c:v>
                </c:pt>
                <c:pt idx="7">
                  <c:v>SEMH SP</c:v>
                </c:pt>
                <c:pt idx="8">
                  <c:v>SEMH T</c:v>
                </c:pt>
              </c:strCache>
            </c:strRef>
          </c:cat>
          <c:val>
            <c:numRef>
              <c:f>Sheet1!$H$6:$H$14</c:f>
              <c:numCache>
                <c:formatCode>General</c:formatCode>
                <c:ptCount val="9"/>
                <c:pt idx="0">
                  <c:v>109</c:v>
                </c:pt>
                <c:pt idx="1">
                  <c:v>126</c:v>
                </c:pt>
                <c:pt idx="2">
                  <c:v>347</c:v>
                </c:pt>
                <c:pt idx="3">
                  <c:v>28</c:v>
                </c:pt>
                <c:pt idx="4">
                  <c:v>319</c:v>
                </c:pt>
                <c:pt idx="5">
                  <c:v>25</c:v>
                </c:pt>
                <c:pt idx="6">
                  <c:v>360</c:v>
                </c:pt>
                <c:pt idx="7">
                  <c:v>56</c:v>
                </c:pt>
                <c:pt idx="8">
                  <c:v>382</c:v>
                </c:pt>
              </c:numCache>
            </c:numRef>
          </c:val>
        </c:ser>
        <c:dLbls>
          <c:showLegendKey val="0"/>
          <c:showVal val="0"/>
          <c:showCatName val="0"/>
          <c:showSerName val="0"/>
          <c:showPercent val="0"/>
          <c:showBubbleSize val="0"/>
        </c:dLbls>
        <c:gapWidth val="44"/>
        <c:axId val="132636672"/>
        <c:axId val="132638208"/>
      </c:barChart>
      <c:catAx>
        <c:axId val="132636672"/>
        <c:scaling>
          <c:orientation val="minMax"/>
        </c:scaling>
        <c:delete val="0"/>
        <c:axPos val="b"/>
        <c:majorTickMark val="none"/>
        <c:minorTickMark val="none"/>
        <c:tickLblPos val="nextTo"/>
        <c:crossAx val="132638208"/>
        <c:crosses val="autoZero"/>
        <c:auto val="1"/>
        <c:lblAlgn val="ctr"/>
        <c:lblOffset val="100"/>
        <c:noMultiLvlLbl val="0"/>
      </c:catAx>
      <c:valAx>
        <c:axId val="132638208"/>
        <c:scaling>
          <c:orientation val="minMax"/>
        </c:scaling>
        <c:delete val="0"/>
        <c:axPos val="l"/>
        <c:majorGridlines/>
        <c:numFmt formatCode="0.0" sourceLinked="1"/>
        <c:majorTickMark val="none"/>
        <c:minorTickMark val="none"/>
        <c:tickLblPos val="nextTo"/>
        <c:crossAx val="132636672"/>
        <c:crosses val="autoZero"/>
        <c:crossBetween val="between"/>
      </c:valAx>
    </c:plotArea>
    <c:legend>
      <c:legendPos val="r"/>
      <c:layout>
        <c:manualLayout>
          <c:xMode val="edge"/>
          <c:yMode val="edge"/>
          <c:x val="0.84237371991187115"/>
          <c:y val="8.1531231312713517E-2"/>
          <c:w val="0.14844233943474319"/>
          <c:h val="0.22467694027454643"/>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'Core School'!$H$1</c:f>
              <c:strCache>
                <c:ptCount val="1"/>
                <c:pt idx="0">
                  <c:v>Frequency Sessions</c:v>
                </c:pt>
              </c:strCache>
            </c:strRef>
          </c:tx>
          <c:invertIfNegative val="0"/>
          <c:dLbls>
            <c:showLegendKey val="0"/>
            <c:showVal val="1"/>
            <c:showCatName val="0"/>
            <c:showSerName val="0"/>
            <c:showPercent val="0"/>
            <c:showBubbleSize val="0"/>
            <c:showLeaderLines val="0"/>
          </c:dLbls>
          <c:cat>
            <c:strRef>
              <c:f>'Core School'!$G$2:$G$12</c:f>
              <c:strCache>
                <c:ptCount val="11"/>
                <c:pt idx="0">
                  <c:v> 0.01 to 10</c:v>
                </c:pt>
                <c:pt idx="1">
                  <c:v> 10.1 to 20</c:v>
                </c:pt>
                <c:pt idx="2">
                  <c:v> 20.1 to 30</c:v>
                </c:pt>
                <c:pt idx="3">
                  <c:v> 30.1  to 40</c:v>
                </c:pt>
                <c:pt idx="4">
                  <c:v> 40.1 to 50</c:v>
                </c:pt>
                <c:pt idx="5">
                  <c:v>50.1  to 60</c:v>
                </c:pt>
                <c:pt idx="6">
                  <c:v>60.1 to 70</c:v>
                </c:pt>
                <c:pt idx="7">
                  <c:v>70.1  to 80</c:v>
                </c:pt>
                <c:pt idx="8">
                  <c:v>80.1 to 90</c:v>
                </c:pt>
                <c:pt idx="9">
                  <c:v>90.1 to 100</c:v>
                </c:pt>
                <c:pt idx="10">
                  <c:v>100.1 to 110</c:v>
                </c:pt>
              </c:strCache>
            </c:strRef>
          </c:cat>
          <c:val>
            <c:numRef>
              <c:f>'Core School'!$H$2:$H$12</c:f>
              <c:numCache>
                <c:formatCode>General</c:formatCode>
                <c:ptCount val="11"/>
                <c:pt idx="0">
                  <c:v>129</c:v>
                </c:pt>
                <c:pt idx="1">
                  <c:v>29</c:v>
                </c:pt>
                <c:pt idx="2">
                  <c:v>4</c:v>
                </c:pt>
                <c:pt idx="3">
                  <c:v>0</c:v>
                </c:pt>
                <c:pt idx="4">
                  <c:v>0</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150"/>
        <c:axId val="6437120"/>
        <c:axId val="6447104"/>
      </c:barChart>
      <c:catAx>
        <c:axId val="6437120"/>
        <c:scaling>
          <c:orientation val="minMax"/>
        </c:scaling>
        <c:delete val="0"/>
        <c:axPos val="b"/>
        <c:majorTickMark val="out"/>
        <c:minorTickMark val="none"/>
        <c:tickLblPos val="nextTo"/>
        <c:crossAx val="6447104"/>
        <c:crosses val="autoZero"/>
        <c:auto val="1"/>
        <c:lblAlgn val="ctr"/>
        <c:lblOffset val="100"/>
        <c:noMultiLvlLbl val="0"/>
      </c:catAx>
      <c:valAx>
        <c:axId val="6447104"/>
        <c:scaling>
          <c:orientation val="minMax"/>
        </c:scaling>
        <c:delete val="0"/>
        <c:axPos val="l"/>
        <c:majorGridlines/>
        <c:numFmt formatCode="General" sourceLinked="1"/>
        <c:majorTickMark val="out"/>
        <c:minorTickMark val="none"/>
        <c:tickLblPos val="nextTo"/>
        <c:crossAx val="643712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10/09/2019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10/09/2019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9333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47060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193" y="1241421"/>
            <a:ext cx="5931289" cy="334931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C0A98-E056-4DE4-BE1B-B03A9FBF9E8B}"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273190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145265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404978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193" y="1241421"/>
            <a:ext cx="5931289" cy="334931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C0A98-E056-4DE4-BE1B-B03A9FBF9E8B}"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115899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C0A98-E056-4DE4-BE1B-B03A9FBF9E8B}"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393932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100491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193" y="1241421"/>
            <a:ext cx="5931289" cy="334931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C0A98-E056-4DE4-BE1B-B03A9FBF9E8B}"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276359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193" y="1241421"/>
            <a:ext cx="5931289" cy="334931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C0A98-E056-4DE4-BE1B-B03A9FBF9E8B}"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376856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389210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03C3CF-5FCC-D149-AFC1-7376A467972D}" type="slidenum">
              <a:rPr lang="en-US" smtClean="0"/>
              <a:pPr/>
              <a:t>17</a:t>
            </a:fld>
            <a:endParaRPr lang="en-US" dirty="0"/>
          </a:p>
        </p:txBody>
      </p:sp>
    </p:spTree>
    <p:extLst>
      <p:ext uri="{BB962C8B-B14F-4D97-AF65-F5344CB8AC3E}">
        <p14:creationId xmlns:p14="http://schemas.microsoft.com/office/powerpoint/2010/main" val="182396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193" y="1241421"/>
            <a:ext cx="5931289" cy="334931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C0A98-E056-4DE4-BE1B-B03A9FBF9E8B}"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250161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83479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57D1E095-102B-4B5F-BBBF-09B2FA90953D}" type="slidenum">
              <a:rPr lang="en-GB" altLang="en-US" smtClean="0">
                <a:latin typeface="Arial" charset="0"/>
                <a:ea typeface="ＭＳ Ｐゴシック" pitchFamily="34" charset="-128"/>
              </a:rPr>
              <a:pPr>
                <a:spcBef>
                  <a:spcPct val="0"/>
                </a:spcBef>
                <a:defRPr/>
              </a:pPr>
              <a:t>36</a:t>
            </a:fld>
            <a:endParaRPr lang="en-GB" alt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*Unless there is a very good reason why not!</a:t>
            </a:r>
          </a:p>
          <a:p>
            <a:endParaRPr lang="en-GB" altLang="en-US" smtClean="0"/>
          </a:p>
          <a:p>
            <a:r>
              <a:rPr lang="en-GB" altLang="en-US" smtClean="0"/>
              <a:t>** Does not have to be an expert – just someone with an interest in mental health and wellbeing.</a:t>
            </a:r>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5FA6EE4-8AD9-4D8F-90F8-E4C7CEB3D8FC}" type="slidenum">
              <a:rPr lang="en-GB" altLang="en-US" sz="1200" smtClean="0"/>
              <a:pPr>
                <a:defRPr/>
              </a:pPr>
              <a:t>37</a:t>
            </a:fld>
            <a:endParaRPr lang="en-GB"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*As the expansion of the project is in the very early stages, we are still working on a model for attending/booking your preferred session. More details will be sent out asap.</a:t>
            </a:r>
          </a:p>
        </p:txBody>
      </p:sp>
      <p:sp>
        <p:nvSpPr>
          <p:cNvPr id="4" name="Slide Number Placeholder 3"/>
          <p:cNvSpPr>
            <a:spLocks noGrp="1"/>
          </p:cNvSpPr>
          <p:nvPr>
            <p:ph type="sldNum" sz="quarter" idx="5"/>
          </p:nvPr>
        </p:nvSpPr>
        <p:spPr/>
        <p:txBody>
          <a:bodyPr/>
          <a:lstStyle/>
          <a:p>
            <a:pPr>
              <a:defRPr/>
            </a:pPr>
            <a:fld id="{B57BE912-4D0D-4FCB-A737-20EB3B9493BF}" type="slidenum">
              <a:rPr lang="en-GB" smtClean="0"/>
              <a:pPr>
                <a:defRPr/>
              </a:pPr>
              <a:t>40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 A reminder for those already in the project not to email/call Faye or Kelly at Relate.</a:t>
            </a:r>
          </a:p>
        </p:txBody>
      </p:sp>
      <p:sp>
        <p:nvSpPr>
          <p:cNvPr id="4" name="Slide Number Placeholder 3"/>
          <p:cNvSpPr>
            <a:spLocks noGrp="1"/>
          </p:cNvSpPr>
          <p:nvPr>
            <p:ph type="sldNum" sz="quarter" idx="5"/>
          </p:nvPr>
        </p:nvSpPr>
        <p:spPr/>
        <p:txBody>
          <a:bodyPr/>
          <a:lstStyle/>
          <a:p>
            <a:pPr>
              <a:defRPr/>
            </a:pPr>
            <a:fld id="{3EBC53DA-8D5D-42E9-A86C-84DD128AC56A}" type="slidenum">
              <a:rPr lang="en-GB" smtClean="0"/>
              <a:pPr>
                <a:defRPr/>
              </a:pPr>
              <a:t>44</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76107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175945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590" y="745168"/>
            <a:ext cx="6590496" cy="3721111"/>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084397-01B9-41AA-91C1-87720EBB6E19}"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352739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29387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4883"/>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341920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25668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907957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0651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115722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12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496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35842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925525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53977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3707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9666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0977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6565EB-2529-49C1-9E96-5EC0299FFB37}" type="datetimeFigureOut">
              <a:rPr lang="en-GB" smtClean="0">
                <a:solidFill>
                  <a:prstClr val="black"/>
                </a:solidFill>
              </a:rPr>
              <a:pPr/>
              <a:t>10/09/2019</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AAAB960-6CEC-48DA-9636-C11FFAE9871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66108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10/09/2019</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6520069" y="51520"/>
            <a:ext cx="3021495" cy="307777"/>
          </a:xfrm>
          <a:prstGeom prst="rect">
            <a:avLst/>
          </a:prstGeom>
          <a:noFill/>
        </p:spPr>
        <p:txBody>
          <a:bodyPr wrap="square" rtlCol="0">
            <a:spAutoFit/>
          </a:bodyPr>
          <a:lstStyle/>
          <a:p>
            <a:pPr algn="ctr"/>
            <a:r>
              <a:rPr lang="en-GB" sz="1400" dirty="0" smtClean="0">
                <a:solidFill>
                  <a:prstClr val="white"/>
                </a:solidFill>
              </a:rPr>
              <a:t>pdnet Regional Groups – Spring 2019</a:t>
            </a:r>
            <a:endParaRPr lang="en-GB" sz="1600" dirty="0" smtClean="0">
              <a:solidFill>
                <a:prstClr val="white"/>
              </a:solidFill>
              <a:ea typeface="Source Sans Pro" panose="020B0503030403020204" pitchFamily="34" charset="0"/>
            </a:endParaRPr>
          </a:p>
        </p:txBody>
      </p:sp>
      <p:grpSp>
        <p:nvGrpSpPr>
          <p:cNvPr id="4" name="Group 3"/>
          <p:cNvGrpSpPr/>
          <p:nvPr userDrawn="1"/>
        </p:nvGrpSpPr>
        <p:grpSpPr>
          <a:xfrm>
            <a:off x="0" y="-2"/>
            <a:ext cx="9988827" cy="568669"/>
            <a:chOff x="0" y="0"/>
            <a:chExt cx="13318436" cy="568669"/>
          </a:xfrm>
        </p:grpSpPr>
        <p:sp>
          <p:nvSpPr>
            <p:cNvPr id="11" name="Rectangle 10"/>
            <p:cNvSpPr/>
            <p:nvPr userDrawn="1"/>
          </p:nvSpPr>
          <p:spPr>
            <a:xfrm>
              <a:off x="0" y="0"/>
              <a:ext cx="12192000" cy="410817"/>
            </a:xfrm>
            <a:prstGeom prst="rect">
              <a:avLst/>
            </a:prstGeom>
            <a:solidFill>
              <a:srgbClr val="19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userDrawn="1"/>
          </p:nvSpPr>
          <p:spPr>
            <a:xfrm>
              <a:off x="7222436" y="45449"/>
              <a:ext cx="6096000" cy="523220"/>
            </a:xfrm>
            <a:prstGeom prst="rect">
              <a:avLst/>
            </a:prstGeom>
            <a:noFill/>
          </p:spPr>
          <p:txBody>
            <a:bodyPr wrap="square" rtlCol="0">
              <a:spAutoFit/>
            </a:bodyPr>
            <a:lstStyle/>
            <a:p>
              <a:r>
                <a:rPr lang="en-GB" sz="1400" dirty="0" smtClean="0">
                  <a:solidFill>
                    <a:prstClr val="white"/>
                  </a:solidFill>
                  <a:latin typeface="Calibri Light"/>
                </a:rPr>
                <a:t>A network for all those supporting learners with a physical disability</a:t>
              </a:r>
              <a:endParaRPr lang="en-GB" sz="1400" dirty="0">
                <a:solidFill>
                  <a:prstClr val="white"/>
                </a:solidFill>
                <a:latin typeface="Calibri Light"/>
              </a:endParaRPr>
            </a:p>
          </p:txBody>
        </p:sp>
      </p:gr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19040" y="6210844"/>
            <a:ext cx="604895" cy="422218"/>
          </a:xfrm>
          <a:prstGeom prst="rect">
            <a:avLst/>
          </a:prstGeom>
        </p:spPr>
      </p:pic>
    </p:spTree>
    <p:extLst>
      <p:ext uri="{BB962C8B-B14F-4D97-AF65-F5344CB8AC3E}">
        <p14:creationId xmlns:p14="http://schemas.microsoft.com/office/powerpoint/2010/main" val="252896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kills4bradford.co.uk/"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kills4bradford.co.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michael.purches@bradford.gov.uk"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PTadmin@bradford.gov.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alhealthmattersinschools.org.uk/" TargetMode="External"/><Relationship Id="rId2" Type="http://schemas.openxmlformats.org/officeDocument/2006/relationships/hyperlink" Target="mailto:EPTadmin@bradford.gov.u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www.pdnet.org.u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9.jpeg"/><Relationship Id="rId4" Type="http://schemas.openxmlformats.org/officeDocument/2006/relationships/hyperlink" Target="https://get.adobe.com/uk/reader/"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hyperlink" Target="http://www.pdnet.org.uk/"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hyperlink" Target="mailto:julie.vaughan@bradford.gov.uk" TargetMode="External"/><Relationship Id="rId2" Type="http://schemas.openxmlformats.org/officeDocument/2006/relationships/hyperlink" Target="mailto:kate.drurey@sdsa.net" TargetMode="External"/><Relationship Id="rId1" Type="http://schemas.openxmlformats.org/officeDocument/2006/relationships/slideLayout" Target="../slideLayouts/slideLayout15.xml"/><Relationship Id="rId4" Type="http://schemas.openxmlformats.org/officeDocument/2006/relationships/hyperlink" Target="mailto:ann.tolan@bradford.gov.uk"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9" y="3573016"/>
            <a:ext cx="6472808" cy="648072"/>
          </a:xfrm>
        </p:spPr>
        <p:txBody>
          <a:bodyPr/>
          <a:lstStyle/>
          <a:p>
            <a:r>
              <a:rPr lang="en-GB" dirty="0" smtClean="0"/>
              <a:t>Autumn Term 2019</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Survey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6297" y="1340768"/>
            <a:ext cx="1731340" cy="1152128"/>
          </a:xfrm>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51" t="17069" r="10121" b="32974"/>
          <a:stretch/>
        </p:blipFill>
        <p:spPr bwMode="auto">
          <a:xfrm>
            <a:off x="323528" y="1196752"/>
            <a:ext cx="6965039" cy="487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22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Survey</a:t>
            </a:r>
            <a:endParaRPr lang="en-GB"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3" y="6093298"/>
            <a:ext cx="888035" cy="590947"/>
          </a:xfrm>
        </p:spPr>
      </p:pic>
      <p:sp>
        <p:nvSpPr>
          <p:cNvPr id="8" name="Content Placeholder 7"/>
          <p:cNvSpPr>
            <a:spLocks noGrp="1"/>
          </p:cNvSpPr>
          <p:nvPr>
            <p:ph sz="half" idx="2"/>
          </p:nvPr>
        </p:nvSpPr>
        <p:spPr>
          <a:xfrm>
            <a:off x="323529" y="1600202"/>
            <a:ext cx="8363272" cy="4525963"/>
          </a:xfrm>
        </p:spPr>
        <p:txBody>
          <a:bodyPr>
            <a:normAutofit fontScale="85000" lnSpcReduction="20000"/>
          </a:bodyPr>
          <a:lstStyle/>
          <a:p>
            <a:r>
              <a:rPr lang="en-GB" i="1" dirty="0" smtClean="0"/>
              <a:t>‘The EP </a:t>
            </a:r>
            <a:r>
              <a:rPr lang="en-GB" i="1" dirty="0"/>
              <a:t>was EXCELLENT! I cannot stress enough the care, compassion and understanding he showed not only for the child but the family </a:t>
            </a:r>
            <a:r>
              <a:rPr lang="en-GB" i="1" dirty="0" smtClean="0"/>
              <a:t>involved’</a:t>
            </a:r>
          </a:p>
          <a:p>
            <a:endParaRPr lang="en-GB" i="1" dirty="0"/>
          </a:p>
          <a:p>
            <a:r>
              <a:rPr lang="en-GB" i="1" dirty="0" smtClean="0"/>
              <a:t>‘Excellent </a:t>
            </a:r>
            <a:r>
              <a:rPr lang="en-GB" i="1" dirty="0"/>
              <a:t>support offered, aided whole school development which has had a positive impact on </a:t>
            </a:r>
            <a:r>
              <a:rPr lang="en-GB" i="1" dirty="0" smtClean="0"/>
              <a:t>pupils’</a:t>
            </a:r>
          </a:p>
          <a:p>
            <a:endParaRPr lang="en-GB" i="1" dirty="0"/>
          </a:p>
          <a:p>
            <a:r>
              <a:rPr lang="en-GB" i="1" dirty="0" smtClean="0"/>
              <a:t>‘I </a:t>
            </a:r>
            <a:r>
              <a:rPr lang="en-GB" i="1" dirty="0"/>
              <a:t>felt supported by our EP. She always gives sound advice and is extremely knowledgeable and helpful. Our EP has provided many aspects of support to the school</a:t>
            </a:r>
            <a:r>
              <a:rPr lang="en-GB" i="1" dirty="0" smtClean="0"/>
              <a:t>.’</a:t>
            </a:r>
          </a:p>
          <a:p>
            <a:endParaRPr lang="en-GB" i="1" dirty="0"/>
          </a:p>
          <a:p>
            <a:r>
              <a:rPr lang="en-GB" i="1" dirty="0" smtClean="0"/>
              <a:t>‘The </a:t>
            </a:r>
            <a:r>
              <a:rPr lang="en-GB" i="1" dirty="0"/>
              <a:t>work from the EP team has been able to impact positively upon outcomes for the children involved</a:t>
            </a:r>
            <a:r>
              <a:rPr lang="en-GB" i="1" dirty="0" smtClean="0"/>
              <a:t>.’</a:t>
            </a:r>
            <a:endParaRPr lang="en-GB" i="1" dirty="0"/>
          </a:p>
        </p:txBody>
      </p:sp>
    </p:spTree>
    <p:extLst>
      <p:ext uri="{BB962C8B-B14F-4D97-AF65-F5344CB8AC3E}">
        <p14:creationId xmlns:p14="http://schemas.microsoft.com/office/powerpoint/2010/main" val="1842539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Skills4Bradford</a:t>
            </a:r>
            <a:endParaRPr lang="en-GB" dirty="0"/>
          </a:p>
        </p:txBody>
      </p:sp>
      <p:sp>
        <p:nvSpPr>
          <p:cNvPr id="3" name="Content Placeholder 2"/>
          <p:cNvSpPr>
            <a:spLocks noGrp="1"/>
          </p:cNvSpPr>
          <p:nvPr>
            <p:ph sz="half" idx="1"/>
          </p:nvPr>
        </p:nvSpPr>
        <p:spPr>
          <a:xfrm>
            <a:off x="457200" y="1600200"/>
            <a:ext cx="3826768" cy="4709120"/>
          </a:xfrm>
        </p:spPr>
        <p:txBody>
          <a:bodyPr>
            <a:normAutofit lnSpcReduction="10000"/>
          </a:bodyPr>
          <a:lstStyle/>
          <a:p>
            <a:r>
              <a:rPr lang="en-GB" dirty="0" smtClean="0">
                <a:hlinkClick r:id="rId2"/>
              </a:rPr>
              <a:t>www.skills4bradford.co.uk</a:t>
            </a:r>
            <a:endParaRPr lang="en-GB" dirty="0" smtClean="0"/>
          </a:p>
          <a:p>
            <a:r>
              <a:rPr lang="en-GB" dirty="0" smtClean="0"/>
              <a:t>Create school account;</a:t>
            </a:r>
          </a:p>
          <a:p>
            <a:r>
              <a:rPr lang="en-GB" dirty="0" smtClean="0"/>
              <a:t>Use to book onto courses / purchase additional EP time etc.</a:t>
            </a:r>
          </a:p>
          <a:p>
            <a:r>
              <a:rPr lang="en-GB" dirty="0" smtClean="0"/>
              <a:t>NB you must have a finance manager on the account who is authorised to sign off the purchase.</a:t>
            </a:r>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60" t="15367" r="10468" b="9684"/>
          <a:stretch/>
        </p:blipFill>
        <p:spPr bwMode="auto">
          <a:xfrm>
            <a:off x="4644008" y="1988842"/>
            <a:ext cx="4320480" cy="329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18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Courses for Sencos</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A full </a:t>
            </a:r>
            <a:r>
              <a:rPr lang="en-GB" dirty="0"/>
              <a:t>programme </a:t>
            </a:r>
            <a:r>
              <a:rPr lang="en-GB" dirty="0" smtClean="0"/>
              <a:t>of EP led Senco training events has been sent into schools;</a:t>
            </a:r>
          </a:p>
          <a:p>
            <a:r>
              <a:rPr lang="en-GB" dirty="0" smtClean="0"/>
              <a:t>They are also available to view and book via </a:t>
            </a:r>
            <a:r>
              <a:rPr lang="en-GB" i="1" dirty="0" smtClean="0"/>
              <a:t>Skills4Bradford</a:t>
            </a:r>
          </a:p>
          <a:p>
            <a:endParaRPr lang="en-GB" sz="2100" i="1" dirty="0" smtClean="0"/>
          </a:p>
          <a:p>
            <a:r>
              <a:rPr lang="en-GB" i="1" dirty="0" smtClean="0"/>
              <a:t>Log in to ‘Skills4Bradford’</a:t>
            </a:r>
          </a:p>
          <a:p>
            <a:r>
              <a:rPr lang="en-GB" dirty="0"/>
              <a:t>Click ‘Training’ in the top banner</a:t>
            </a:r>
          </a:p>
          <a:p>
            <a:r>
              <a:rPr lang="en-GB" dirty="0"/>
              <a:t>Browse ‘roles / Senco’ and click the green arrow next to it</a:t>
            </a:r>
            <a:r>
              <a:rPr lang="en-GB" dirty="0" smtClean="0"/>
              <a:t>.</a:t>
            </a:r>
          </a:p>
          <a:p>
            <a:r>
              <a:rPr lang="en-GB" dirty="0" smtClean="0"/>
              <a:t>This should take you to a full list of available courses from the EP team and other services.</a:t>
            </a:r>
            <a:endParaRPr lang="en-GB" dirty="0"/>
          </a:p>
          <a:p>
            <a:endParaRPr lang="en-GB" i="1" dirty="0" smtClean="0"/>
          </a:p>
          <a:p>
            <a:endParaRPr lang="en-GB" i="1" dirty="0"/>
          </a:p>
          <a:p>
            <a:endParaRPr lang="en-GB" dirty="0"/>
          </a:p>
        </p:txBody>
      </p:sp>
    </p:spTree>
    <p:extLst>
      <p:ext uri="{BB962C8B-B14F-4D97-AF65-F5344CB8AC3E}">
        <p14:creationId xmlns:p14="http://schemas.microsoft.com/office/powerpoint/2010/main" val="72531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 Early Help Hub Consultations</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Early Help hub sessions enable schools to </a:t>
            </a:r>
            <a:r>
              <a:rPr lang="en-GB" dirty="0"/>
              <a:t>access support and advice from an EP in a timely and efficient way. </a:t>
            </a:r>
            <a:endParaRPr lang="en-GB" dirty="0" smtClean="0"/>
          </a:p>
          <a:p>
            <a:endParaRPr lang="en-GB" sz="1050" dirty="0" smtClean="0"/>
          </a:p>
          <a:p>
            <a:r>
              <a:rPr lang="en-GB" dirty="0" smtClean="0"/>
              <a:t>Early </a:t>
            </a:r>
            <a:r>
              <a:rPr lang="en-GB" dirty="0"/>
              <a:t>Help hub sessions are available across the year at a number of locality and central locations</a:t>
            </a:r>
            <a:r>
              <a:rPr lang="en-GB" dirty="0" smtClean="0"/>
              <a:t>.</a:t>
            </a:r>
          </a:p>
          <a:p>
            <a:pPr marL="0" indent="0">
              <a:buNone/>
            </a:pPr>
            <a:endParaRPr lang="en-GB" sz="1700" dirty="0" smtClean="0"/>
          </a:p>
          <a:p>
            <a:r>
              <a:rPr lang="en-GB" dirty="0" smtClean="0"/>
              <a:t>EP Early Help hub sessions are fully subsidised</a:t>
            </a:r>
          </a:p>
          <a:p>
            <a:endParaRPr lang="en-GB" sz="1600" dirty="0" smtClean="0"/>
          </a:p>
          <a:p>
            <a:pPr marL="0" indent="0">
              <a:buNone/>
            </a:pPr>
            <a:r>
              <a:rPr lang="en-GB" b="1" dirty="0"/>
              <a:t>How to Book a Consultation</a:t>
            </a:r>
          </a:p>
          <a:p>
            <a:pPr marL="0" indent="0">
              <a:buNone/>
            </a:pPr>
            <a:endParaRPr lang="en-GB" sz="1600" dirty="0"/>
          </a:p>
          <a:p>
            <a:r>
              <a:rPr lang="en-GB" dirty="0" smtClean="0"/>
              <a:t>Log into your </a:t>
            </a:r>
            <a:r>
              <a:rPr lang="en-GB" i="1" dirty="0" smtClean="0"/>
              <a:t>Skills4Bradford</a:t>
            </a:r>
            <a:r>
              <a:rPr lang="en-GB" dirty="0" smtClean="0"/>
              <a:t> account</a:t>
            </a:r>
          </a:p>
          <a:p>
            <a:r>
              <a:rPr lang="en-GB" dirty="0" smtClean="0"/>
              <a:t>Click ‘Training’ in the top banner</a:t>
            </a:r>
          </a:p>
          <a:p>
            <a:r>
              <a:rPr lang="en-GB" dirty="0" smtClean="0"/>
              <a:t>Browse ‘roles / Senco’ and click the green arrow next to it.</a:t>
            </a:r>
            <a:endParaRPr lang="en-GB" dirty="0"/>
          </a:p>
          <a:p>
            <a:r>
              <a:rPr lang="en-GB" dirty="0" smtClean="0"/>
              <a:t>This should take you to all the Early Help Hub meetings.</a:t>
            </a:r>
          </a:p>
          <a:p>
            <a:r>
              <a:rPr lang="en-GB" dirty="0" smtClean="0"/>
              <a:t>Select your preferred date and make your booking.</a:t>
            </a:r>
          </a:p>
          <a:p>
            <a:r>
              <a:rPr lang="en-GB" dirty="0" smtClean="0"/>
              <a:t>Please remember to complete the parent / carer consent form and the ‘Getting the Most out of Your Consultation’ form.</a:t>
            </a:r>
          </a:p>
          <a:p>
            <a:endParaRPr lang="en-GB" dirty="0" smtClean="0"/>
          </a:p>
        </p:txBody>
      </p:sp>
    </p:spTree>
    <p:extLst>
      <p:ext uri="{BB962C8B-B14F-4D97-AF65-F5344CB8AC3E}">
        <p14:creationId xmlns:p14="http://schemas.microsoft.com/office/powerpoint/2010/main" val="269255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 Online Forum</a:t>
            </a:r>
            <a:endParaRPr lang="en-GB" dirty="0"/>
          </a:p>
        </p:txBody>
      </p:sp>
      <p:sp>
        <p:nvSpPr>
          <p:cNvPr id="3" name="Content Placeholder 2"/>
          <p:cNvSpPr>
            <a:spLocks noGrp="1"/>
          </p:cNvSpPr>
          <p:nvPr>
            <p:ph idx="1"/>
          </p:nvPr>
        </p:nvSpPr>
        <p:spPr/>
        <p:txBody>
          <a:bodyPr/>
          <a:lstStyle/>
          <a:p>
            <a:pPr marL="0" indent="0">
              <a:buNone/>
            </a:pPr>
            <a:r>
              <a:rPr lang="en-GB" sz="2400" dirty="0"/>
              <a:t>1.   Navigate to Skills4 Bradford: </a:t>
            </a:r>
            <a:r>
              <a:rPr lang="en-GB" sz="2400" u="sng" dirty="0">
                <a:hlinkClick r:id="rId2"/>
              </a:rPr>
              <a:t>http://www.skills4bradford.co.uk</a:t>
            </a:r>
            <a:endParaRPr lang="en-GB" sz="2400" dirty="0"/>
          </a:p>
          <a:p>
            <a:pPr marL="0" indent="0">
              <a:buNone/>
            </a:pPr>
            <a:r>
              <a:rPr lang="en-GB" sz="2400" dirty="0"/>
              <a:t>2.   Log in or sign up for an account;</a:t>
            </a:r>
          </a:p>
          <a:p>
            <a:pPr marL="0" indent="0">
              <a:buNone/>
            </a:pPr>
            <a:r>
              <a:rPr lang="en-GB" sz="2400" dirty="0"/>
              <a:t>3.   Select Communication</a:t>
            </a:r>
          </a:p>
          <a:p>
            <a:pPr marL="0" indent="0">
              <a:buNone/>
            </a:pPr>
            <a:r>
              <a:rPr lang="en-GB" sz="2400" dirty="0"/>
              <a:t>4.   </a:t>
            </a:r>
            <a:r>
              <a:rPr lang="en-GB" sz="2400" dirty="0" smtClean="0"/>
              <a:t>On the orange banner, click the small arrow next to ‘Groups’</a:t>
            </a:r>
          </a:p>
          <a:p>
            <a:pPr marL="514350" indent="-514350">
              <a:buFont typeface="+mj-lt"/>
              <a:buAutoNum type="arabicPeriod" startAt="5"/>
            </a:pPr>
            <a:r>
              <a:rPr lang="en-GB" sz="2400" dirty="0" smtClean="0"/>
              <a:t>Browse </a:t>
            </a:r>
            <a:r>
              <a:rPr lang="en-GB" sz="2400" dirty="0"/>
              <a:t>groups and you should find Senco Network.</a:t>
            </a: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47" r="27129" b="49444"/>
          <a:stretch/>
        </p:blipFill>
        <p:spPr bwMode="auto">
          <a:xfrm>
            <a:off x="827584" y="4365104"/>
            <a:ext cx="5832648" cy="20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744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fontAlgn="t"/>
            <a:r>
              <a:rPr lang="en-GB" b="1" dirty="0"/>
              <a:t>Inclusive Teaching </a:t>
            </a:r>
            <a:r>
              <a:rPr lang="en-GB" b="1" dirty="0" smtClean="0"/>
              <a:t/>
            </a:r>
            <a:br>
              <a:rPr lang="en-GB" b="1" dirty="0" smtClean="0"/>
            </a:br>
            <a:r>
              <a:rPr lang="en-GB" b="1" dirty="0" smtClean="0"/>
              <a:t>Support Service</a:t>
            </a:r>
            <a:endParaRPr lang="en-GB" dirty="0"/>
          </a:p>
        </p:txBody>
      </p:sp>
      <p:sp>
        <p:nvSpPr>
          <p:cNvPr id="5" name="Subtitle 4"/>
          <p:cNvSpPr>
            <a:spLocks noGrp="1"/>
          </p:cNvSpPr>
          <p:nvPr>
            <p:ph type="subTitle" idx="1"/>
          </p:nvPr>
        </p:nvSpPr>
        <p:spPr>
          <a:xfrm>
            <a:off x="1371600" y="3886200"/>
            <a:ext cx="6400800" cy="766936"/>
          </a:xfrm>
        </p:spPr>
        <p:txBody>
          <a:bodyPr/>
          <a:lstStyle/>
          <a:p>
            <a:r>
              <a:rPr lang="en-GB" b="1" dirty="0"/>
              <a:t>Wendy </a:t>
            </a:r>
            <a:r>
              <a:rPr lang="en-GB" b="1" dirty="0" smtClean="0"/>
              <a:t>Fairman / Ronnie Hartley</a:t>
            </a:r>
            <a:endParaRPr lang="en-GB" dirty="0"/>
          </a:p>
        </p:txBody>
      </p:sp>
    </p:spTree>
    <p:extLst>
      <p:ext uri="{BB962C8B-B14F-4D97-AF65-F5344CB8AC3E}">
        <p14:creationId xmlns:p14="http://schemas.microsoft.com/office/powerpoint/2010/main" val="320379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46926" y="1345871"/>
            <a:ext cx="8162684" cy="3245921"/>
          </a:xfrm>
          <a:prstGeom prst="rect">
            <a:avLst/>
          </a:prstGeom>
        </p:spPr>
        <p:txBody>
          <a:bodyPr vert="horz" lIns="91428" tIns="45714" rIns="91428" bIns="45714" rtlCol="0">
            <a:noAutofit/>
          </a:bodyPr>
          <a:lstStyle>
            <a:lvl1pPr marL="0" indent="0" algn="ctr" defTabSz="457142"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142" indent="0" algn="ctr" defTabSz="45714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85" indent="0" algn="ctr" defTabSz="45714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27"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70"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12"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55"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997"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39" indent="0" algn="ctr" defTabSz="457142"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0000"/>
              </a:lnSpc>
            </a:pPr>
            <a:endParaRPr lang="en-GB" sz="2400" b="1" dirty="0" smtClean="0">
              <a:solidFill>
                <a:schemeClr val="tx1"/>
              </a:solidFill>
              <a:latin typeface="Arial" panose="020B0604020202020204" pitchFamily="34" charset="0"/>
              <a:cs typeface="Arial" panose="020B0604020202020204" pitchFamily="34" charset="0"/>
            </a:endParaRPr>
          </a:p>
          <a:p>
            <a:pPr algn="l">
              <a:lnSpc>
                <a:spcPct val="110000"/>
              </a:lnSpc>
            </a:pPr>
            <a:endParaRPr lang="en-GB"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443" y="5775865"/>
            <a:ext cx="2464468" cy="909672"/>
          </a:xfrm>
          <a:prstGeom prst="rect">
            <a:avLst/>
          </a:prstGeom>
        </p:spPr>
      </p:pic>
      <p:sp>
        <p:nvSpPr>
          <p:cNvPr id="3" name="Rectangle 2"/>
          <p:cNvSpPr/>
          <p:nvPr/>
        </p:nvSpPr>
        <p:spPr>
          <a:xfrm>
            <a:off x="1009403" y="2121726"/>
            <a:ext cx="6735274" cy="2246769"/>
          </a:xfrm>
          <a:prstGeom prst="rect">
            <a:avLst/>
          </a:prstGeom>
        </p:spPr>
        <p:txBody>
          <a:bodyPr wrap="square">
            <a:spAutoFit/>
          </a:bodyPr>
          <a:lstStyle/>
          <a:p>
            <a:pPr algn="ctr"/>
            <a:r>
              <a:rPr lang="en-GB" sz="2800" b="1" dirty="0"/>
              <a:t>The </a:t>
            </a:r>
            <a:r>
              <a:rPr lang="en-GB" sz="2800" b="1" dirty="0" smtClean="0"/>
              <a:t>0-25 SEND </a:t>
            </a:r>
            <a:r>
              <a:rPr lang="en-GB" sz="2800" b="1" dirty="0"/>
              <a:t>Inclusive Education </a:t>
            </a:r>
            <a:r>
              <a:rPr lang="en-GB" sz="2800" b="1" dirty="0" smtClean="0"/>
              <a:t>Service</a:t>
            </a:r>
          </a:p>
          <a:p>
            <a:pPr algn="ctr"/>
            <a:endParaRPr lang="en-GB" sz="2800" b="1" dirty="0" smtClean="0"/>
          </a:p>
          <a:p>
            <a:pPr algn="ctr"/>
            <a:r>
              <a:rPr lang="en-GB" sz="2800" b="1" dirty="0" smtClean="0"/>
              <a:t>SENCO Network </a:t>
            </a:r>
          </a:p>
          <a:p>
            <a:pPr algn="ctr"/>
            <a:endParaRPr lang="en-GB" sz="2800" b="1" dirty="0" smtClean="0"/>
          </a:p>
          <a:p>
            <a:pPr algn="ctr"/>
            <a:r>
              <a:rPr lang="en-GB" sz="2800" b="1" dirty="0" smtClean="0"/>
              <a:t>September 2019</a:t>
            </a:r>
            <a:endParaRPr lang="en-GB" sz="2800" b="1" dirty="0"/>
          </a:p>
        </p:txBody>
      </p:sp>
      <p:sp>
        <p:nvSpPr>
          <p:cNvPr id="7" name="Title 1"/>
          <p:cNvSpPr txBox="1">
            <a:spLocks/>
          </p:cNvSpPr>
          <p:nvPr/>
        </p:nvSpPr>
        <p:spPr>
          <a:xfrm>
            <a:off x="685800" y="260647"/>
            <a:ext cx="7772400" cy="1544401"/>
          </a:xfrm>
          <a:prstGeom prst="rect">
            <a:avLst/>
          </a:prstGeom>
          <a:solidFill>
            <a:schemeClr val="tx2">
              <a:lumMod val="40000"/>
              <a:lumOff val="60000"/>
            </a:schemeClr>
          </a:solidFill>
        </p:spPr>
        <p:txBody>
          <a:bodyPr vert="horz" lIns="91428" tIns="45714" rIns="91428" bIns="45714" rtlCol="0" anchor="ctr">
            <a:noAutofit/>
          </a:bodyPr>
          <a:lstStyle>
            <a:lvl1pPr algn="ctr" defTabSz="457142" rtl="0" eaLnBrk="1" latinLnBrk="0" hangingPunct="1">
              <a:spcBef>
                <a:spcPct val="0"/>
              </a:spcBef>
              <a:buNone/>
              <a:defRPr sz="4400" kern="1200">
                <a:solidFill>
                  <a:schemeClr val="tx1"/>
                </a:solidFill>
                <a:latin typeface="+mj-lt"/>
                <a:ea typeface="+mj-ea"/>
                <a:cs typeface="+mj-cs"/>
              </a:defRPr>
            </a:lvl1pPr>
          </a:lstStyle>
          <a:p>
            <a:r>
              <a:rPr lang="en-GB" sz="4100" b="1" dirty="0" smtClean="0"/>
              <a:t>Service Offer</a:t>
            </a:r>
            <a:endParaRPr lang="en-GB" sz="4100" dirty="0"/>
          </a:p>
        </p:txBody>
      </p:sp>
    </p:spTree>
    <p:extLst>
      <p:ext uri="{BB962C8B-B14F-4D97-AF65-F5344CB8AC3E}">
        <p14:creationId xmlns:p14="http://schemas.microsoft.com/office/powerpoint/2010/main" val="12845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Agenda</a:t>
            </a:r>
            <a:endParaRPr lang="en-GB" b="1" dirty="0"/>
          </a:p>
        </p:txBody>
      </p:sp>
      <p:sp>
        <p:nvSpPr>
          <p:cNvPr id="3" name="Content Placeholder 2"/>
          <p:cNvSpPr>
            <a:spLocks noGrp="1"/>
          </p:cNvSpPr>
          <p:nvPr>
            <p:ph idx="1"/>
          </p:nvPr>
        </p:nvSpPr>
        <p:spPr>
          <a:xfrm>
            <a:off x="457200" y="1417639"/>
            <a:ext cx="8229600" cy="4708525"/>
          </a:xfrm>
        </p:spPr>
        <p:txBody>
          <a:bodyPr>
            <a:normAutofit/>
          </a:bodyPr>
          <a:lstStyle/>
          <a:p>
            <a:pPr marL="0" indent="0">
              <a:buNone/>
            </a:pPr>
            <a:endParaRPr lang="en-GB" dirty="0" smtClean="0"/>
          </a:p>
          <a:p>
            <a:r>
              <a:rPr lang="en-GB" dirty="0" smtClean="0"/>
              <a:t>Recap from last year</a:t>
            </a:r>
          </a:p>
          <a:p>
            <a:r>
              <a:rPr lang="en-GB" dirty="0" smtClean="0"/>
              <a:t>Wendy Fairman 0-2 Inclusive Education Service Interim Head of High Incidence </a:t>
            </a:r>
          </a:p>
          <a:p>
            <a:r>
              <a:rPr lang="en-GB" dirty="0" smtClean="0"/>
              <a:t>Revised offer 2019-20</a:t>
            </a:r>
          </a:p>
          <a:p>
            <a:endParaRPr lang="en-GB" dirty="0"/>
          </a:p>
        </p:txBody>
      </p:sp>
    </p:spTree>
    <p:extLst>
      <p:ext uri="{BB962C8B-B14F-4D97-AF65-F5344CB8AC3E}">
        <p14:creationId xmlns:p14="http://schemas.microsoft.com/office/powerpoint/2010/main" val="376887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677"/>
            <a:ext cx="8229600" cy="1143000"/>
          </a:xfrm>
        </p:spPr>
        <p:txBody>
          <a:bodyPr>
            <a:normAutofit fontScale="90000"/>
          </a:bodyPr>
          <a:lstStyle/>
          <a:p>
            <a:r>
              <a:rPr lang="en-GB" dirty="0" smtClean="0"/>
              <a:t>Total Sessions Delivered by type 18-19</a:t>
            </a:r>
            <a:endParaRPr lang="en-GB" dirty="0"/>
          </a:p>
        </p:txBody>
      </p:sp>
      <p:sp>
        <p:nvSpPr>
          <p:cNvPr id="6" name="Content Placeholder 5"/>
          <p:cNvSpPr>
            <a:spLocks noGrp="1"/>
          </p:cNvSpPr>
          <p:nvPr>
            <p:ph idx="1"/>
          </p:nvPr>
        </p:nvSpPr>
        <p:spPr/>
        <p:txBody>
          <a:bodyPr/>
          <a:lstStyle/>
          <a:p>
            <a:endParaRPr lang="en-GB" dirty="0"/>
          </a:p>
        </p:txBody>
      </p:sp>
      <p:graphicFrame>
        <p:nvGraphicFramePr>
          <p:cNvPr id="7" name="Content Placeholder 3"/>
          <p:cNvGraphicFramePr>
            <a:graphicFrameLocks/>
          </p:cNvGraphicFramePr>
          <p:nvPr>
            <p:extLst>
              <p:ext uri="{D42A27DB-BD31-4B8C-83A1-F6EECF244321}">
                <p14:modId xmlns:p14="http://schemas.microsoft.com/office/powerpoint/2010/main" val="569949004"/>
              </p:ext>
            </p:extLst>
          </p:nvPr>
        </p:nvGraphicFramePr>
        <p:xfrm>
          <a:off x="457200" y="1600201"/>
          <a:ext cx="8229600" cy="4525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434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8540075"/>
              </p:ext>
            </p:extLst>
          </p:nvPr>
        </p:nvGraphicFramePr>
        <p:xfrm>
          <a:off x="323529" y="1628800"/>
          <a:ext cx="8352928" cy="4378960"/>
        </p:xfrm>
        <a:graphic>
          <a:graphicData uri="http://schemas.openxmlformats.org/drawingml/2006/table">
            <a:tbl>
              <a:tblPr firstRow="1" bandRow="1">
                <a:tableStyleId>{5C22544A-7EE6-4342-B048-85BDC9FD1C3A}</a:tableStyleId>
              </a:tblPr>
              <a:tblGrid>
                <a:gridCol w="3672408"/>
                <a:gridCol w="3600400"/>
                <a:gridCol w="1080120"/>
              </a:tblGrid>
              <a:tr h="370840">
                <a:tc>
                  <a:txBody>
                    <a:bodyPr/>
                    <a:lstStyle/>
                    <a:p>
                      <a:r>
                        <a:rPr lang="en-GB" sz="1600" dirty="0" smtClean="0"/>
                        <a:t>Agenda</a:t>
                      </a:r>
                      <a:endParaRPr lang="en-GB" sz="1600" dirty="0"/>
                    </a:p>
                  </a:txBody>
                  <a:tcPr/>
                </a:tc>
                <a:tc>
                  <a:txBody>
                    <a:bodyPr/>
                    <a:lstStyle/>
                    <a:p>
                      <a:r>
                        <a:rPr lang="en-GB" sz="1600" dirty="0" smtClean="0"/>
                        <a:t>Presenter</a:t>
                      </a:r>
                      <a:endParaRPr lang="en-GB" sz="1600" dirty="0"/>
                    </a:p>
                  </a:txBody>
                  <a:tcPr/>
                </a:tc>
                <a:tc>
                  <a:txBody>
                    <a:bodyPr/>
                    <a:lstStyle/>
                    <a:p>
                      <a:r>
                        <a:rPr lang="en-GB" sz="1600" dirty="0" smtClean="0"/>
                        <a:t>Time</a:t>
                      </a:r>
                      <a:endParaRPr lang="en-GB" sz="1600" dirty="0"/>
                    </a:p>
                  </a:txBody>
                  <a:tcPr/>
                </a:tc>
              </a:tr>
              <a:tr h="370840">
                <a:tc>
                  <a:txBody>
                    <a:bodyPr/>
                    <a:lstStyle/>
                    <a:p>
                      <a:r>
                        <a:rPr lang="en-GB" sz="1600" dirty="0" smtClean="0"/>
                        <a:t>Introduction and</a:t>
                      </a:r>
                      <a:r>
                        <a:rPr lang="en-GB" sz="1600" baseline="0" dirty="0" smtClean="0"/>
                        <a:t> welcome</a:t>
                      </a:r>
                      <a:endParaRPr lang="en-GB" sz="1600" dirty="0"/>
                    </a:p>
                  </a:txBody>
                  <a:tcPr/>
                </a:tc>
                <a:tc>
                  <a:txBody>
                    <a:bodyPr/>
                    <a:lstStyle/>
                    <a:p>
                      <a:r>
                        <a:rPr lang="en-GB" sz="1600" dirty="0" smtClean="0"/>
                        <a:t>Ruth Dennis –</a:t>
                      </a:r>
                      <a:r>
                        <a:rPr lang="en-GB" sz="1600" baseline="0" dirty="0" smtClean="0"/>
                        <a:t> Principal Educational Psychologist</a:t>
                      </a:r>
                      <a:endParaRPr lang="en-GB" sz="1600" dirty="0"/>
                    </a:p>
                  </a:txBody>
                  <a:tcPr/>
                </a:tc>
                <a:tc>
                  <a:txBody>
                    <a:bodyPr/>
                    <a:lstStyle/>
                    <a:p>
                      <a:r>
                        <a:rPr lang="en-GB" sz="1600" dirty="0" smtClean="0"/>
                        <a:t>9 .00</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Update on SEN Assessment Team and statutory systems</a:t>
                      </a:r>
                    </a:p>
                  </a:txBody>
                  <a:tcPr/>
                </a:tc>
                <a:tc>
                  <a:txBody>
                    <a:bodyPr/>
                    <a:lstStyle/>
                    <a:p>
                      <a:r>
                        <a:rPr lang="en-GB" sz="1600" baseline="0" dirty="0" smtClean="0"/>
                        <a:t>Gary Saul, SEN Team Manager.</a:t>
                      </a:r>
                      <a:endParaRPr lang="en-GB" sz="1600" dirty="0"/>
                    </a:p>
                  </a:txBody>
                  <a:tcPr/>
                </a:tc>
                <a:tc>
                  <a:txBody>
                    <a:bodyPr/>
                    <a:lstStyle/>
                    <a:p>
                      <a:r>
                        <a:rPr lang="en-GB" sz="1600" dirty="0" smtClean="0"/>
                        <a:t>9.15</a:t>
                      </a:r>
                      <a:endParaRPr lang="en-GB" sz="1600" dirty="0"/>
                    </a:p>
                  </a:txBody>
                  <a:tcPr/>
                </a:tc>
              </a:tr>
              <a:tr h="370840">
                <a:tc>
                  <a:txBody>
                    <a:bodyPr/>
                    <a:lstStyle/>
                    <a:p>
                      <a:r>
                        <a:rPr lang="en-GB" sz="1600" dirty="0" smtClean="0"/>
                        <a:t>EPT Support for Sencos: Senco Network online / Skills 4 Bradford / EP Hubs</a:t>
                      </a:r>
                      <a:endParaRPr lang="en-GB" sz="1600" dirty="0"/>
                    </a:p>
                  </a:txBody>
                  <a:tcPr/>
                </a:tc>
                <a:tc>
                  <a:txBody>
                    <a:bodyPr/>
                    <a:lstStyle/>
                    <a:p>
                      <a:r>
                        <a:rPr lang="en-GB" sz="1600" dirty="0" smtClean="0"/>
                        <a:t>Ruth Dennis</a:t>
                      </a:r>
                      <a:endParaRPr lang="en-GB" sz="1600" dirty="0"/>
                    </a:p>
                  </a:txBody>
                  <a:tcPr/>
                </a:tc>
                <a:tc>
                  <a:txBody>
                    <a:bodyPr/>
                    <a:lstStyle/>
                    <a:p>
                      <a:r>
                        <a:rPr lang="en-GB" sz="1600" dirty="0" smtClean="0"/>
                        <a:t>9.45</a:t>
                      </a:r>
                      <a:endParaRPr lang="en-GB" sz="1600" dirty="0"/>
                    </a:p>
                  </a:txBody>
                  <a:tcPr/>
                </a:tc>
              </a:tr>
              <a:tr h="370840">
                <a:tc>
                  <a:txBody>
                    <a:bodyPr/>
                    <a:lstStyle/>
                    <a:p>
                      <a:r>
                        <a:rPr lang="en-GB" sz="1600" dirty="0" smtClean="0"/>
                        <a:t>Inclusive</a:t>
                      </a:r>
                      <a:r>
                        <a:rPr lang="en-GB" sz="1600" baseline="0" dirty="0" smtClean="0"/>
                        <a:t> Teaching Support Service</a:t>
                      </a:r>
                      <a:endParaRPr lang="en-GB" sz="1600" dirty="0"/>
                    </a:p>
                  </a:txBody>
                  <a:tcPr/>
                </a:tc>
                <a:tc>
                  <a:txBody>
                    <a:bodyPr/>
                    <a:lstStyle/>
                    <a:p>
                      <a:r>
                        <a:rPr lang="en-GB" sz="1600" dirty="0" smtClean="0"/>
                        <a:t>Wendy Fairman</a:t>
                      </a:r>
                      <a:endParaRPr lang="en-GB" sz="1600" dirty="0"/>
                    </a:p>
                  </a:txBody>
                  <a:tcPr/>
                </a:tc>
                <a:tc>
                  <a:txBody>
                    <a:bodyPr/>
                    <a:lstStyle/>
                    <a:p>
                      <a:r>
                        <a:rPr lang="en-GB" sz="1600" dirty="0" smtClean="0"/>
                        <a:t>10.05</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Networking Break</a:t>
                      </a:r>
                    </a:p>
                  </a:txBody>
                  <a:tcPr/>
                </a:tc>
                <a:tc>
                  <a:txBody>
                    <a:bodyPr/>
                    <a:lstStyle/>
                    <a:p>
                      <a:endParaRPr lang="en-GB" sz="1600" dirty="0"/>
                    </a:p>
                  </a:txBody>
                  <a:tcPr/>
                </a:tc>
                <a:tc>
                  <a:txBody>
                    <a:bodyPr/>
                    <a:lstStyle/>
                    <a:p>
                      <a:r>
                        <a:rPr lang="en-GB" sz="1600" dirty="0" smtClean="0"/>
                        <a:t>10.20</a:t>
                      </a:r>
                      <a:endParaRPr lang="en-GB" sz="1600" dirty="0"/>
                    </a:p>
                  </a:txBody>
                  <a:tcPr/>
                </a:tc>
              </a:tr>
              <a:tr h="370840">
                <a:tc>
                  <a:txBody>
                    <a:bodyPr/>
                    <a:lstStyle/>
                    <a:p>
                      <a:r>
                        <a:rPr lang="en-GB" sz="1600" dirty="0" smtClean="0"/>
                        <a:t>Mental Health Champions Roll out</a:t>
                      </a:r>
                      <a:endParaRPr lang="en-GB" sz="1600" dirty="0"/>
                    </a:p>
                  </a:txBody>
                  <a:tcPr/>
                </a:tc>
                <a:tc>
                  <a:txBody>
                    <a:bodyPr/>
                    <a:lstStyle/>
                    <a:p>
                      <a:r>
                        <a:rPr lang="en-GB" sz="1600" dirty="0" smtClean="0"/>
                        <a:t>Claire Cooper Jones, Specialist Senior EP</a:t>
                      </a:r>
                      <a:endParaRPr lang="en-GB" sz="1600" dirty="0"/>
                    </a:p>
                  </a:txBody>
                  <a:tcPr/>
                </a:tc>
                <a:tc>
                  <a:txBody>
                    <a:bodyPr/>
                    <a:lstStyle/>
                    <a:p>
                      <a:r>
                        <a:rPr lang="en-GB" sz="1600" dirty="0" smtClean="0"/>
                        <a:t>10.50</a:t>
                      </a:r>
                      <a:endParaRPr lang="en-GB" sz="1600" dirty="0"/>
                    </a:p>
                  </a:txBody>
                  <a:tcPr/>
                </a:tc>
              </a:tr>
              <a:tr h="370840">
                <a:tc>
                  <a:txBody>
                    <a:bodyPr/>
                    <a:lstStyle/>
                    <a:p>
                      <a:r>
                        <a:rPr lang="en-GB" sz="1600" i="1" dirty="0" smtClean="0"/>
                        <a:t>My Support Plan </a:t>
                      </a:r>
                      <a:r>
                        <a:rPr lang="en-GB" sz="1600" dirty="0" smtClean="0"/>
                        <a:t>update</a:t>
                      </a:r>
                      <a:endParaRPr lang="en-GB" sz="1600" dirty="0"/>
                    </a:p>
                  </a:txBody>
                  <a:tcPr/>
                </a:tc>
                <a:tc>
                  <a:txBody>
                    <a:bodyPr/>
                    <a:lstStyle/>
                    <a:p>
                      <a:r>
                        <a:rPr lang="en-GB" sz="1600" dirty="0" smtClean="0"/>
                        <a:t>Charlie Lowe – Targeted Assessment Team</a:t>
                      </a:r>
                      <a:endParaRPr lang="en-GB" sz="1600" dirty="0"/>
                    </a:p>
                  </a:txBody>
                  <a:tcPr/>
                </a:tc>
                <a:tc>
                  <a:txBody>
                    <a:bodyPr/>
                    <a:lstStyle/>
                    <a:p>
                      <a:r>
                        <a:rPr lang="en-GB" sz="1600" dirty="0" smtClean="0"/>
                        <a:t>11.10</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err="1" smtClean="0">
                          <a:solidFill>
                            <a:schemeClr val="dk1"/>
                          </a:solidFill>
                          <a:latin typeface="+mn-lt"/>
                          <a:ea typeface="+mn-ea"/>
                          <a:cs typeface="+mn-cs"/>
                        </a:rPr>
                        <a:t>pdnet</a:t>
                      </a:r>
                      <a:r>
                        <a:rPr lang="en-GB" sz="1600" kern="1200" dirty="0" smtClean="0">
                          <a:solidFill>
                            <a:schemeClr val="dk1"/>
                          </a:solidFill>
                          <a:latin typeface="+mn-lt"/>
                          <a:ea typeface="+mn-ea"/>
                          <a:cs typeface="+mn-cs"/>
                        </a:rPr>
                        <a:t> Champion Role</a:t>
                      </a:r>
                    </a:p>
                    <a:p>
                      <a:endParaRPr lang="en-GB" sz="1600" kern="1200" dirty="0">
                        <a:solidFill>
                          <a:schemeClr val="dk1"/>
                        </a:solidFill>
                        <a:latin typeface="+mn-lt"/>
                        <a:ea typeface="+mn-ea"/>
                        <a:cs typeface="+mn-cs"/>
                      </a:endParaRPr>
                    </a:p>
                  </a:txBody>
                  <a:tcPr/>
                </a:tc>
                <a:tc>
                  <a:txBody>
                    <a:bodyPr/>
                    <a:lstStyle/>
                    <a:p>
                      <a:r>
                        <a:rPr lang="en-GB" sz="1600" kern="1200" dirty="0" smtClean="0">
                          <a:solidFill>
                            <a:schemeClr val="dk1"/>
                          </a:solidFill>
                          <a:latin typeface="+mn-lt"/>
                          <a:ea typeface="+mn-ea"/>
                          <a:cs typeface="+mn-cs"/>
                        </a:rPr>
                        <a:t>Ann Tolan and Julie Vaughan - Physical and Medical Team</a:t>
                      </a:r>
                      <a:endParaRPr lang="en-GB" sz="1600" kern="1200" dirty="0">
                        <a:solidFill>
                          <a:schemeClr val="dk1"/>
                        </a:solidFill>
                        <a:latin typeface="+mn-lt"/>
                        <a:ea typeface="+mn-ea"/>
                        <a:cs typeface="+mn-cs"/>
                      </a:endParaRPr>
                    </a:p>
                  </a:txBody>
                  <a:tcPr/>
                </a:tc>
                <a:tc>
                  <a:txBody>
                    <a:bodyPr/>
                    <a:lstStyle/>
                    <a:p>
                      <a:r>
                        <a:rPr lang="en-GB" sz="1600" dirty="0" smtClean="0"/>
                        <a:t>11.30</a:t>
                      </a:r>
                      <a:endParaRPr lang="en-GB" sz="1600" dirty="0"/>
                    </a:p>
                  </a:txBody>
                  <a:tcPr/>
                </a:tc>
              </a:tr>
            </a:tbl>
          </a:graphicData>
        </a:graphic>
      </p:graphicFrame>
    </p:spTree>
    <p:extLst>
      <p:ext uri="{BB962C8B-B14F-4D97-AF65-F5344CB8AC3E}">
        <p14:creationId xmlns:p14="http://schemas.microsoft.com/office/powerpoint/2010/main" val="230031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Referrals and Sessions 18-19</a:t>
            </a:r>
            <a:endParaRPr lang="en-GB" dirty="0"/>
          </a:p>
        </p:txBody>
      </p:sp>
      <p:graphicFrame>
        <p:nvGraphicFramePr>
          <p:cNvPr id="4" name="Content Placeholder 3"/>
          <p:cNvGraphicFramePr>
            <a:graphicFrameLocks noGrp="1"/>
          </p:cNvGraphicFramePr>
          <p:nvPr>
            <p:ph idx="1"/>
          </p:nvPr>
        </p:nvGraphicFramePr>
        <p:xfrm>
          <a:off x="457200" y="1600201"/>
          <a:ext cx="8229600" cy="4525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316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22239"/>
            <a:ext cx="8229600" cy="1143000"/>
          </a:xfrm>
        </p:spPr>
        <p:txBody>
          <a:bodyPr>
            <a:normAutofit fontScale="90000"/>
          </a:bodyPr>
          <a:lstStyle/>
          <a:p>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Frequency  </a:t>
            </a:r>
            <a:r>
              <a:rPr lang="en-US" sz="3100" b="1" dirty="0">
                <a:latin typeface="Arial" panose="020B0604020202020204" pitchFamily="34" charset="0"/>
                <a:cs typeface="Arial" panose="020B0604020202020204" pitchFamily="34" charset="0"/>
              </a:rPr>
              <a:t>chart  - Core school Session </a:t>
            </a:r>
            <a:r>
              <a:rPr lang="en-US" sz="3100" b="1" dirty="0" smtClean="0">
                <a:latin typeface="Arial" panose="020B0604020202020204" pitchFamily="34" charset="0"/>
                <a:cs typeface="Arial" panose="020B0604020202020204" pitchFamily="34" charset="0"/>
              </a:rPr>
              <a:t>delivered 18-19</a:t>
            </a:r>
            <a:r>
              <a:rPr lang="en-US" dirty="0"/>
              <a:t/>
            </a:r>
            <a:br>
              <a:rPr lang="en-US"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1414753"/>
              </p:ext>
            </p:extLst>
          </p:nvPr>
        </p:nvGraphicFramePr>
        <p:xfrm>
          <a:off x="457200" y="1600201"/>
          <a:ext cx="8229600" cy="4525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320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Referrals not allocated 2018/19</a:t>
            </a:r>
            <a:endParaRPr lang="en-GB" b="1" dirty="0"/>
          </a:p>
        </p:txBody>
      </p:sp>
      <p:sp>
        <p:nvSpPr>
          <p:cNvPr id="3" name="Content Placeholder 2"/>
          <p:cNvSpPr>
            <a:spLocks noGrp="1"/>
          </p:cNvSpPr>
          <p:nvPr>
            <p:ph idx="1"/>
          </p:nvPr>
        </p:nvSpPr>
        <p:spPr/>
        <p:txBody>
          <a:bodyPr>
            <a:normAutofit/>
          </a:bodyPr>
          <a:lstStyle/>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686341275"/>
              </p:ext>
            </p:extLst>
          </p:nvPr>
        </p:nvGraphicFramePr>
        <p:xfrm>
          <a:off x="695326" y="1752599"/>
          <a:ext cx="7305674" cy="3911600"/>
        </p:xfrm>
        <a:graphic>
          <a:graphicData uri="http://schemas.openxmlformats.org/drawingml/2006/table">
            <a:tbl>
              <a:tblPr firstRow="1" firstCol="1" bandRow="1">
                <a:tableStyleId>{5C22544A-7EE6-4342-B048-85BDC9FD1C3A}</a:tableStyleId>
              </a:tblPr>
              <a:tblGrid>
                <a:gridCol w="1237346"/>
                <a:gridCol w="2905167"/>
                <a:gridCol w="3163161"/>
              </a:tblGrid>
              <a:tr h="1117600">
                <a:tc>
                  <a:txBody>
                    <a:bodyPr/>
                    <a:lstStyle/>
                    <a:p>
                      <a:pPr>
                        <a:spcAft>
                          <a:spcPts val="0"/>
                        </a:spcAft>
                      </a:pPr>
                      <a:r>
                        <a:rPr lang="en-GB" sz="1500" dirty="0">
                          <a:effectLst/>
                        </a:rPr>
                        <a:t>Area</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Referral not allocated – schools notified/recommended hubs</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Referral to allocate</a:t>
                      </a:r>
                      <a:endParaRPr lang="en-GB" sz="1500" dirty="0">
                        <a:effectLst/>
                        <a:latin typeface="Calibri"/>
                        <a:ea typeface="Calibri"/>
                        <a:cs typeface="Times New Roman"/>
                      </a:endParaRPr>
                    </a:p>
                  </a:txBody>
                  <a:tcPr marL="68580" marR="68580" marT="0" marB="0"/>
                </a:tc>
              </a:tr>
              <a:tr h="558800">
                <a:tc>
                  <a:txBody>
                    <a:bodyPr/>
                    <a:lstStyle/>
                    <a:p>
                      <a:pPr>
                        <a:spcAft>
                          <a:spcPts val="0"/>
                        </a:spcAft>
                      </a:pPr>
                      <a:r>
                        <a:rPr lang="en-GB" sz="1500" dirty="0">
                          <a:effectLst/>
                        </a:rPr>
                        <a:t>AS Teachers</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42 </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3 teacher  + 2 practitioner on current allocation list</a:t>
                      </a:r>
                      <a:endParaRPr lang="en-GB" sz="1500" dirty="0">
                        <a:effectLst/>
                        <a:latin typeface="Calibri"/>
                        <a:ea typeface="Calibri"/>
                        <a:cs typeface="Times New Roman"/>
                      </a:endParaRPr>
                    </a:p>
                  </a:txBody>
                  <a:tcPr marL="68580" marR="68580" marT="0" marB="0"/>
                </a:tc>
              </a:tr>
              <a:tr h="558800">
                <a:tc>
                  <a:txBody>
                    <a:bodyPr/>
                    <a:lstStyle/>
                    <a:p>
                      <a:pPr>
                        <a:spcAft>
                          <a:spcPts val="0"/>
                        </a:spcAft>
                      </a:pPr>
                      <a:r>
                        <a:rPr lang="en-GB" sz="1500" dirty="0">
                          <a:effectLst/>
                        </a:rPr>
                        <a:t>CL Teachers</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62 </a:t>
                      </a:r>
                      <a:r>
                        <a:rPr lang="en-GB" sz="1100" dirty="0">
                          <a:effectLst/>
                        </a:rPr>
                        <a:t>(mainly Dyslexia assessment requests)</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25 teacher requests on current allocation list</a:t>
                      </a:r>
                      <a:endParaRPr lang="en-GB" sz="1500" dirty="0">
                        <a:effectLst/>
                        <a:latin typeface="Calibri"/>
                        <a:ea typeface="Calibri"/>
                        <a:cs typeface="Times New Roman"/>
                      </a:endParaRPr>
                    </a:p>
                  </a:txBody>
                  <a:tcPr marL="68580" marR="68580" marT="0" marB="0"/>
                </a:tc>
              </a:tr>
              <a:tr h="558800">
                <a:tc>
                  <a:txBody>
                    <a:bodyPr/>
                    <a:lstStyle/>
                    <a:p>
                      <a:pPr>
                        <a:spcAft>
                          <a:spcPts val="0"/>
                        </a:spcAft>
                      </a:pPr>
                      <a:r>
                        <a:rPr lang="en-GB" sz="1500" dirty="0">
                          <a:effectLst/>
                        </a:rPr>
                        <a:t>SEMH</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26 </a:t>
                      </a:r>
                      <a:r>
                        <a:rPr lang="en-GB" sz="1100" dirty="0">
                          <a:effectLst/>
                        </a:rPr>
                        <a:t>(mainly no package or no involvement and SEN request)</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4 teacher requests</a:t>
                      </a:r>
                      <a:endParaRPr lang="en-GB" sz="1500" dirty="0">
                        <a:effectLst/>
                        <a:latin typeface="Calibri"/>
                        <a:ea typeface="Calibri"/>
                        <a:cs typeface="Times New Roman"/>
                      </a:endParaRPr>
                    </a:p>
                  </a:txBody>
                  <a:tcPr marL="68580" marR="68580" marT="0" marB="0"/>
                </a:tc>
              </a:tr>
              <a:tr h="1117600">
                <a:tc>
                  <a:txBody>
                    <a:bodyPr/>
                    <a:lstStyle/>
                    <a:p>
                      <a:pPr>
                        <a:spcAft>
                          <a:spcPts val="0"/>
                        </a:spcAft>
                      </a:pPr>
                      <a:r>
                        <a:rPr lang="en-GB" sz="1500" dirty="0">
                          <a:effectLst/>
                        </a:rPr>
                        <a:t>EY Teachers</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9</a:t>
                      </a:r>
                      <a:endParaRPr lang="en-GB" sz="1500" dirty="0">
                        <a:effectLst/>
                        <a:latin typeface="Calibri"/>
                        <a:ea typeface="Calibri"/>
                        <a:cs typeface="Times New Roman"/>
                      </a:endParaRPr>
                    </a:p>
                  </a:txBody>
                  <a:tcPr marL="68580" marR="68580" marT="0" marB="0"/>
                </a:tc>
                <a:tc>
                  <a:txBody>
                    <a:bodyPr/>
                    <a:lstStyle/>
                    <a:p>
                      <a:pPr>
                        <a:spcAft>
                          <a:spcPts val="0"/>
                        </a:spcAft>
                      </a:pPr>
                      <a:r>
                        <a:rPr lang="en-GB" sz="1500" dirty="0">
                          <a:effectLst/>
                        </a:rPr>
                        <a:t>2 teacher + 1 practitioner request on current allocation list</a:t>
                      </a:r>
                      <a:endParaRPr lang="en-GB" sz="15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6650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Headlines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dirty="0" smtClean="0"/>
              <a:t>1752 new referrals from Sept 18</a:t>
            </a:r>
          </a:p>
          <a:p>
            <a:r>
              <a:rPr lang="en-GB" dirty="0" smtClean="0"/>
              <a:t>Capacity to deliver on a referral model</a:t>
            </a:r>
          </a:p>
          <a:p>
            <a:r>
              <a:rPr lang="en-GB" dirty="0" smtClean="0"/>
              <a:t>Packages and carry forward</a:t>
            </a:r>
          </a:p>
        </p:txBody>
      </p:sp>
    </p:spTree>
    <p:extLst>
      <p:ext uri="{BB962C8B-B14F-4D97-AF65-F5344CB8AC3E}">
        <p14:creationId xmlns:p14="http://schemas.microsoft.com/office/powerpoint/2010/main" val="490382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74639"/>
            <a:ext cx="8524875" cy="1143000"/>
          </a:xfrm>
        </p:spPr>
        <p:txBody>
          <a:bodyPr/>
          <a:lstStyle/>
          <a:p>
            <a:r>
              <a:rPr lang="en-GB" b="1" dirty="0" smtClean="0"/>
              <a:t>Service delivery 2019-20 </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284" y="1600201"/>
            <a:ext cx="4525433" cy="4525433"/>
          </a:xfrm>
        </p:spPr>
      </p:pic>
    </p:spTree>
    <p:extLst>
      <p:ext uri="{BB962C8B-B14F-4D97-AF65-F5344CB8AC3E}">
        <p14:creationId xmlns:p14="http://schemas.microsoft.com/office/powerpoint/2010/main" val="3533865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520699"/>
          </a:xfrm>
        </p:spPr>
        <p:txBody>
          <a:bodyPr>
            <a:normAutofit fontScale="90000"/>
          </a:bodyPr>
          <a:lstStyle/>
          <a:p>
            <a:r>
              <a:rPr lang="en-GB" b="1" dirty="0" smtClean="0"/>
              <a:t>Model proposal</a:t>
            </a:r>
            <a:endParaRPr lang="en-GB" b="1" dirty="0"/>
          </a:p>
        </p:txBody>
      </p:sp>
      <p:sp>
        <p:nvSpPr>
          <p:cNvPr id="3" name="Content Placeholder 2"/>
          <p:cNvSpPr>
            <a:spLocks noGrp="1"/>
          </p:cNvSpPr>
          <p:nvPr>
            <p:ph idx="1"/>
          </p:nvPr>
        </p:nvSpPr>
        <p:spPr>
          <a:xfrm>
            <a:off x="457200" y="546100"/>
            <a:ext cx="8229600" cy="5580064"/>
          </a:xfrm>
        </p:spPr>
        <p:txBody>
          <a:bodyPr>
            <a:noAutofit/>
          </a:bodyPr>
          <a:lstStyle/>
          <a:p>
            <a:r>
              <a:rPr lang="en-GB" sz="1800" dirty="0" smtClean="0">
                <a:latin typeface="Arial" panose="020B0604020202020204" pitchFamily="34" charset="0"/>
                <a:cs typeface="Arial" panose="020B0604020202020204" pitchFamily="34" charset="0"/>
              </a:rPr>
              <a:t>Tiered </a:t>
            </a:r>
            <a:r>
              <a:rPr lang="en-GB" sz="1800" dirty="0">
                <a:latin typeface="Arial" panose="020B0604020202020204" pitchFamily="34" charset="0"/>
                <a:cs typeface="Arial" panose="020B0604020202020204" pitchFamily="34" charset="0"/>
              </a:rPr>
              <a:t>approach to responding to need across the </a:t>
            </a:r>
            <a:r>
              <a:rPr lang="en-GB" sz="1800" dirty="0" smtClean="0">
                <a:latin typeface="Arial" panose="020B0604020202020204" pitchFamily="34" charset="0"/>
                <a:cs typeface="Arial" panose="020B0604020202020204" pitchFamily="34" charset="0"/>
              </a:rPr>
              <a:t>LA.</a:t>
            </a: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I</a:t>
            </a:r>
            <a:r>
              <a:rPr lang="en-GB" sz="1800" dirty="0" smtClean="0">
                <a:latin typeface="Arial" panose="020B0604020202020204" pitchFamily="34" charset="0"/>
                <a:cs typeface="Arial" panose="020B0604020202020204" pitchFamily="34" charset="0"/>
              </a:rPr>
              <a:t>ncrease </a:t>
            </a:r>
            <a:r>
              <a:rPr lang="en-GB" sz="1800" dirty="0">
                <a:latin typeface="Arial" panose="020B0604020202020204" pitchFamily="34" charset="0"/>
                <a:cs typeface="Arial" panose="020B0604020202020204" pitchFamily="34" charset="0"/>
              </a:rPr>
              <a:t>capacity within the team for effective working by creating a triage approach </a:t>
            </a:r>
          </a:p>
          <a:p>
            <a:pPr lvl="0"/>
            <a:r>
              <a:rPr lang="en-GB" sz="1800" dirty="0">
                <a:latin typeface="Arial" panose="020B0604020202020204" pitchFamily="34" charset="0"/>
                <a:cs typeface="Arial" panose="020B0604020202020204" pitchFamily="34" charset="0"/>
              </a:rPr>
              <a:t>Intervention based on a planned approach which is proactive rather </a:t>
            </a:r>
            <a:r>
              <a:rPr lang="en-GB" sz="1800" b="1" dirty="0">
                <a:latin typeface="Arial" panose="020B0604020202020204" pitchFamily="34" charset="0"/>
                <a:cs typeface="Arial" panose="020B0604020202020204" pitchFamily="34" charset="0"/>
              </a:rPr>
              <a:t>than </a:t>
            </a:r>
            <a:r>
              <a:rPr lang="en-GB" sz="1800" b="1" dirty="0" smtClean="0">
                <a:latin typeface="Arial" panose="020B0604020202020204" pitchFamily="34" charset="0"/>
                <a:cs typeface="Arial" panose="020B0604020202020204" pitchFamily="34" charset="0"/>
              </a:rPr>
              <a:t>all referral </a:t>
            </a:r>
            <a:r>
              <a:rPr lang="en-GB" sz="1800" b="1" dirty="0">
                <a:latin typeface="Arial" panose="020B0604020202020204" pitchFamily="34" charset="0"/>
                <a:cs typeface="Arial" panose="020B0604020202020204" pitchFamily="34" charset="0"/>
              </a:rPr>
              <a:t>based and reactive</a:t>
            </a:r>
          </a:p>
          <a:p>
            <a:pPr lvl="0"/>
            <a:r>
              <a:rPr lang="en-GB" sz="1800" dirty="0">
                <a:latin typeface="Arial" panose="020B0604020202020204" pitchFamily="34" charset="0"/>
                <a:cs typeface="Arial" panose="020B0604020202020204" pitchFamily="34" charset="0"/>
              </a:rPr>
              <a:t>The traded target is met across the whole Inclusive Education </a:t>
            </a:r>
            <a:r>
              <a:rPr lang="en-GB" sz="1800" dirty="0" smtClean="0">
                <a:latin typeface="Arial" panose="020B0604020202020204" pitchFamily="34" charset="0"/>
                <a:cs typeface="Arial" panose="020B0604020202020204" pitchFamily="34" charset="0"/>
              </a:rPr>
              <a:t>Service not just SEMH. </a:t>
            </a:r>
            <a:r>
              <a:rPr lang="en-GB" sz="1800" dirty="0">
                <a:latin typeface="Arial" panose="020B0604020202020204" pitchFamily="34" charset="0"/>
                <a:cs typeface="Arial" panose="020B0604020202020204" pitchFamily="34" charset="0"/>
              </a:rPr>
              <a:t>C</a:t>
            </a:r>
            <a:r>
              <a:rPr lang="en-GB" sz="1800" dirty="0" smtClean="0">
                <a:latin typeface="Arial" panose="020B0604020202020204" pitchFamily="34" charset="0"/>
                <a:cs typeface="Arial" panose="020B0604020202020204" pitchFamily="34" charset="0"/>
              </a:rPr>
              <a:t>arry over could be used from September to support this model.</a:t>
            </a: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Increase capacity within </a:t>
            </a:r>
            <a:r>
              <a:rPr lang="en-GB" sz="1800" dirty="0" smtClean="0">
                <a:latin typeface="Arial" panose="020B0604020202020204" pitchFamily="34" charset="0"/>
                <a:cs typeface="Arial" panose="020B0604020202020204" pitchFamily="34" charset="0"/>
              </a:rPr>
              <a:t>school/settings </a:t>
            </a:r>
            <a:r>
              <a:rPr lang="en-GB" sz="1800" dirty="0">
                <a:latin typeface="Arial" panose="020B0604020202020204" pitchFamily="34" charset="0"/>
                <a:cs typeface="Arial" panose="020B0604020202020204" pitchFamily="34" charset="0"/>
              </a:rPr>
              <a:t>to reduce the need for individual </a:t>
            </a:r>
            <a:r>
              <a:rPr lang="en-GB" sz="1800" dirty="0" smtClean="0">
                <a:latin typeface="Arial" panose="020B0604020202020204" pitchFamily="34" charset="0"/>
                <a:cs typeface="Arial" panose="020B0604020202020204" pitchFamily="34" charset="0"/>
              </a:rPr>
              <a:t>referrals about the same thing</a:t>
            </a: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To increase time in supporting </a:t>
            </a:r>
            <a:r>
              <a:rPr lang="en-GB" sz="1800" dirty="0" smtClean="0">
                <a:latin typeface="Arial" panose="020B0604020202020204" pitchFamily="34" charset="0"/>
                <a:cs typeface="Arial" panose="020B0604020202020204" pitchFamily="34" charset="0"/>
              </a:rPr>
              <a:t>schools/settings </a:t>
            </a:r>
            <a:r>
              <a:rPr lang="en-GB" sz="1800" dirty="0">
                <a:latin typeface="Arial" panose="020B0604020202020204" pitchFamily="34" charset="0"/>
                <a:cs typeface="Arial" panose="020B0604020202020204" pitchFamily="34" charset="0"/>
              </a:rPr>
              <a:t>with embedding the graduated approach</a:t>
            </a:r>
          </a:p>
          <a:p>
            <a:pPr lvl="0"/>
            <a:r>
              <a:rPr lang="en-GB" sz="1800" dirty="0">
                <a:latin typeface="Arial" panose="020B0604020202020204" pitchFamily="34" charset="0"/>
                <a:cs typeface="Arial" panose="020B0604020202020204" pitchFamily="34" charset="0"/>
              </a:rPr>
              <a:t>To create an ethos of inclusion and quality first teaching as a ‘given’ before more intense work would be </a:t>
            </a:r>
            <a:r>
              <a:rPr lang="en-GB" sz="1800" dirty="0" smtClean="0">
                <a:latin typeface="Arial" panose="020B0604020202020204" pitchFamily="34" charset="0"/>
                <a:cs typeface="Arial" panose="020B0604020202020204" pitchFamily="34" charset="0"/>
              </a:rPr>
              <a:t>completed</a:t>
            </a:r>
          </a:p>
          <a:p>
            <a:pPr lvl="0"/>
            <a:r>
              <a:rPr lang="en-GB" sz="1800" dirty="0" smtClean="0">
                <a:latin typeface="Arial" panose="020B0604020202020204" pitchFamily="34" charset="0"/>
                <a:cs typeface="Arial" panose="020B0604020202020204" pitchFamily="34" charset="0"/>
              </a:rPr>
              <a:t>Referrals from schools and settings and not from SEN</a:t>
            </a:r>
          </a:p>
          <a:p>
            <a:pPr lvl="0"/>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821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Autumn School Visits </a:t>
            </a:r>
            <a:endParaRPr lang="en-GB" b="1" dirty="0"/>
          </a:p>
        </p:txBody>
      </p:sp>
      <p:sp>
        <p:nvSpPr>
          <p:cNvPr id="3" name="Content Placeholder 2"/>
          <p:cNvSpPr>
            <a:spLocks noGrp="1"/>
          </p:cNvSpPr>
          <p:nvPr>
            <p:ph idx="1"/>
          </p:nvPr>
        </p:nvSpPr>
        <p:spPr/>
        <p:txBody>
          <a:bodyPr>
            <a:normAutofit/>
          </a:bodyPr>
          <a:lstStyle/>
          <a:p>
            <a:pPr marL="0" indent="0">
              <a:buNone/>
            </a:pPr>
            <a:endParaRPr lang="en-GB" dirty="0"/>
          </a:p>
          <a:p>
            <a:pPr lvl="0"/>
            <a:r>
              <a:rPr lang="en-GB" dirty="0"/>
              <a:t>Read OFSTED Review</a:t>
            </a:r>
          </a:p>
          <a:p>
            <a:pPr lvl="0"/>
            <a:r>
              <a:rPr lang="en-GB" dirty="0"/>
              <a:t>Check BSO Data dashboard</a:t>
            </a:r>
          </a:p>
          <a:p>
            <a:pPr lvl="0"/>
            <a:r>
              <a:rPr lang="en-GB" dirty="0"/>
              <a:t>SEN offer from school.  (See school website). </a:t>
            </a:r>
          </a:p>
          <a:p>
            <a:pPr lvl="0"/>
            <a:r>
              <a:rPr lang="en-GB" dirty="0"/>
              <a:t>Note SEN Officers and Caseworker and Link EP for school. </a:t>
            </a:r>
          </a:p>
          <a:p>
            <a:endParaRPr lang="en-GB" dirty="0"/>
          </a:p>
        </p:txBody>
      </p:sp>
    </p:spTree>
    <p:extLst>
      <p:ext uri="{BB962C8B-B14F-4D97-AF65-F5344CB8AC3E}">
        <p14:creationId xmlns:p14="http://schemas.microsoft.com/office/powerpoint/2010/main" val="2428721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 discussion with School Leadership/SENCO</a:t>
            </a:r>
            <a:endParaRPr lang="en-GB" b="1" dirty="0"/>
          </a:p>
        </p:txBody>
      </p:sp>
      <p:sp>
        <p:nvSpPr>
          <p:cNvPr id="3" name="Content Placeholder 2"/>
          <p:cNvSpPr>
            <a:spLocks noGrp="1"/>
          </p:cNvSpPr>
          <p:nvPr>
            <p:ph idx="1"/>
          </p:nvPr>
        </p:nvSpPr>
        <p:spPr/>
        <p:txBody>
          <a:bodyPr>
            <a:normAutofit fontScale="77500" lnSpcReduction="20000"/>
          </a:bodyPr>
          <a:lstStyle/>
          <a:p>
            <a:pPr lvl="0"/>
            <a:r>
              <a:rPr lang="en-GB" dirty="0"/>
              <a:t>General picture and SEN needs including 3 priority areas</a:t>
            </a:r>
          </a:p>
          <a:p>
            <a:pPr lvl="0"/>
            <a:r>
              <a:rPr lang="en-GB" dirty="0"/>
              <a:t>What Training and CPD needs are for whole school. </a:t>
            </a:r>
          </a:p>
          <a:p>
            <a:pPr lvl="0"/>
            <a:r>
              <a:rPr lang="en-GB" dirty="0"/>
              <a:t>SEN register ( and LAC) and overview of current and future provision.</a:t>
            </a:r>
          </a:p>
          <a:p>
            <a:pPr lvl="0"/>
            <a:r>
              <a:rPr lang="en-GB" dirty="0"/>
              <a:t>Whole school Provision Map</a:t>
            </a:r>
          </a:p>
          <a:p>
            <a:pPr lvl="0"/>
            <a:r>
              <a:rPr lang="en-GB" dirty="0"/>
              <a:t>MSP and EHCP</a:t>
            </a:r>
          </a:p>
          <a:p>
            <a:pPr lvl="0"/>
            <a:r>
              <a:rPr lang="en-GB" dirty="0"/>
              <a:t>Priority cases to discuss.  </a:t>
            </a:r>
          </a:p>
          <a:p>
            <a:pPr lvl="0"/>
            <a:r>
              <a:rPr lang="en-GB" dirty="0"/>
              <a:t>What are you doing to support SEN parents?</a:t>
            </a:r>
          </a:p>
          <a:p>
            <a:pPr lvl="0"/>
            <a:r>
              <a:rPr lang="en-GB" dirty="0"/>
              <a:t>Year 5 Reviews</a:t>
            </a:r>
          </a:p>
          <a:p>
            <a:pPr lvl="0"/>
            <a:r>
              <a:rPr lang="en-GB" dirty="0"/>
              <a:t>Base line rating of skills and confidence, knowledge and practice. </a:t>
            </a:r>
          </a:p>
          <a:p>
            <a:endParaRPr lang="en-GB" dirty="0"/>
          </a:p>
        </p:txBody>
      </p:sp>
    </p:spTree>
    <p:extLst>
      <p:ext uri="{BB962C8B-B14F-4D97-AF65-F5344CB8AC3E}">
        <p14:creationId xmlns:p14="http://schemas.microsoft.com/office/powerpoint/2010/main" val="3522905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Service Offer</a:t>
            </a:r>
            <a:endParaRPr lang="en-GB"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The universal offer from the IES High Incidence Team is:</a:t>
            </a:r>
          </a:p>
          <a:p>
            <a:pPr>
              <a:buFont typeface="Wingdings" panose="05000000000000000000" pitchFamily="2" charset="2"/>
              <a:buChar char="ü"/>
            </a:pPr>
            <a:r>
              <a:rPr lang="en-GB" dirty="0" smtClean="0"/>
              <a:t>1 Autumn Term planning session</a:t>
            </a:r>
          </a:p>
          <a:p>
            <a:pPr>
              <a:buFont typeface="Wingdings" panose="05000000000000000000" pitchFamily="2" charset="2"/>
              <a:buChar char="ü"/>
            </a:pPr>
            <a:r>
              <a:rPr lang="en-GB" dirty="0"/>
              <a:t>3</a:t>
            </a:r>
            <a:r>
              <a:rPr lang="en-GB" dirty="0" smtClean="0"/>
              <a:t> sessions, Universal training and support</a:t>
            </a:r>
          </a:p>
          <a:p>
            <a:pPr>
              <a:buFont typeface="Wingdings" panose="05000000000000000000" pitchFamily="2" charset="2"/>
              <a:buChar char="ü"/>
            </a:pPr>
            <a:r>
              <a:rPr lang="en-GB" dirty="0" smtClean="0"/>
              <a:t>Access to half termly hubs</a:t>
            </a:r>
          </a:p>
          <a:p>
            <a:pPr>
              <a:buFont typeface="Wingdings" panose="05000000000000000000" pitchFamily="2" charset="2"/>
              <a:buChar char="ü"/>
            </a:pPr>
            <a:r>
              <a:rPr lang="en-GB" dirty="0" smtClean="0"/>
              <a:t>Early Years referrals</a:t>
            </a:r>
          </a:p>
          <a:p>
            <a:pPr>
              <a:buFont typeface="Wingdings" panose="05000000000000000000" pitchFamily="2" charset="2"/>
              <a:buChar char="ü"/>
            </a:pPr>
            <a:r>
              <a:rPr lang="en-GB" dirty="0" smtClean="0"/>
              <a:t>Enhanced offer for DSP/EY Hub/RP</a:t>
            </a:r>
          </a:p>
          <a:p>
            <a:pPr>
              <a:buFont typeface="Wingdings" panose="05000000000000000000" pitchFamily="2" charset="2"/>
              <a:buChar char="ü"/>
            </a:pPr>
            <a:r>
              <a:rPr lang="en-GB" dirty="0" smtClean="0"/>
              <a:t>Primary 1 in addition to the universal offer you get x 1 referrals per term</a:t>
            </a:r>
          </a:p>
          <a:p>
            <a:pPr>
              <a:buFont typeface="Wingdings" panose="05000000000000000000" pitchFamily="2" charset="2"/>
              <a:buChar char="ü"/>
            </a:pPr>
            <a:r>
              <a:rPr lang="en-GB" dirty="0" smtClean="0"/>
              <a:t>Primary 2 in addition to the universal offer you get x 2 referrals per term</a:t>
            </a:r>
          </a:p>
          <a:p>
            <a:pPr>
              <a:buFont typeface="Wingdings" panose="05000000000000000000" pitchFamily="2" charset="2"/>
              <a:buChar char="ü"/>
            </a:pPr>
            <a:r>
              <a:rPr lang="en-GB" dirty="0" smtClean="0"/>
              <a:t>Secondary in addition to the universal offer you get x 2 referrals per term</a:t>
            </a:r>
          </a:p>
          <a:p>
            <a:pPr>
              <a:buFont typeface="Wingdings" panose="05000000000000000000" pitchFamily="2" charset="2"/>
              <a:buChar char="ü"/>
            </a:pPr>
            <a:endParaRPr lang="en-GB" dirty="0" smtClean="0"/>
          </a:p>
          <a:p>
            <a:pPr>
              <a:buFont typeface="Wingdings" panose="05000000000000000000" pitchFamily="2" charset="2"/>
              <a:buChar char="ü"/>
            </a:pPr>
            <a:endParaRPr lang="en-GB" dirty="0" smtClean="0"/>
          </a:p>
          <a:p>
            <a:pPr>
              <a:buFont typeface="Wingdings" panose="05000000000000000000" pitchFamily="2" charset="2"/>
              <a:buChar char="ü"/>
            </a:pPr>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36448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Service Offer</a:t>
            </a:r>
            <a:endParaRPr lang="en-GB" b="1" dirty="0"/>
          </a:p>
        </p:txBody>
      </p:sp>
      <p:sp>
        <p:nvSpPr>
          <p:cNvPr id="3" name="Content Placeholder 2"/>
          <p:cNvSpPr>
            <a:spLocks noGrp="1"/>
          </p:cNvSpPr>
          <p:nvPr>
            <p:ph idx="1"/>
          </p:nvPr>
        </p:nvSpPr>
        <p:spPr/>
        <p:txBody>
          <a:bodyPr/>
          <a:lstStyle/>
          <a:p>
            <a:pPr marL="0" indent="0">
              <a:buNone/>
            </a:pPr>
            <a:r>
              <a:rPr lang="en-GB" dirty="0" smtClean="0"/>
              <a:t>The traded offer includes:</a:t>
            </a:r>
          </a:p>
          <a:p>
            <a:pPr>
              <a:buFont typeface="Wingdings" panose="05000000000000000000" pitchFamily="2" charset="2"/>
              <a:buChar char="ü"/>
            </a:pPr>
            <a:r>
              <a:rPr lang="en-GB" dirty="0" smtClean="0"/>
              <a:t>All targeted and specialist interventions </a:t>
            </a:r>
          </a:p>
          <a:p>
            <a:pPr>
              <a:buFont typeface="Wingdings" panose="05000000000000000000" pitchFamily="2" charset="2"/>
              <a:buChar char="ü"/>
            </a:pPr>
            <a:r>
              <a:rPr lang="en-GB" dirty="0" smtClean="0"/>
              <a:t>Training not specified as part of the </a:t>
            </a:r>
            <a:r>
              <a:rPr lang="en-GB" dirty="0"/>
              <a:t>u</a:t>
            </a:r>
            <a:r>
              <a:rPr lang="en-GB" dirty="0" smtClean="0"/>
              <a:t>niversal offer</a:t>
            </a:r>
          </a:p>
          <a:p>
            <a:pPr>
              <a:buFont typeface="Wingdings" panose="05000000000000000000" pitchFamily="2" charset="2"/>
              <a:buChar char="ü"/>
            </a:pPr>
            <a:r>
              <a:rPr lang="en-GB" dirty="0" smtClean="0"/>
              <a:t>Any additional referrals above allocation</a:t>
            </a:r>
            <a:endParaRPr lang="en-GB" dirty="0"/>
          </a:p>
          <a:p>
            <a:pPr marL="0" indent="0">
              <a:buNone/>
            </a:pPr>
            <a:endParaRPr lang="en-GB" dirty="0"/>
          </a:p>
        </p:txBody>
      </p:sp>
    </p:spTree>
    <p:extLst>
      <p:ext uri="{BB962C8B-B14F-4D97-AF65-F5344CB8AC3E}">
        <p14:creationId xmlns:p14="http://schemas.microsoft.com/office/powerpoint/2010/main" val="183108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Hot Topics 2019 -20</a:t>
            </a:r>
            <a:endParaRPr lang="en-GB" dirty="0"/>
          </a:p>
        </p:txBody>
      </p:sp>
      <p:sp>
        <p:nvSpPr>
          <p:cNvPr id="5" name="Content Placeholder 4"/>
          <p:cNvSpPr>
            <a:spLocks noGrp="1"/>
          </p:cNvSpPr>
          <p:nvPr>
            <p:ph idx="1"/>
          </p:nvPr>
        </p:nvSpPr>
        <p:spPr/>
        <p:txBody>
          <a:bodyPr/>
          <a:lstStyle/>
          <a:p>
            <a:r>
              <a:rPr lang="en-GB" dirty="0" smtClean="0"/>
              <a:t>Read through the list of ‘buzz words’</a:t>
            </a:r>
          </a:p>
          <a:p>
            <a:r>
              <a:rPr lang="en-GB" dirty="0" smtClean="0"/>
              <a:t>Can you link them with their definition?</a:t>
            </a:r>
          </a:p>
          <a:p>
            <a:endParaRPr lang="en-GB" dirty="0" smtClean="0"/>
          </a:p>
          <a:p>
            <a:endParaRPr lang="en-GB" dirty="0"/>
          </a:p>
          <a:p>
            <a:endParaRPr lang="en-GB" dirty="0" smtClean="0"/>
          </a:p>
          <a:p>
            <a:endParaRPr lang="en-GB" dirty="0"/>
          </a:p>
          <a:p>
            <a:r>
              <a:rPr lang="en-GB" dirty="0" smtClean="0"/>
              <a:t>How well did you do?</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821966">
            <a:off x="2620412" y="2432540"/>
            <a:ext cx="1866900" cy="2457450"/>
          </a:xfrm>
          <a:prstGeom prst="rect">
            <a:avLst/>
          </a:prstGeom>
        </p:spPr>
      </p:pic>
    </p:spTree>
    <p:extLst>
      <p:ext uri="{BB962C8B-B14F-4D97-AF65-F5344CB8AC3E}">
        <p14:creationId xmlns:p14="http://schemas.microsoft.com/office/powerpoint/2010/main" val="29630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 Universal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Arial" panose="020B0604020202020204" pitchFamily="34" charset="0"/>
                <a:cs typeface="Arial" panose="020B0604020202020204" pitchFamily="34" charset="0"/>
              </a:rPr>
              <a:t>To support </a:t>
            </a:r>
            <a:r>
              <a:rPr lang="en-GB" dirty="0">
                <a:latin typeface="Arial" panose="020B0604020202020204" pitchFamily="34" charset="0"/>
                <a:cs typeface="Arial" panose="020B0604020202020204" pitchFamily="34" charset="0"/>
              </a:rPr>
              <a:t>children and young people with </a:t>
            </a:r>
            <a:r>
              <a:rPr lang="en-GB" dirty="0" smtClean="0">
                <a:latin typeface="Arial" panose="020B0604020202020204" pitchFamily="34" charset="0"/>
                <a:cs typeface="Arial" panose="020B0604020202020204" pitchFamily="34" charset="0"/>
              </a:rPr>
              <a:t>emerging </a:t>
            </a:r>
            <a:r>
              <a:rPr lang="en-GB" dirty="0">
                <a:latin typeface="Arial" panose="020B0604020202020204" pitchFamily="34" charset="0"/>
                <a:cs typeface="Arial" panose="020B0604020202020204" pitchFamily="34" charset="0"/>
              </a:rPr>
              <a:t>needs that can be met within the universal graduated approach and quality first teaching</a:t>
            </a:r>
            <a:r>
              <a:rPr lang="en-GB" dirty="0" smtClean="0">
                <a:latin typeface="Arial" panose="020B0604020202020204" pitchFamily="34" charset="0"/>
                <a:cs typeface="Arial" panose="020B0604020202020204" pitchFamily="34" charset="0"/>
              </a:rPr>
              <a:t>.</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13717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Arial" panose="020B0604020202020204" pitchFamily="34" charset="0"/>
                <a:cs typeface="Arial" panose="020B0604020202020204" pitchFamily="34" charset="0"/>
              </a:rPr>
              <a:t>Targeted Support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as Universal plus</a:t>
            </a:r>
            <a:r>
              <a:rPr lang="en-GB" dirty="0">
                <a:latin typeface="Arial" panose="020B0604020202020204" pitchFamily="34" charset="0"/>
                <a:cs typeface="Arial" panose="020B0604020202020204" pitchFamily="34" charset="0"/>
              </a:rPr>
              <a:t> a</a:t>
            </a:r>
            <a:r>
              <a:rPr lang="en-GB" dirty="0" smtClean="0">
                <a:latin typeface="Arial" panose="020B0604020202020204" pitchFamily="34" charset="0"/>
                <a:cs typeface="Arial" panose="020B0604020202020204" pitchFamily="34" charset="0"/>
              </a:rPr>
              <a:t>dditional </a:t>
            </a:r>
            <a:r>
              <a:rPr lang="en-GB" dirty="0">
                <a:latin typeface="Arial" panose="020B0604020202020204" pitchFamily="34" charset="0"/>
                <a:cs typeface="Arial" panose="020B0604020202020204" pitchFamily="34" charset="0"/>
              </a:rPr>
              <a:t>needs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To support </a:t>
            </a:r>
            <a:r>
              <a:rPr lang="en-GB" dirty="0">
                <a:latin typeface="Arial" panose="020B0604020202020204" pitchFamily="34" charset="0"/>
                <a:cs typeface="Arial" panose="020B0604020202020204" pitchFamily="34" charset="0"/>
              </a:rPr>
              <a:t>children and young people who require a more targeted approach from services in addition to universal provision.</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843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Specialist</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Arial" panose="020B0604020202020204" pitchFamily="34" charset="0"/>
                <a:cs typeface="Arial" panose="020B0604020202020204" pitchFamily="34" charset="0"/>
              </a:rPr>
              <a:t>Complex </a:t>
            </a:r>
            <a:r>
              <a:rPr lang="en-GB" dirty="0">
                <a:latin typeface="Arial" panose="020B0604020202020204" pitchFamily="34" charset="0"/>
                <a:cs typeface="Arial" panose="020B0604020202020204" pitchFamily="34" charset="0"/>
              </a:rPr>
              <a:t>needs</a:t>
            </a:r>
          </a:p>
          <a:p>
            <a:pPr marL="0" indent="0">
              <a:buNone/>
            </a:pPr>
            <a:r>
              <a:rPr lang="en-GB" dirty="0" smtClean="0">
                <a:latin typeface="Arial" panose="020B0604020202020204" pitchFamily="34" charset="0"/>
                <a:cs typeface="Arial" panose="020B0604020202020204" pitchFamily="34" charset="0"/>
              </a:rPr>
              <a:t>To support </a:t>
            </a:r>
            <a:r>
              <a:rPr lang="en-GB" dirty="0">
                <a:latin typeface="Arial" panose="020B0604020202020204" pitchFamily="34" charset="0"/>
                <a:cs typeface="Arial" panose="020B0604020202020204" pitchFamily="34" charset="0"/>
              </a:rPr>
              <a:t>are children and young people whose needs are complex and enduring requiring a multidisciplinary response from the relevant professionals including the IES. They are at risk of social or educational exclusion. Their health, welfare, social or development is being negatively impacted upon. The child or young person could be at significant risk of harm</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435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848872" cy="1728192"/>
          </a:xfrm>
        </p:spPr>
        <p:txBody>
          <a:bodyPr>
            <a:normAutofit fontScale="90000"/>
          </a:bodyPr>
          <a:lstStyle/>
          <a:p>
            <a:r>
              <a:rPr lang="en-GB" dirty="0" smtClean="0"/>
              <a:t/>
            </a:r>
            <a:br>
              <a:rPr lang="en-GB" dirty="0" smtClean="0"/>
            </a:br>
            <a:r>
              <a:rPr lang="en-GB" dirty="0"/>
              <a:t>Michael Purches</a:t>
            </a:r>
            <a:br>
              <a:rPr lang="en-GB" dirty="0"/>
            </a:br>
            <a:r>
              <a:rPr lang="en-GB" i="1" dirty="0"/>
              <a:t>Interim SEND Transformation </a:t>
            </a:r>
            <a:br>
              <a:rPr lang="en-GB" i="1" dirty="0"/>
            </a:br>
            <a:r>
              <a:rPr lang="en-GB" i="1" dirty="0"/>
              <a:t>and Compliance Coordinator</a:t>
            </a:r>
            <a:r>
              <a:rPr lang="en-GB" dirty="0"/>
              <a:t/>
            </a:r>
            <a:br>
              <a:rPr lang="en-GB" dirty="0"/>
            </a:br>
            <a:endParaRPr lang="en-GB" dirty="0"/>
          </a:p>
        </p:txBody>
      </p:sp>
      <p:sp>
        <p:nvSpPr>
          <p:cNvPr id="3" name="Subtitle 2"/>
          <p:cNvSpPr>
            <a:spLocks noGrp="1"/>
          </p:cNvSpPr>
          <p:nvPr>
            <p:ph type="subTitle" idx="1"/>
          </p:nvPr>
        </p:nvSpPr>
        <p:spPr>
          <a:xfrm>
            <a:off x="381000" y="1916832"/>
            <a:ext cx="8079432" cy="4863924"/>
          </a:xfrm>
        </p:spPr>
        <p:txBody>
          <a:bodyPr>
            <a:normAutofit/>
          </a:bodyPr>
          <a:lstStyle/>
          <a:p>
            <a:pPr algn="l">
              <a:spcBef>
                <a:spcPts val="0"/>
              </a:spcBef>
            </a:pPr>
            <a:r>
              <a:rPr lang="en-GB" sz="2000" b="1" dirty="0" smtClean="0">
                <a:solidFill>
                  <a:schemeClr val="tx1"/>
                </a:solidFill>
              </a:rPr>
              <a:t>Revising SEND Strategy:</a:t>
            </a:r>
          </a:p>
          <a:p>
            <a:pPr marL="457200" indent="-457200" algn="l">
              <a:spcBef>
                <a:spcPts val="0"/>
              </a:spcBef>
              <a:buFont typeface="Arial" panose="020B0604020202020204" pitchFamily="34" charset="0"/>
              <a:buChar char="•"/>
            </a:pPr>
            <a:r>
              <a:rPr lang="en-GB" sz="2000" dirty="0" smtClean="0">
                <a:solidFill>
                  <a:schemeClr val="tx1"/>
                </a:solidFill>
              </a:rPr>
              <a:t>Pupil voice and influence</a:t>
            </a:r>
          </a:p>
          <a:p>
            <a:pPr marL="457200" indent="-457200" algn="l">
              <a:spcBef>
                <a:spcPts val="0"/>
              </a:spcBef>
              <a:buFont typeface="Arial" panose="020B0604020202020204" pitchFamily="34" charset="0"/>
              <a:buChar char="•"/>
            </a:pPr>
            <a:r>
              <a:rPr lang="en-GB" sz="2000" dirty="0" smtClean="0">
                <a:solidFill>
                  <a:schemeClr val="tx1"/>
                </a:solidFill>
              </a:rPr>
              <a:t>‘I’ statements</a:t>
            </a:r>
          </a:p>
          <a:p>
            <a:pPr algn="l">
              <a:spcBef>
                <a:spcPts val="0"/>
              </a:spcBef>
            </a:pPr>
            <a:endParaRPr lang="en-GB" sz="2000" b="1" dirty="0" smtClean="0">
              <a:solidFill>
                <a:schemeClr val="tx1"/>
              </a:solidFill>
            </a:endParaRPr>
          </a:p>
          <a:p>
            <a:pPr algn="l">
              <a:spcBef>
                <a:spcPts val="0"/>
              </a:spcBef>
            </a:pPr>
            <a:r>
              <a:rPr lang="en-GB" sz="2000" b="1" dirty="0" smtClean="0">
                <a:solidFill>
                  <a:schemeClr val="tx1"/>
                </a:solidFill>
              </a:rPr>
              <a:t>SEND Information Report:</a:t>
            </a:r>
          </a:p>
          <a:p>
            <a:pPr marL="457200" indent="-457200" algn="l">
              <a:spcBef>
                <a:spcPts val="0"/>
              </a:spcBef>
              <a:buFont typeface="Arial" panose="020B0604020202020204" pitchFamily="34" charset="0"/>
              <a:buChar char="•"/>
            </a:pPr>
            <a:r>
              <a:rPr lang="en-GB" sz="2000" dirty="0" smtClean="0">
                <a:solidFill>
                  <a:schemeClr val="tx1"/>
                </a:solidFill>
              </a:rPr>
              <a:t>Guidance on content</a:t>
            </a:r>
          </a:p>
          <a:p>
            <a:pPr algn="l">
              <a:spcBef>
                <a:spcPts val="0"/>
              </a:spcBef>
            </a:pPr>
            <a:endParaRPr lang="en-GB" sz="2000" b="1" dirty="0">
              <a:solidFill>
                <a:schemeClr val="tx1"/>
              </a:solidFill>
            </a:endParaRPr>
          </a:p>
          <a:p>
            <a:pPr algn="l">
              <a:spcBef>
                <a:spcPts val="0"/>
              </a:spcBef>
            </a:pPr>
            <a:r>
              <a:rPr lang="en-GB" sz="2000" b="1" dirty="0" smtClean="0">
                <a:solidFill>
                  <a:schemeClr val="tx1"/>
                </a:solidFill>
              </a:rPr>
              <a:t>Accessibility Strategy:</a:t>
            </a:r>
          </a:p>
          <a:p>
            <a:pPr marL="457200" indent="-457200" algn="l">
              <a:spcBef>
                <a:spcPts val="0"/>
              </a:spcBef>
              <a:buFont typeface="Arial" panose="020B0604020202020204" pitchFamily="34" charset="0"/>
              <a:buChar char="•"/>
            </a:pPr>
            <a:r>
              <a:rPr lang="en-GB" sz="2000" dirty="0" smtClean="0">
                <a:solidFill>
                  <a:schemeClr val="tx1"/>
                </a:solidFill>
              </a:rPr>
              <a:t>Audit Tool</a:t>
            </a:r>
          </a:p>
          <a:p>
            <a:pPr marL="457200" indent="-457200" algn="l">
              <a:spcBef>
                <a:spcPts val="0"/>
              </a:spcBef>
              <a:buFont typeface="Arial" panose="020B0604020202020204" pitchFamily="34" charset="0"/>
              <a:buChar char="•"/>
            </a:pPr>
            <a:r>
              <a:rPr lang="en-GB" sz="2000" dirty="0" smtClean="0">
                <a:solidFill>
                  <a:schemeClr val="tx1"/>
                </a:solidFill>
              </a:rPr>
              <a:t>Guidance on Accessibility Plans</a:t>
            </a:r>
          </a:p>
          <a:p>
            <a:pPr marL="457200" indent="-457200" algn="l">
              <a:spcBef>
                <a:spcPts val="0"/>
              </a:spcBef>
              <a:buFont typeface="Arial" panose="020B0604020202020204" pitchFamily="34" charset="0"/>
              <a:buChar char="•"/>
            </a:pPr>
            <a:r>
              <a:rPr lang="en-GB" sz="2000" dirty="0" smtClean="0">
                <a:solidFill>
                  <a:schemeClr val="tx1"/>
                </a:solidFill>
              </a:rPr>
              <a:t>Pupil voice – ‘my barriers and how they reduced’</a:t>
            </a:r>
          </a:p>
          <a:p>
            <a:pPr marL="457200" indent="-457200" algn="l">
              <a:spcBef>
                <a:spcPts val="0"/>
              </a:spcBef>
              <a:buFont typeface="Arial" panose="020B0604020202020204" pitchFamily="34" charset="0"/>
              <a:buChar char="•"/>
            </a:pPr>
            <a:endParaRPr lang="en-GB" sz="2000" dirty="0">
              <a:solidFill>
                <a:schemeClr val="tx1"/>
              </a:solidFill>
            </a:endParaRPr>
          </a:p>
          <a:p>
            <a:pPr algn="l">
              <a:spcBef>
                <a:spcPts val="0"/>
              </a:spcBef>
            </a:pPr>
            <a:r>
              <a:rPr lang="en-GB" sz="2000" b="1" dirty="0" smtClean="0">
                <a:solidFill>
                  <a:schemeClr val="tx1"/>
                </a:solidFill>
              </a:rPr>
              <a:t>Local SENDCo networks/forums?</a:t>
            </a:r>
            <a:endParaRPr lang="en-GB" sz="2000" dirty="0">
              <a:solidFill>
                <a:schemeClr val="tx1"/>
              </a:solidFill>
              <a:hlinkClick r:id="rId2"/>
            </a:endParaRPr>
          </a:p>
          <a:p>
            <a:pPr algn="l"/>
            <a:r>
              <a:rPr lang="en-GB" sz="2000" dirty="0" smtClean="0">
                <a:solidFill>
                  <a:schemeClr val="tx1"/>
                </a:solidFill>
                <a:hlinkClick r:id="rId2"/>
              </a:rPr>
              <a:t>michael.purches@bradford.gov.uk</a:t>
            </a:r>
            <a:endParaRPr lang="en-GB" sz="2000" dirty="0" smtClean="0">
              <a:solidFill>
                <a:schemeClr val="tx1"/>
              </a:solidFill>
            </a:endParaRPr>
          </a:p>
          <a:p>
            <a:pPr algn="l"/>
            <a:endParaRPr lang="en-GB" sz="20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586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 Break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521" t="15539" r="10434" b="15637"/>
          <a:stretch/>
        </p:blipFill>
        <p:spPr>
          <a:xfrm>
            <a:off x="3059833" y="2852936"/>
            <a:ext cx="3140931" cy="1924026"/>
          </a:xfrm>
        </p:spPr>
      </p:pic>
    </p:spTree>
    <p:extLst>
      <p:ext uri="{BB962C8B-B14F-4D97-AF65-F5344CB8AC3E}">
        <p14:creationId xmlns:p14="http://schemas.microsoft.com/office/powerpoint/2010/main" val="3254744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fontAlgn="t"/>
            <a:r>
              <a:rPr lang="en-GB" b="1" dirty="0"/>
              <a:t>Mental Health Champions </a:t>
            </a:r>
            <a:r>
              <a:rPr lang="en-GB" b="1" dirty="0" smtClean="0"/>
              <a:t/>
            </a:r>
            <a:br>
              <a:rPr lang="en-GB" b="1" dirty="0" smtClean="0"/>
            </a:br>
            <a:r>
              <a:rPr lang="en-GB" b="1" dirty="0" smtClean="0"/>
              <a:t>roll out</a:t>
            </a:r>
            <a:endParaRPr lang="en-GB" dirty="0"/>
          </a:p>
        </p:txBody>
      </p:sp>
      <p:sp>
        <p:nvSpPr>
          <p:cNvPr id="7" name="Subtitle 6"/>
          <p:cNvSpPr>
            <a:spLocks noGrp="1"/>
          </p:cNvSpPr>
          <p:nvPr>
            <p:ph type="subTitle" idx="1"/>
          </p:nvPr>
        </p:nvSpPr>
        <p:spPr/>
        <p:txBody>
          <a:bodyPr/>
          <a:lstStyle/>
          <a:p>
            <a:r>
              <a:rPr lang="en-GB" b="1" dirty="0"/>
              <a:t>Claire Cooper Jones, </a:t>
            </a:r>
            <a:endParaRPr lang="en-GB" b="1" dirty="0" smtClean="0"/>
          </a:p>
          <a:p>
            <a:r>
              <a:rPr lang="en-GB" b="1" dirty="0" smtClean="0"/>
              <a:t>Specialist </a:t>
            </a:r>
            <a:r>
              <a:rPr lang="en-GB" b="1" dirty="0"/>
              <a:t>Senior EP</a:t>
            </a:r>
            <a:r>
              <a:rPr lang="en-GB" dirty="0"/>
              <a:t/>
            </a:r>
            <a:br>
              <a:rPr lang="en-GB" dirty="0"/>
            </a:br>
            <a:endParaRPr lang="en-GB" dirty="0"/>
          </a:p>
        </p:txBody>
      </p:sp>
    </p:spTree>
    <p:extLst>
      <p:ext uri="{BB962C8B-B14F-4D97-AF65-F5344CB8AC3E}">
        <p14:creationId xmlns:p14="http://schemas.microsoft.com/office/powerpoint/2010/main" val="2016540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1"/>
          <p:cNvSpPr txBox="1">
            <a:spLocks noChangeArrowheads="1"/>
          </p:cNvSpPr>
          <p:nvPr/>
        </p:nvSpPr>
        <p:spPr bwMode="auto">
          <a:xfrm>
            <a:off x="358775" y="752475"/>
            <a:ext cx="637381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defRPr/>
            </a:pPr>
            <a:r>
              <a:rPr lang="en-GB" altLang="en-US" sz="4400" b="1" dirty="0" smtClean="0">
                <a:latin typeface="+mj-lt"/>
                <a:cs typeface="Arial" charset="0"/>
              </a:rPr>
              <a:t>Mental Health Champions in Bradford Schools: A Future in Mind Initiative</a:t>
            </a:r>
          </a:p>
          <a:p>
            <a:pPr>
              <a:spcBef>
                <a:spcPct val="0"/>
              </a:spcBef>
              <a:buFontTx/>
              <a:buNone/>
              <a:defRPr/>
            </a:pPr>
            <a:endParaRPr lang="en-GB" altLang="en-US" sz="2800" b="1" dirty="0" smtClean="0">
              <a:latin typeface="+mj-lt"/>
              <a:cs typeface="Arial" charset="0"/>
            </a:endParaRPr>
          </a:p>
          <a:p>
            <a:pPr>
              <a:spcBef>
                <a:spcPct val="0"/>
              </a:spcBef>
              <a:buFontTx/>
              <a:buNone/>
              <a:defRPr/>
            </a:pPr>
            <a:endParaRPr lang="en-GB" altLang="en-US" sz="2800" b="1" dirty="0" smtClean="0">
              <a:latin typeface="+mj-lt"/>
              <a:cs typeface="Arial" charset="0"/>
            </a:endParaRPr>
          </a:p>
          <a:p>
            <a:pPr>
              <a:spcBef>
                <a:spcPct val="0"/>
              </a:spcBef>
              <a:buFontTx/>
              <a:buNone/>
              <a:defRPr/>
            </a:pPr>
            <a:r>
              <a:rPr lang="en-GB" altLang="en-US" sz="2800" b="1" dirty="0" smtClean="0">
                <a:latin typeface="+mj-lt"/>
                <a:cs typeface="Arial" charset="0"/>
              </a:rPr>
              <a:t>Dr Claire Cooper-Jones</a:t>
            </a:r>
          </a:p>
          <a:p>
            <a:pPr>
              <a:spcBef>
                <a:spcPct val="0"/>
              </a:spcBef>
              <a:buFontTx/>
              <a:buNone/>
              <a:defRPr/>
            </a:pPr>
            <a:r>
              <a:rPr lang="en-GB" altLang="en-US" sz="2800" b="1" dirty="0" smtClean="0">
                <a:latin typeface="+mj-lt"/>
                <a:cs typeface="Arial" charset="0"/>
              </a:rPr>
              <a:t>Specialist Senior Educational Psychologist         Autumn 2019</a:t>
            </a:r>
          </a:p>
        </p:txBody>
      </p:sp>
      <p:sp>
        <p:nvSpPr>
          <p:cNvPr id="5123" name="Rectangle 13"/>
          <p:cNvSpPr>
            <a:spLocks noChangeArrowheads="1"/>
          </p:cNvSpPr>
          <p:nvPr/>
        </p:nvSpPr>
        <p:spPr bwMode="auto">
          <a:xfrm>
            <a:off x="19050" y="3924300"/>
            <a:ext cx="441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tLang="en-US">
              <a:solidFill>
                <a:srgbClr val="424242"/>
              </a:solidFill>
              <a:latin typeface="Arial Bold" pitchFamily="34" charset="0"/>
              <a:cs typeface="Arial" charset="0"/>
            </a:endParaRPr>
          </a:p>
          <a:p>
            <a:pPr>
              <a:spcBef>
                <a:spcPct val="20000"/>
              </a:spcBef>
            </a:pPr>
            <a:endParaRPr lang="en-GB" altLang="en-US">
              <a:solidFill>
                <a:srgbClr val="424242"/>
              </a:solidFill>
              <a:latin typeface="Arial Bold" pitchFamily="34" charset="0"/>
              <a:cs typeface="Arial" charset="0"/>
            </a:endParaRPr>
          </a:p>
          <a:p>
            <a:pPr>
              <a:spcBef>
                <a:spcPct val="20000"/>
              </a:spcBef>
            </a:pPr>
            <a:endParaRPr lang="en-GB" altLang="en-US">
              <a:solidFill>
                <a:srgbClr val="424242"/>
              </a:solidFill>
              <a:latin typeface="Arial Bold" pitchFamily="34" charset="0"/>
              <a:cs typeface="Arial" charset="0"/>
            </a:endParaRPr>
          </a:p>
          <a:p>
            <a:pPr>
              <a:spcBef>
                <a:spcPct val="20000"/>
              </a:spcBef>
            </a:pPr>
            <a:endParaRPr lang="en-GB" altLang="en-US">
              <a:solidFill>
                <a:srgbClr val="424242"/>
              </a:solidFill>
              <a:latin typeface="Arial Bold" pitchFamily="34" charset="0"/>
              <a:cs typeface="Arial" charset="0"/>
            </a:endParaRPr>
          </a:p>
          <a:p>
            <a:pPr>
              <a:spcBef>
                <a:spcPct val="20000"/>
              </a:spcBef>
            </a:pPr>
            <a:endParaRPr lang="en-US" altLang="en-US">
              <a:solidFill>
                <a:srgbClr val="424242"/>
              </a:solidFill>
              <a:latin typeface="Arial Bold" pitchFamily="34" charset="0"/>
              <a:cs typeface="Arial" charset="0"/>
            </a:endParaRPr>
          </a:p>
        </p:txBody>
      </p:sp>
    </p:spTree>
    <p:extLst>
      <p:ext uri="{BB962C8B-B14F-4D97-AF65-F5344CB8AC3E}">
        <p14:creationId xmlns:p14="http://schemas.microsoft.com/office/powerpoint/2010/main" val="11347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smtClean="0"/>
              <a:t>Mental Health Champions project</a:t>
            </a:r>
            <a:endParaRPr lang="en-GB" dirty="0"/>
          </a:p>
        </p:txBody>
      </p:sp>
      <p:sp>
        <p:nvSpPr>
          <p:cNvPr id="3" name="Content Placeholder 2"/>
          <p:cNvSpPr>
            <a:spLocks noGrp="1"/>
          </p:cNvSpPr>
          <p:nvPr>
            <p:ph idx="1"/>
          </p:nvPr>
        </p:nvSpPr>
        <p:spPr>
          <a:xfrm>
            <a:off x="457200" y="1989138"/>
            <a:ext cx="8229600" cy="4335462"/>
          </a:xfrm>
        </p:spPr>
        <p:txBody>
          <a:bodyPr>
            <a:normAutofit/>
          </a:bodyPr>
          <a:lstStyle/>
          <a:p>
            <a:pPr marL="274320" indent="-274320" eaLnBrk="1" fontAlgn="auto" hangingPunct="1">
              <a:spcAft>
                <a:spcPts val="0"/>
              </a:spcAft>
              <a:buClr>
                <a:schemeClr val="accent3"/>
              </a:buClr>
              <a:buFont typeface="Wingdings 2"/>
              <a:buChar char=""/>
              <a:defRPr/>
            </a:pPr>
            <a:r>
              <a:rPr lang="en-GB" sz="3200" dirty="0" smtClean="0">
                <a:latin typeface="+mj-lt"/>
              </a:rPr>
              <a:t>Sometimes referred to as the ‘Schools Links’ project, or ‘Mental Health Matters in Schools’</a:t>
            </a:r>
          </a:p>
          <a:p>
            <a:pPr marL="274320" indent="-274320" eaLnBrk="1" fontAlgn="auto" hangingPunct="1">
              <a:spcAft>
                <a:spcPts val="0"/>
              </a:spcAft>
              <a:buClr>
                <a:schemeClr val="accent3"/>
              </a:buClr>
              <a:buFont typeface="Wingdings 2"/>
              <a:buChar char=""/>
              <a:defRPr/>
            </a:pPr>
            <a:r>
              <a:rPr lang="en-GB" sz="3200" dirty="0" smtClean="0">
                <a:latin typeface="+mj-lt"/>
              </a:rPr>
              <a:t>Currently 100 Bradford school access the ‘opt in’ model.</a:t>
            </a:r>
          </a:p>
          <a:p>
            <a:pPr marL="274320" indent="-274320" eaLnBrk="1" fontAlgn="auto" hangingPunct="1">
              <a:spcAft>
                <a:spcPts val="0"/>
              </a:spcAft>
              <a:buClr>
                <a:schemeClr val="accent3"/>
              </a:buClr>
              <a:buFont typeface="Wingdings 2"/>
              <a:buChar char=""/>
              <a:defRPr/>
            </a:pPr>
            <a:r>
              <a:rPr lang="en-GB" sz="3200" dirty="0" smtClean="0">
                <a:latin typeface="+mj-lt"/>
              </a:rPr>
              <a:t>Model will now be ‘opt out’ – all Bradford Schools are expected to participate*</a:t>
            </a:r>
          </a:p>
          <a:p>
            <a:pPr marL="274320" indent="-274320" eaLnBrk="1" fontAlgn="auto" hangingPunct="1">
              <a:spcAft>
                <a:spcPts val="0"/>
              </a:spcAft>
              <a:buClr>
                <a:schemeClr val="accent3"/>
              </a:buClr>
              <a:buFont typeface="Wingdings 2"/>
              <a:buChar char=""/>
              <a:defRPr/>
            </a:pPr>
            <a:r>
              <a:rPr lang="en-GB" sz="3200" dirty="0" smtClean="0">
                <a:latin typeface="+mj-lt"/>
              </a:rPr>
              <a:t>Each school nominates a ‘champion’ for mental health in their school. **</a:t>
            </a:r>
          </a:p>
          <a:p>
            <a:pPr marL="274320" indent="-274320" eaLnBrk="1" fontAlgn="auto" hangingPunct="1">
              <a:spcAft>
                <a:spcPts val="0"/>
              </a:spcAft>
              <a:buClr>
                <a:schemeClr val="accent3"/>
              </a:buClr>
              <a:buFont typeface="Wingdings 2"/>
              <a:buChar char=""/>
              <a:defRPr/>
            </a:pPr>
            <a:endParaRPr lang="en-GB" dirty="0"/>
          </a:p>
        </p:txBody>
      </p:sp>
    </p:spTree>
    <p:extLst>
      <p:ext uri="{BB962C8B-B14F-4D97-AF65-F5344CB8AC3E}">
        <p14:creationId xmlns:p14="http://schemas.microsoft.com/office/powerpoint/2010/main" val="2004904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04850"/>
            <a:ext cx="8229600" cy="852488"/>
          </a:xfrm>
        </p:spPr>
        <p:txBody>
          <a:bodyPr>
            <a:normAutofit/>
          </a:bodyPr>
          <a:lstStyle/>
          <a:p>
            <a:pPr eaLnBrk="1" fontAlgn="auto" hangingPunct="1">
              <a:spcAft>
                <a:spcPts val="0"/>
              </a:spcAft>
              <a:defRPr/>
            </a:pPr>
            <a:r>
              <a:rPr lang="en-GB" altLang="en-US" dirty="0" smtClean="0"/>
              <a:t>Who are our Champions?  They…….</a:t>
            </a:r>
          </a:p>
        </p:txBody>
      </p:sp>
      <p:sp>
        <p:nvSpPr>
          <p:cNvPr id="5123" name="Content Placeholder 2"/>
          <p:cNvSpPr>
            <a:spLocks noGrp="1"/>
          </p:cNvSpPr>
          <p:nvPr>
            <p:ph idx="1"/>
          </p:nvPr>
        </p:nvSpPr>
        <p:spPr>
          <a:xfrm>
            <a:off x="457200" y="1773238"/>
            <a:ext cx="5338936" cy="4551362"/>
          </a:xfrm>
        </p:spPr>
        <p:txBody>
          <a:bodyPr>
            <a:noAutofit/>
          </a:bodyPr>
          <a:lstStyle/>
          <a:p>
            <a:pPr marL="274320" indent="-274320" eaLnBrk="1" fontAlgn="auto" hangingPunct="1">
              <a:spcAft>
                <a:spcPts val="0"/>
              </a:spcAft>
              <a:buClr>
                <a:schemeClr val="accent3"/>
              </a:buClr>
              <a:buFont typeface="Wingdings 2"/>
              <a:buChar char=""/>
              <a:defRPr/>
            </a:pPr>
            <a:r>
              <a:rPr lang="en-GB" altLang="en-US" sz="2800" dirty="0" smtClean="0">
                <a:latin typeface="+mj-lt"/>
              </a:rPr>
              <a:t>Are interested in the mental health and emotional well-being of students and staff.</a:t>
            </a:r>
          </a:p>
          <a:p>
            <a:pPr marL="274320" indent="-274320" eaLnBrk="1" fontAlgn="auto" hangingPunct="1">
              <a:spcAft>
                <a:spcPts val="0"/>
              </a:spcAft>
              <a:buClr>
                <a:schemeClr val="accent3"/>
              </a:buClr>
              <a:buFont typeface="Wingdings 2"/>
              <a:buChar char=""/>
              <a:defRPr/>
            </a:pPr>
            <a:r>
              <a:rPr lang="en-GB" altLang="en-US" sz="2800" dirty="0" smtClean="0">
                <a:latin typeface="+mj-lt"/>
              </a:rPr>
              <a:t>Are a point of call for </a:t>
            </a:r>
            <a:r>
              <a:rPr lang="en-GB" altLang="en-US" sz="2800" dirty="0" err="1" smtClean="0">
                <a:latin typeface="+mj-lt"/>
              </a:rPr>
              <a:t>staf</a:t>
            </a:r>
            <a:r>
              <a:rPr lang="en-GB" altLang="en-US" sz="2800" dirty="0" smtClean="0">
                <a:latin typeface="+mj-lt"/>
              </a:rPr>
              <a:t> and students RE mental health issues.</a:t>
            </a:r>
          </a:p>
          <a:p>
            <a:pPr marL="274320" indent="-274320" eaLnBrk="1" fontAlgn="auto" hangingPunct="1">
              <a:spcAft>
                <a:spcPts val="0"/>
              </a:spcAft>
              <a:buClr>
                <a:schemeClr val="accent3"/>
              </a:buClr>
              <a:buFont typeface="Wingdings 2"/>
              <a:buChar char=""/>
              <a:defRPr/>
            </a:pPr>
            <a:r>
              <a:rPr lang="en-GB" altLang="en-US" sz="2800" dirty="0" smtClean="0">
                <a:latin typeface="+mj-lt"/>
              </a:rPr>
              <a:t>Act in small ways to deliver big changes </a:t>
            </a:r>
          </a:p>
          <a:p>
            <a:pPr marL="274320" indent="-274320" eaLnBrk="1" fontAlgn="auto" hangingPunct="1">
              <a:spcAft>
                <a:spcPts val="0"/>
              </a:spcAft>
              <a:buClr>
                <a:schemeClr val="accent3"/>
              </a:buClr>
              <a:buFont typeface="Wingdings 2"/>
              <a:buChar char=""/>
              <a:defRPr/>
            </a:pPr>
            <a:r>
              <a:rPr lang="en-GB" altLang="en-US" sz="2800" dirty="0" smtClean="0">
                <a:latin typeface="+mj-lt"/>
              </a:rPr>
              <a:t>Reduce shame and stigma</a:t>
            </a:r>
          </a:p>
          <a:p>
            <a:pPr marL="274320" indent="-274320" eaLnBrk="1" fontAlgn="auto" hangingPunct="1">
              <a:spcAft>
                <a:spcPts val="0"/>
              </a:spcAft>
              <a:buClr>
                <a:schemeClr val="accent3"/>
              </a:buClr>
              <a:buFont typeface="Wingdings 2"/>
              <a:buChar char=""/>
              <a:defRPr/>
            </a:pPr>
            <a:r>
              <a:rPr lang="en-GB" altLang="en-US" sz="2800" dirty="0" smtClean="0">
                <a:latin typeface="+mj-lt"/>
              </a:rPr>
              <a:t>Find easier ways to talk about difficult things</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185" y="2564904"/>
            <a:ext cx="3332890" cy="352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97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765175"/>
            <a:ext cx="7989887" cy="719138"/>
          </a:xfrm>
        </p:spPr>
        <p:txBody>
          <a:bodyPr>
            <a:normAutofit fontScale="90000"/>
          </a:bodyPr>
          <a:lstStyle/>
          <a:p>
            <a:pPr>
              <a:defRPr/>
            </a:pPr>
            <a:r>
              <a:rPr lang="en-GB" altLang="en-US" dirty="0" smtClean="0"/>
              <a:t>What </a:t>
            </a:r>
            <a:r>
              <a:rPr lang="en-GB" altLang="en-US" dirty="0"/>
              <a:t>is the project?</a:t>
            </a:r>
            <a:endParaRPr lang="en-GB" altLang="en-US" dirty="0" smtClean="0"/>
          </a:p>
        </p:txBody>
      </p:sp>
      <p:sp>
        <p:nvSpPr>
          <p:cNvPr id="4099" name="Content Placeholder 2"/>
          <p:cNvSpPr>
            <a:spLocks noGrp="1"/>
          </p:cNvSpPr>
          <p:nvPr>
            <p:ph idx="1"/>
          </p:nvPr>
        </p:nvSpPr>
        <p:spPr>
          <a:xfrm>
            <a:off x="395288" y="1557338"/>
            <a:ext cx="8280400" cy="4967287"/>
          </a:xfrm>
        </p:spPr>
        <p:txBody>
          <a:bodyPr>
            <a:normAutofit fontScale="92500"/>
          </a:bodyPr>
          <a:lstStyle/>
          <a:p>
            <a:pPr marL="274320" indent="-274320" eaLnBrk="1" fontAlgn="auto" hangingPunct="1">
              <a:spcAft>
                <a:spcPts val="0"/>
              </a:spcAft>
              <a:buClr>
                <a:schemeClr val="accent3"/>
              </a:buClr>
              <a:buFont typeface="Wingdings 2"/>
              <a:buChar char=""/>
              <a:defRPr/>
            </a:pPr>
            <a:r>
              <a:rPr lang="en-GB" altLang="en-US" sz="2800" dirty="0" smtClean="0">
                <a:latin typeface="+mj-lt"/>
              </a:rPr>
              <a:t>Training for nominated Mental Health Champions written and delivered by the educational psychology team (6 sessions per year)</a:t>
            </a:r>
          </a:p>
          <a:p>
            <a:pPr marL="274320" indent="-274320" eaLnBrk="1" fontAlgn="auto" hangingPunct="1">
              <a:spcAft>
                <a:spcPts val="0"/>
              </a:spcAft>
              <a:buClr>
                <a:schemeClr val="accent3"/>
              </a:buClr>
              <a:buFont typeface="Wingdings 2"/>
              <a:buChar char=""/>
              <a:defRPr/>
            </a:pPr>
            <a:r>
              <a:rPr lang="en-GB" altLang="en-US" sz="2800" dirty="0" smtClean="0">
                <a:latin typeface="+mj-lt"/>
              </a:rPr>
              <a:t>Structured reflective supervision groups for MHCs.</a:t>
            </a:r>
          </a:p>
          <a:p>
            <a:pPr marL="274320" indent="-274320" eaLnBrk="1" fontAlgn="auto" hangingPunct="1">
              <a:spcAft>
                <a:spcPts val="0"/>
              </a:spcAft>
              <a:buClr>
                <a:schemeClr val="accent3"/>
              </a:buClr>
              <a:buFont typeface="Wingdings 2"/>
              <a:buChar char=""/>
              <a:defRPr/>
            </a:pPr>
            <a:r>
              <a:rPr lang="en-GB" altLang="en-US" sz="2800" dirty="0" smtClean="0">
                <a:latin typeface="+mj-lt"/>
              </a:rPr>
              <a:t>Advice on and signposting to evidence-based interventions and psycho-educational resources for use in schools.</a:t>
            </a:r>
          </a:p>
          <a:p>
            <a:pPr marL="274320" indent="-274320" eaLnBrk="1" fontAlgn="auto" hangingPunct="1">
              <a:spcAft>
                <a:spcPts val="0"/>
              </a:spcAft>
              <a:buClr>
                <a:schemeClr val="accent3"/>
              </a:buClr>
              <a:buFont typeface="Wingdings 2"/>
              <a:buChar char=""/>
              <a:defRPr/>
            </a:pPr>
            <a:r>
              <a:rPr lang="en-GB" altLang="en-US" sz="2800" dirty="0" smtClean="0">
                <a:latin typeface="+mj-lt"/>
              </a:rPr>
              <a:t>Assembly presentations on MH related topics designed by the EP team given to schools for use with students </a:t>
            </a:r>
          </a:p>
          <a:p>
            <a:pPr marL="274320" indent="-274320" eaLnBrk="1" fontAlgn="auto" hangingPunct="1">
              <a:spcAft>
                <a:spcPts val="0"/>
              </a:spcAft>
              <a:buClr>
                <a:schemeClr val="accent3"/>
              </a:buClr>
              <a:buFont typeface="Wingdings 2"/>
              <a:buChar char=""/>
              <a:defRPr/>
            </a:pPr>
            <a:r>
              <a:rPr lang="en-GB" altLang="en-US" sz="2800" dirty="0" smtClean="0">
                <a:latin typeface="+mj-lt"/>
              </a:rPr>
              <a:t>MHCs are able to use their training in schools either directly with students, and/or to cascade to colleagues.</a:t>
            </a:r>
          </a:p>
        </p:txBody>
      </p:sp>
    </p:spTree>
    <p:extLst>
      <p:ext uri="{BB962C8B-B14F-4D97-AF65-F5344CB8AC3E}">
        <p14:creationId xmlns:p14="http://schemas.microsoft.com/office/powerpoint/2010/main" val="152451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t>Update on SEN Assessment Team and statutory </a:t>
            </a:r>
            <a:r>
              <a:rPr lang="en-GB" dirty="0" smtClean="0"/>
              <a:t>systems</a:t>
            </a:r>
            <a:endParaRPr lang="en-GB" dirty="0"/>
          </a:p>
        </p:txBody>
      </p:sp>
      <p:sp>
        <p:nvSpPr>
          <p:cNvPr id="7" name="Subtitle 6"/>
          <p:cNvSpPr>
            <a:spLocks noGrp="1"/>
          </p:cNvSpPr>
          <p:nvPr>
            <p:ph type="subTitle" idx="1"/>
          </p:nvPr>
        </p:nvSpPr>
        <p:spPr>
          <a:xfrm>
            <a:off x="1371600" y="3886200"/>
            <a:ext cx="6400800" cy="766936"/>
          </a:xfrm>
        </p:spPr>
        <p:txBody>
          <a:bodyPr/>
          <a:lstStyle/>
          <a:p>
            <a:r>
              <a:rPr lang="en-GB" dirty="0"/>
              <a:t>Gary Saul, SEN Team Manager.</a:t>
            </a:r>
          </a:p>
        </p:txBody>
      </p:sp>
    </p:spTree>
    <p:extLst>
      <p:ext uri="{BB962C8B-B14F-4D97-AF65-F5344CB8AC3E}">
        <p14:creationId xmlns:p14="http://schemas.microsoft.com/office/powerpoint/2010/main" val="1409673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620713"/>
            <a:ext cx="8229600" cy="852487"/>
          </a:xfrm>
        </p:spPr>
        <p:txBody>
          <a:bodyPr/>
          <a:lstStyle/>
          <a:p>
            <a:pPr eaLnBrk="1" hangingPunct="1"/>
            <a:r>
              <a:rPr lang="en-GB" smtClean="0"/>
              <a:t>Where and when?</a:t>
            </a:r>
          </a:p>
        </p:txBody>
      </p:sp>
      <p:sp>
        <p:nvSpPr>
          <p:cNvPr id="3" name="Content Placeholder 2"/>
          <p:cNvSpPr>
            <a:spLocks noGrp="1"/>
          </p:cNvSpPr>
          <p:nvPr>
            <p:ph idx="1"/>
          </p:nvPr>
        </p:nvSpPr>
        <p:spPr>
          <a:xfrm>
            <a:off x="323850" y="1557338"/>
            <a:ext cx="8424863" cy="4895850"/>
          </a:xfrm>
        </p:spPr>
        <p:txBody>
          <a:bodyPr/>
          <a:lstStyle/>
          <a:p>
            <a:pPr eaLnBrk="1" hangingPunct="1">
              <a:defRPr/>
            </a:pPr>
            <a:r>
              <a:rPr lang="en-GB" altLang="en-US" sz="2400" i="1" dirty="0" smtClean="0">
                <a:latin typeface="+mj-lt"/>
              </a:rPr>
              <a:t>Previous system</a:t>
            </a:r>
            <a:r>
              <a:rPr lang="en-GB" altLang="en-US" sz="2400" dirty="0" smtClean="0">
                <a:latin typeface="+mj-lt"/>
              </a:rPr>
              <a:t>: 4 sessions (‘network meetings’) each half term, one for each area (N, S, E, W). </a:t>
            </a:r>
          </a:p>
          <a:p>
            <a:pPr eaLnBrk="1" hangingPunct="1">
              <a:defRPr/>
            </a:pPr>
            <a:r>
              <a:rPr lang="en-GB" altLang="en-US" sz="2400" dirty="0" smtClean="0">
                <a:latin typeface="+mj-lt"/>
              </a:rPr>
              <a:t>MHCs attended one network meeting per half term, where they received the training and supervision.</a:t>
            </a:r>
          </a:p>
          <a:p>
            <a:pPr eaLnBrk="1" hangingPunct="1">
              <a:defRPr/>
            </a:pPr>
            <a:r>
              <a:rPr lang="en-GB" altLang="en-US" sz="2400" i="1" dirty="0" smtClean="0">
                <a:latin typeface="+mj-lt"/>
              </a:rPr>
              <a:t>New plans for expansion</a:t>
            </a:r>
            <a:r>
              <a:rPr lang="en-GB" altLang="en-US" sz="2400" dirty="0" smtClean="0">
                <a:latin typeface="+mj-lt"/>
              </a:rPr>
              <a:t>: 8 sessions per half term, two for each area. </a:t>
            </a:r>
          </a:p>
          <a:p>
            <a:pPr eaLnBrk="1" hangingPunct="1">
              <a:defRPr/>
            </a:pPr>
            <a:r>
              <a:rPr lang="en-GB" altLang="en-US" sz="2400" dirty="0" smtClean="0">
                <a:latin typeface="+mj-lt"/>
              </a:rPr>
              <a:t>MHCs still only need to attend one network meeting per half term, but there will be an option of a morning or afternoon session.*</a:t>
            </a:r>
          </a:p>
          <a:p>
            <a:pPr eaLnBrk="1" hangingPunct="1">
              <a:defRPr/>
            </a:pPr>
            <a:r>
              <a:rPr lang="en-GB" altLang="en-US" sz="2400" dirty="0" smtClean="0">
                <a:latin typeface="+mj-lt"/>
              </a:rPr>
              <a:t>Depending on availability, sessions are held either in MMT, or in ‘host’ schools if they are able to offer use of a large room and refreshments (the latter means less travel for MHCs)</a:t>
            </a:r>
          </a:p>
          <a:p>
            <a:pPr eaLnBrk="1" hangingPunct="1">
              <a:defRPr/>
            </a:pPr>
            <a:endParaRPr lang="en-GB" dirty="0"/>
          </a:p>
        </p:txBody>
      </p:sp>
    </p:spTree>
    <p:extLst>
      <p:ext uri="{BB962C8B-B14F-4D97-AF65-F5344CB8AC3E}">
        <p14:creationId xmlns:p14="http://schemas.microsoft.com/office/powerpoint/2010/main" val="2483160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050"/>
            <a:ext cx="8229600" cy="1368425"/>
          </a:xfrm>
        </p:spPr>
        <p:txBody>
          <a:bodyPr>
            <a:normAutofit fontScale="90000"/>
          </a:bodyPr>
          <a:lstStyle/>
          <a:p>
            <a:pPr eaLnBrk="1" fontAlgn="auto" hangingPunct="1">
              <a:spcAft>
                <a:spcPts val="0"/>
              </a:spcAft>
              <a:defRPr/>
            </a:pPr>
            <a:r>
              <a:rPr lang="en-GB" dirty="0" smtClean="0"/>
              <a:t>The big question…</a:t>
            </a:r>
            <a:br>
              <a:rPr lang="en-GB" dirty="0" smtClean="0"/>
            </a:br>
            <a:r>
              <a:rPr lang="en-GB" dirty="0" smtClean="0"/>
              <a:t>Do schools have to pay?</a:t>
            </a:r>
            <a:endParaRPr lang="en-GB" dirty="0"/>
          </a:p>
        </p:txBody>
      </p:sp>
      <p:sp>
        <p:nvSpPr>
          <p:cNvPr id="3" name="Content Placeholder 2"/>
          <p:cNvSpPr>
            <a:spLocks noGrp="1"/>
          </p:cNvSpPr>
          <p:nvPr>
            <p:ph idx="1"/>
          </p:nvPr>
        </p:nvSpPr>
        <p:spPr>
          <a:xfrm>
            <a:off x="457200" y="2492375"/>
            <a:ext cx="8229600" cy="3832225"/>
          </a:xfrm>
        </p:spPr>
        <p:txBody>
          <a:bodyPr>
            <a:normAutofit/>
          </a:bodyPr>
          <a:lstStyle/>
          <a:p>
            <a:pPr marL="274320" indent="-274320" eaLnBrk="1" fontAlgn="auto" hangingPunct="1">
              <a:spcAft>
                <a:spcPts val="0"/>
              </a:spcAft>
              <a:buClr>
                <a:schemeClr val="accent3"/>
              </a:buClr>
              <a:buFont typeface="Wingdings 2"/>
              <a:buChar char=""/>
              <a:defRPr/>
            </a:pPr>
            <a:r>
              <a:rPr lang="en-GB" sz="3200" b="1" dirty="0" smtClean="0">
                <a:latin typeface="+mj-lt"/>
              </a:rPr>
              <a:t>No! </a:t>
            </a:r>
            <a:r>
              <a:rPr lang="en-GB" sz="3200" dirty="0">
                <a:latin typeface="+mj-lt"/>
              </a:rPr>
              <a:t>Schools do not have to pay </a:t>
            </a:r>
            <a:r>
              <a:rPr lang="en-GB" sz="3200" dirty="0" smtClean="0">
                <a:latin typeface="+mj-lt"/>
              </a:rPr>
              <a:t>anything to </a:t>
            </a:r>
            <a:r>
              <a:rPr lang="en-GB" sz="3200" dirty="0">
                <a:latin typeface="+mj-lt"/>
              </a:rPr>
              <a:t>join the </a:t>
            </a:r>
            <a:r>
              <a:rPr lang="en-GB" sz="3200" dirty="0" smtClean="0">
                <a:latin typeface="+mj-lt"/>
              </a:rPr>
              <a:t>project.</a:t>
            </a:r>
            <a:endParaRPr lang="en-GB" sz="3200" b="1" dirty="0" smtClean="0">
              <a:latin typeface="+mj-lt"/>
            </a:endParaRPr>
          </a:p>
          <a:p>
            <a:pPr marL="274320" indent="-274320" eaLnBrk="1" fontAlgn="auto" hangingPunct="1">
              <a:spcAft>
                <a:spcPts val="0"/>
              </a:spcAft>
              <a:buClr>
                <a:schemeClr val="accent3"/>
              </a:buClr>
              <a:buFont typeface="Wingdings 2"/>
              <a:buChar char=""/>
              <a:defRPr/>
            </a:pPr>
            <a:r>
              <a:rPr lang="en-GB" sz="3200" b="1" dirty="0" smtClean="0">
                <a:latin typeface="+mj-lt"/>
              </a:rPr>
              <a:t>All</a:t>
            </a:r>
            <a:r>
              <a:rPr lang="en-GB" sz="3200" dirty="0" smtClean="0">
                <a:latin typeface="+mj-lt"/>
              </a:rPr>
              <a:t> training, supervision</a:t>
            </a:r>
            <a:r>
              <a:rPr lang="en-GB" sz="3200" dirty="0">
                <a:latin typeface="+mj-lt"/>
              </a:rPr>
              <a:t> </a:t>
            </a:r>
            <a:r>
              <a:rPr lang="en-GB" sz="3200" dirty="0" smtClean="0">
                <a:latin typeface="+mj-lt"/>
              </a:rPr>
              <a:t>and selected resources are free to schools.</a:t>
            </a:r>
          </a:p>
          <a:p>
            <a:pPr marL="274320" indent="-274320" eaLnBrk="1" fontAlgn="auto" hangingPunct="1">
              <a:spcAft>
                <a:spcPts val="0"/>
              </a:spcAft>
              <a:buClr>
                <a:schemeClr val="accent3"/>
              </a:buClr>
              <a:buFont typeface="Wingdings 2"/>
              <a:buChar char=""/>
              <a:defRPr/>
            </a:pPr>
            <a:r>
              <a:rPr lang="en-GB" sz="3200" b="1" dirty="0" smtClean="0">
                <a:latin typeface="+mj-lt"/>
              </a:rPr>
              <a:t>Why? </a:t>
            </a:r>
            <a:r>
              <a:rPr lang="en-GB" sz="3200" dirty="0" smtClean="0">
                <a:latin typeface="+mj-lt"/>
              </a:rPr>
              <a:t>The project is funded by the Bradford CCGs, who commission the EP team to deliver it.</a:t>
            </a:r>
            <a:endParaRPr lang="en-GB" sz="3200" dirty="0">
              <a:latin typeface="+mj-lt"/>
            </a:endParaRPr>
          </a:p>
        </p:txBody>
      </p:sp>
    </p:spTree>
    <p:extLst>
      <p:ext uri="{BB962C8B-B14F-4D97-AF65-F5344CB8AC3E}">
        <p14:creationId xmlns:p14="http://schemas.microsoft.com/office/powerpoint/2010/main" val="3263305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923925"/>
          </a:xfrm>
        </p:spPr>
        <p:txBody>
          <a:bodyPr/>
          <a:lstStyle/>
          <a:p>
            <a:pPr eaLnBrk="1" hangingPunct="1"/>
            <a:r>
              <a:rPr lang="en-GB" altLang="en-US" smtClean="0"/>
              <a:t>What have we done this year?</a:t>
            </a:r>
          </a:p>
        </p:txBody>
      </p:sp>
      <p:sp>
        <p:nvSpPr>
          <p:cNvPr id="3" name="Content Placeholder 2"/>
          <p:cNvSpPr>
            <a:spLocks noGrp="1"/>
          </p:cNvSpPr>
          <p:nvPr>
            <p:ph idx="1"/>
          </p:nvPr>
        </p:nvSpPr>
        <p:spPr>
          <a:xfrm>
            <a:off x="457200" y="1844675"/>
            <a:ext cx="8229600" cy="4479925"/>
          </a:xfrm>
        </p:spPr>
        <p:txBody>
          <a:bodyPr>
            <a:normAutofit fontScale="85000" lnSpcReduction="10000"/>
          </a:bodyPr>
          <a:lstStyle/>
          <a:p>
            <a:pPr marL="0" indent="0" eaLnBrk="1" fontAlgn="auto" hangingPunct="1">
              <a:spcAft>
                <a:spcPts val="0"/>
              </a:spcAft>
              <a:buClr>
                <a:schemeClr val="accent3"/>
              </a:buClr>
              <a:buFont typeface="Wingdings 2"/>
              <a:buNone/>
              <a:defRPr/>
            </a:pPr>
            <a:r>
              <a:rPr lang="en-GB" dirty="0" smtClean="0">
                <a:latin typeface="+mj-lt"/>
              </a:rPr>
              <a:t>High quality training sessions on topics such as:</a:t>
            </a:r>
          </a:p>
          <a:p>
            <a:pPr marL="274320" indent="-274320" eaLnBrk="1" fontAlgn="auto" hangingPunct="1">
              <a:spcAft>
                <a:spcPts val="0"/>
              </a:spcAft>
              <a:buClr>
                <a:schemeClr val="accent3"/>
              </a:buClr>
              <a:buFont typeface="Wingdings 2"/>
              <a:buChar char=""/>
              <a:defRPr/>
            </a:pPr>
            <a:r>
              <a:rPr lang="en-GB" dirty="0" smtClean="0">
                <a:latin typeface="+mj-lt"/>
              </a:rPr>
              <a:t>Self-harming</a:t>
            </a:r>
          </a:p>
          <a:p>
            <a:pPr marL="274320" indent="-274320" eaLnBrk="1" fontAlgn="auto" hangingPunct="1">
              <a:spcAft>
                <a:spcPts val="0"/>
              </a:spcAft>
              <a:buClr>
                <a:schemeClr val="accent3"/>
              </a:buClr>
              <a:buFont typeface="Wingdings 2"/>
              <a:buChar char=""/>
              <a:defRPr/>
            </a:pPr>
            <a:r>
              <a:rPr lang="en-GB" dirty="0" smtClean="0">
                <a:latin typeface="+mj-lt"/>
              </a:rPr>
              <a:t>Social anxiety</a:t>
            </a:r>
          </a:p>
          <a:p>
            <a:pPr marL="274320" indent="-274320" eaLnBrk="1" fontAlgn="auto" hangingPunct="1">
              <a:spcAft>
                <a:spcPts val="0"/>
              </a:spcAft>
              <a:buClr>
                <a:schemeClr val="accent3"/>
              </a:buClr>
              <a:buFont typeface="Wingdings 2"/>
              <a:buChar char=""/>
              <a:defRPr/>
            </a:pPr>
            <a:r>
              <a:rPr lang="en-GB" dirty="0" smtClean="0">
                <a:latin typeface="+mj-lt"/>
              </a:rPr>
              <a:t>Challenging behaviour</a:t>
            </a:r>
          </a:p>
          <a:p>
            <a:pPr marL="274320" indent="-274320" eaLnBrk="1" fontAlgn="auto" hangingPunct="1">
              <a:spcAft>
                <a:spcPts val="0"/>
              </a:spcAft>
              <a:buClr>
                <a:schemeClr val="accent3"/>
              </a:buClr>
              <a:buFont typeface="Wingdings 2"/>
              <a:buChar char=""/>
              <a:defRPr/>
            </a:pPr>
            <a:r>
              <a:rPr lang="en-GB" dirty="0" smtClean="0">
                <a:latin typeface="+mj-lt"/>
              </a:rPr>
              <a:t>Working with parents</a:t>
            </a:r>
          </a:p>
          <a:p>
            <a:pPr marL="274320" indent="-274320" eaLnBrk="1" fontAlgn="auto" hangingPunct="1">
              <a:spcAft>
                <a:spcPts val="0"/>
              </a:spcAft>
              <a:buClr>
                <a:schemeClr val="accent3"/>
              </a:buClr>
              <a:buFont typeface="Wingdings 2"/>
              <a:buChar char=""/>
              <a:defRPr/>
            </a:pPr>
            <a:r>
              <a:rPr lang="en-GB" dirty="0" smtClean="0">
                <a:latin typeface="+mj-lt"/>
              </a:rPr>
              <a:t>School refusal</a:t>
            </a:r>
          </a:p>
          <a:p>
            <a:pPr marL="274320" indent="-274320" eaLnBrk="1" fontAlgn="auto" hangingPunct="1">
              <a:spcAft>
                <a:spcPts val="0"/>
              </a:spcAft>
              <a:buClr>
                <a:schemeClr val="accent3"/>
              </a:buClr>
              <a:buFont typeface="Wingdings 2"/>
              <a:buChar char=""/>
              <a:defRPr/>
            </a:pPr>
            <a:r>
              <a:rPr lang="en-GB" dirty="0" smtClean="0">
                <a:latin typeface="+mj-lt"/>
              </a:rPr>
              <a:t>Resiliency</a:t>
            </a:r>
          </a:p>
          <a:p>
            <a:pPr marL="274320" indent="-274320" eaLnBrk="1" fontAlgn="auto" hangingPunct="1">
              <a:spcAft>
                <a:spcPts val="0"/>
              </a:spcAft>
              <a:buClr>
                <a:schemeClr val="accent3"/>
              </a:buClr>
              <a:buFont typeface="Wingdings 2"/>
              <a:buChar char=""/>
              <a:defRPr/>
            </a:pPr>
            <a:r>
              <a:rPr lang="en-GB" dirty="0" smtClean="0">
                <a:latin typeface="+mj-lt"/>
              </a:rPr>
              <a:t>Bullying</a:t>
            </a:r>
          </a:p>
          <a:p>
            <a:pPr marL="0" indent="0" eaLnBrk="1" fontAlgn="auto" hangingPunct="1">
              <a:spcAft>
                <a:spcPts val="0"/>
              </a:spcAft>
              <a:buClr>
                <a:schemeClr val="accent3"/>
              </a:buClr>
              <a:buFont typeface="Wingdings 2"/>
              <a:buNone/>
              <a:defRPr/>
            </a:pPr>
            <a:r>
              <a:rPr lang="en-GB" dirty="0" smtClean="0">
                <a:latin typeface="+mj-lt"/>
              </a:rPr>
              <a:t>Feedback overwhelmingly positive – 100% rated good or excellent.</a:t>
            </a:r>
            <a:endParaRPr lang="en-GB" dirty="0">
              <a:latin typeface="+mj-lt"/>
            </a:endParaRPr>
          </a:p>
        </p:txBody>
      </p:sp>
    </p:spTree>
    <p:extLst>
      <p:ext uri="{BB962C8B-B14F-4D97-AF65-F5344CB8AC3E}">
        <p14:creationId xmlns:p14="http://schemas.microsoft.com/office/powerpoint/2010/main" val="3488102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smtClean="0"/>
              <a:t>The expectations for schools</a:t>
            </a:r>
          </a:p>
        </p:txBody>
      </p:sp>
      <p:sp>
        <p:nvSpPr>
          <p:cNvPr id="3" name="Content Placeholder 2"/>
          <p:cNvSpPr>
            <a:spLocks noGrp="1"/>
          </p:cNvSpPr>
          <p:nvPr>
            <p:ph idx="1"/>
          </p:nvPr>
        </p:nvSpPr>
        <p:spPr>
          <a:xfrm>
            <a:off x="457200" y="1989138"/>
            <a:ext cx="8229600" cy="4335462"/>
          </a:xfrm>
        </p:spPr>
        <p:txBody>
          <a:bodyPr>
            <a:normAutofit/>
          </a:bodyPr>
          <a:lstStyle/>
          <a:p>
            <a:pPr marL="274320" indent="-274320" eaLnBrk="1" fontAlgn="auto" hangingPunct="1">
              <a:spcAft>
                <a:spcPts val="0"/>
              </a:spcAft>
              <a:buClr>
                <a:schemeClr val="accent3"/>
              </a:buClr>
              <a:buFont typeface="Wingdings 2"/>
              <a:buChar char=""/>
              <a:defRPr/>
            </a:pPr>
            <a:r>
              <a:rPr lang="en-GB" sz="3200" dirty="0" smtClean="0">
                <a:latin typeface="+mj-lt"/>
              </a:rPr>
              <a:t>Elect an MHC</a:t>
            </a:r>
          </a:p>
          <a:p>
            <a:pPr marL="274320" indent="-274320" eaLnBrk="1" fontAlgn="auto" hangingPunct="1">
              <a:spcAft>
                <a:spcPts val="0"/>
              </a:spcAft>
              <a:buClr>
                <a:schemeClr val="accent3"/>
              </a:buClr>
              <a:buFont typeface="Wingdings 2"/>
              <a:buChar char=""/>
              <a:defRPr/>
            </a:pPr>
            <a:r>
              <a:rPr lang="en-GB" sz="3200" dirty="0">
                <a:latin typeface="+mj-lt"/>
              </a:rPr>
              <a:t>Release MHCs to attend training for one 3-hour session per half-term.</a:t>
            </a:r>
          </a:p>
          <a:p>
            <a:pPr marL="274320" indent="-274320" eaLnBrk="1" fontAlgn="auto" hangingPunct="1">
              <a:spcAft>
                <a:spcPts val="0"/>
              </a:spcAft>
              <a:buClr>
                <a:schemeClr val="accent3"/>
              </a:buClr>
              <a:buFont typeface="Wingdings 2"/>
              <a:buChar char=""/>
              <a:defRPr/>
            </a:pPr>
            <a:r>
              <a:rPr lang="en-GB" sz="3200" dirty="0" smtClean="0">
                <a:latin typeface="+mj-lt"/>
              </a:rPr>
              <a:t>Ensure support and supervision is available for MHC from SLTs in each school.</a:t>
            </a:r>
          </a:p>
          <a:p>
            <a:pPr marL="274320" indent="-274320" eaLnBrk="1" fontAlgn="auto" hangingPunct="1">
              <a:spcAft>
                <a:spcPts val="0"/>
              </a:spcAft>
              <a:buClr>
                <a:schemeClr val="accent3"/>
              </a:buClr>
              <a:buFont typeface="Wingdings 2"/>
              <a:buChar char=""/>
              <a:defRPr/>
            </a:pPr>
            <a:endParaRPr lang="en-GB" dirty="0" smtClean="0"/>
          </a:p>
        </p:txBody>
      </p:sp>
    </p:spTree>
    <p:extLst>
      <p:ext uri="{BB962C8B-B14F-4D97-AF65-F5344CB8AC3E}">
        <p14:creationId xmlns:p14="http://schemas.microsoft.com/office/powerpoint/2010/main" val="926670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852488"/>
          </a:xfrm>
        </p:spPr>
        <p:txBody>
          <a:bodyPr/>
          <a:lstStyle/>
          <a:p>
            <a:pPr eaLnBrk="1" hangingPunct="1"/>
            <a:r>
              <a:rPr lang="en-GB" altLang="en-US" smtClean="0"/>
              <a:t>Key Contacts</a:t>
            </a:r>
          </a:p>
        </p:txBody>
      </p:sp>
      <p:sp>
        <p:nvSpPr>
          <p:cNvPr id="12291" name="Content Placeholder 2"/>
          <p:cNvSpPr>
            <a:spLocks noGrp="1"/>
          </p:cNvSpPr>
          <p:nvPr>
            <p:ph idx="1"/>
          </p:nvPr>
        </p:nvSpPr>
        <p:spPr>
          <a:xfrm>
            <a:off x="457200" y="1700213"/>
            <a:ext cx="8229600" cy="4624387"/>
          </a:xfrm>
        </p:spPr>
        <p:txBody>
          <a:bodyPr/>
          <a:lstStyle/>
          <a:p>
            <a:pPr eaLnBrk="1" hangingPunct="1">
              <a:defRPr/>
            </a:pPr>
            <a:r>
              <a:rPr lang="en-GB" altLang="en-US" sz="2800" b="1" dirty="0" smtClean="0">
                <a:latin typeface="+mj-lt"/>
              </a:rPr>
              <a:t>Project Lead</a:t>
            </a:r>
            <a:r>
              <a:rPr lang="en-GB" altLang="en-US" sz="2800" dirty="0" smtClean="0">
                <a:latin typeface="+mj-lt"/>
              </a:rPr>
              <a:t>: Dr. Claire Cooper-Jones, Specialist Senior Educational Psychologist, BMDC.</a:t>
            </a:r>
          </a:p>
          <a:p>
            <a:pPr eaLnBrk="1" hangingPunct="1">
              <a:defRPr/>
            </a:pPr>
            <a:r>
              <a:rPr lang="en-GB" altLang="en-US" sz="2800" b="1" dirty="0" smtClean="0">
                <a:latin typeface="+mj-lt"/>
              </a:rPr>
              <a:t>Admin support</a:t>
            </a:r>
            <a:r>
              <a:rPr lang="en-GB" altLang="en-US" sz="2800" dirty="0" smtClean="0">
                <a:latin typeface="+mj-lt"/>
              </a:rPr>
              <a:t>: Previously provided by Relate – please note that admin has now transferred to the EP team, and Relate are no longer involved in the project.*</a:t>
            </a:r>
          </a:p>
          <a:p>
            <a:pPr eaLnBrk="1" hangingPunct="1">
              <a:defRPr/>
            </a:pPr>
            <a:r>
              <a:rPr lang="en-GB" altLang="en-US" sz="2800" b="1" dirty="0" smtClean="0">
                <a:latin typeface="+mj-lt"/>
              </a:rPr>
              <a:t>Email</a:t>
            </a:r>
            <a:r>
              <a:rPr lang="en-GB" altLang="en-US" sz="2800" dirty="0" smtClean="0">
                <a:latin typeface="+mj-lt"/>
              </a:rPr>
              <a:t>: We are hoping to set up a dedicated email address for the project. Until then, please contact </a:t>
            </a:r>
            <a:r>
              <a:rPr lang="en-GB" altLang="en-US" sz="2800" dirty="0" smtClean="0">
                <a:latin typeface="+mj-lt"/>
                <a:hlinkClick r:id="rId3"/>
              </a:rPr>
              <a:t>EPTadmin@bradford.gov.uk</a:t>
            </a:r>
            <a:r>
              <a:rPr lang="en-GB" altLang="en-US" sz="2800" dirty="0" smtClean="0">
                <a:latin typeface="+mj-lt"/>
              </a:rPr>
              <a:t> and please ensure you put </a:t>
            </a:r>
            <a:r>
              <a:rPr lang="en-GB" altLang="en-US" sz="2800" b="1" dirty="0" smtClean="0">
                <a:latin typeface="+mj-lt"/>
              </a:rPr>
              <a:t>MHC as the subject.</a:t>
            </a:r>
          </a:p>
        </p:txBody>
      </p:sp>
    </p:spTree>
    <p:extLst>
      <p:ext uri="{BB962C8B-B14F-4D97-AF65-F5344CB8AC3E}">
        <p14:creationId xmlns:p14="http://schemas.microsoft.com/office/powerpoint/2010/main" val="3990017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How do we join?</a:t>
            </a:r>
          </a:p>
        </p:txBody>
      </p:sp>
      <p:sp>
        <p:nvSpPr>
          <p:cNvPr id="13315" name="Content Placeholder 2"/>
          <p:cNvSpPr>
            <a:spLocks noGrp="1"/>
          </p:cNvSpPr>
          <p:nvPr>
            <p:ph idx="1"/>
          </p:nvPr>
        </p:nvSpPr>
        <p:spPr>
          <a:xfrm>
            <a:off x="457200" y="2060575"/>
            <a:ext cx="8229600" cy="4264025"/>
          </a:xfrm>
        </p:spPr>
        <p:txBody>
          <a:bodyPr/>
          <a:lstStyle/>
          <a:p>
            <a:pPr eaLnBrk="1" hangingPunct="1">
              <a:defRPr/>
            </a:pPr>
            <a:r>
              <a:rPr lang="en-GB" altLang="en-US" sz="3600" dirty="0" smtClean="0">
                <a:latin typeface="+mj-lt"/>
              </a:rPr>
              <a:t>Email </a:t>
            </a:r>
            <a:r>
              <a:rPr lang="en-GB" altLang="en-US" sz="3600" dirty="0" smtClean="0">
                <a:latin typeface="+mj-lt"/>
                <a:hlinkClick r:id="rId2"/>
              </a:rPr>
              <a:t>EPTadmin@bradford.gov.uk</a:t>
            </a:r>
            <a:r>
              <a:rPr lang="en-GB" altLang="en-US" sz="3600" dirty="0" smtClean="0">
                <a:latin typeface="+mj-lt"/>
              </a:rPr>
              <a:t> using ‘MHC join’ as the subject.</a:t>
            </a:r>
          </a:p>
          <a:p>
            <a:pPr eaLnBrk="1" hangingPunct="1">
              <a:defRPr/>
            </a:pPr>
            <a:r>
              <a:rPr lang="en-GB" altLang="en-US" sz="3600" dirty="0" smtClean="0">
                <a:latin typeface="+mj-lt"/>
              </a:rPr>
              <a:t>Further info is on our dedicated website </a:t>
            </a:r>
            <a:r>
              <a:rPr lang="en-GB" altLang="en-US" sz="3600" dirty="0" smtClean="0">
                <a:latin typeface="+mj-lt"/>
                <a:hlinkClick r:id="rId3"/>
              </a:rPr>
              <a:t>https://mentalhealthmattersinschools.org.uk/</a:t>
            </a:r>
            <a:endParaRPr lang="en-GB" altLang="en-US" sz="3600" dirty="0" smtClean="0">
              <a:latin typeface="+mj-lt"/>
            </a:endParaRPr>
          </a:p>
          <a:p>
            <a:pPr eaLnBrk="1" hangingPunct="1">
              <a:defRPr/>
            </a:pPr>
            <a:endParaRPr lang="en-GB" altLang="en-US" sz="2800" dirty="0" smtClean="0"/>
          </a:p>
          <a:p>
            <a:pPr eaLnBrk="1" hangingPunct="1">
              <a:defRPr/>
            </a:pPr>
            <a:endParaRPr lang="en-GB" altLang="en-US" dirty="0" smtClean="0"/>
          </a:p>
        </p:txBody>
      </p:sp>
    </p:spTree>
    <p:extLst>
      <p:ext uri="{BB962C8B-B14F-4D97-AF65-F5344CB8AC3E}">
        <p14:creationId xmlns:p14="http://schemas.microsoft.com/office/powerpoint/2010/main" val="2164331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6000" dirty="0" smtClean="0"/>
              <a:t>Quality Assurance:</a:t>
            </a:r>
            <a:br>
              <a:rPr lang="en-GB" sz="6000" dirty="0" smtClean="0"/>
            </a:br>
            <a:r>
              <a:rPr lang="en-GB" sz="6000" dirty="0"/>
              <a:t>C</a:t>
            </a:r>
            <a:r>
              <a:rPr lang="en-GB" sz="6000" dirty="0" smtClean="0"/>
              <a:t>ontent updates</a:t>
            </a:r>
            <a:endParaRPr lang="en-GB" sz="6000" dirty="0"/>
          </a:p>
        </p:txBody>
      </p:sp>
      <p:sp>
        <p:nvSpPr>
          <p:cNvPr id="3" name="Subtitle 2"/>
          <p:cNvSpPr>
            <a:spLocks noGrp="1"/>
          </p:cNvSpPr>
          <p:nvPr>
            <p:ph type="subTitle" idx="1"/>
          </p:nvPr>
        </p:nvSpPr>
        <p:spPr/>
        <p:txBody>
          <a:bodyPr/>
          <a:lstStyle/>
          <a:p>
            <a:r>
              <a:rPr lang="en-GB" dirty="0" smtClean="0"/>
              <a:t>September 2019</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164288" y="4883490"/>
            <a:ext cx="1731753" cy="1785870"/>
          </a:xfrm>
          <a:prstGeom prst="rect">
            <a:avLst/>
          </a:prstGeom>
        </p:spPr>
      </p:pic>
    </p:spTree>
    <p:extLst>
      <p:ext uri="{BB962C8B-B14F-4D97-AF65-F5344CB8AC3E}">
        <p14:creationId xmlns:p14="http://schemas.microsoft.com/office/powerpoint/2010/main" val="1254428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Section A: CYP and Parent Views</a:t>
            </a:r>
            <a:endParaRPr lang="en-GB" b="1" dirty="0"/>
          </a:p>
        </p:txBody>
      </p:sp>
      <p:sp>
        <p:nvSpPr>
          <p:cNvPr id="3" name="Content Placeholder 2"/>
          <p:cNvSpPr>
            <a:spLocks noGrp="1"/>
          </p:cNvSpPr>
          <p:nvPr>
            <p:ph idx="1"/>
          </p:nvPr>
        </p:nvSpPr>
        <p:spPr/>
        <p:txBody>
          <a:bodyPr>
            <a:noAutofit/>
          </a:bodyPr>
          <a:lstStyle/>
          <a:p>
            <a:pPr marL="0" indent="0">
              <a:buNone/>
            </a:pPr>
            <a:r>
              <a:rPr lang="en-GB" sz="2800" b="1" dirty="0" smtClean="0"/>
              <a:t>Section 1.10 of </a:t>
            </a:r>
            <a:r>
              <a:rPr lang="en-GB" sz="2800" b="1" dirty="0" err="1" smtClean="0"/>
              <a:t>CoP</a:t>
            </a:r>
            <a:r>
              <a:rPr lang="en-GB" sz="2800" b="1" dirty="0" smtClean="0"/>
              <a:t> </a:t>
            </a:r>
            <a:r>
              <a:rPr lang="en-GB" sz="2800" b="1" dirty="0"/>
              <a:t>2015 </a:t>
            </a:r>
            <a:endParaRPr lang="en-GB" sz="2800" b="1" dirty="0" smtClean="0"/>
          </a:p>
          <a:p>
            <a:pPr marL="0" indent="0">
              <a:buNone/>
            </a:pPr>
            <a:r>
              <a:rPr lang="en-GB" sz="2400" dirty="0" smtClean="0"/>
              <a:t>Local </a:t>
            </a:r>
            <a:r>
              <a:rPr lang="en-GB" sz="2400" dirty="0"/>
              <a:t>authorities </a:t>
            </a:r>
            <a:r>
              <a:rPr lang="en-GB" sz="2400" b="1" dirty="0" smtClean="0"/>
              <a:t>must not </a:t>
            </a:r>
            <a:r>
              <a:rPr lang="en-GB" sz="2400" dirty="0"/>
              <a:t>use the views of parents as a proxy for young people’s views. Young people </a:t>
            </a:r>
            <a:r>
              <a:rPr lang="en-GB" sz="2400" dirty="0" smtClean="0"/>
              <a:t>will have </a:t>
            </a:r>
            <a:r>
              <a:rPr lang="en-GB" sz="2400" dirty="0"/>
              <a:t>their own perspective and local authorities should </a:t>
            </a:r>
            <a:r>
              <a:rPr lang="en-GB" sz="2400" dirty="0" smtClean="0"/>
              <a:t>have arrangements </a:t>
            </a:r>
            <a:r>
              <a:rPr lang="en-GB" sz="2400" dirty="0"/>
              <a:t>in </a:t>
            </a:r>
            <a:r>
              <a:rPr lang="en-GB" sz="2400" dirty="0" smtClean="0"/>
              <a:t>place to </a:t>
            </a:r>
            <a:r>
              <a:rPr lang="en-GB" sz="2400" dirty="0"/>
              <a:t>engage with them directly</a:t>
            </a:r>
            <a:r>
              <a:rPr lang="en-GB" sz="2400" dirty="0" smtClean="0"/>
              <a:t>.</a:t>
            </a:r>
          </a:p>
          <a:p>
            <a:pPr marL="0" indent="0">
              <a:buNone/>
            </a:pPr>
            <a:endParaRPr lang="en-GB" sz="2400" dirty="0"/>
          </a:p>
          <a:p>
            <a:pPr marL="0" indent="0">
              <a:buNone/>
            </a:pPr>
            <a:r>
              <a:rPr lang="en-GB" sz="2400" dirty="0">
                <a:solidFill>
                  <a:srgbClr val="FF0000"/>
                </a:solidFill>
              </a:rPr>
              <a:t/>
            </a:r>
            <a:br>
              <a:rPr lang="en-GB" sz="2400" dirty="0">
                <a:solidFill>
                  <a:srgbClr val="FF0000"/>
                </a:solidFill>
              </a:rPr>
            </a:br>
            <a:endParaRPr lang="en-GB" sz="2400" dirty="0" smtClean="0">
              <a:solidFill>
                <a:srgbClr val="FF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740352" y="5013176"/>
            <a:ext cx="1177598" cy="1214397"/>
          </a:xfrm>
          <a:prstGeom prst="rect">
            <a:avLst/>
          </a:prstGeom>
        </p:spPr>
      </p:pic>
    </p:spTree>
    <p:extLst>
      <p:ext uri="{BB962C8B-B14F-4D97-AF65-F5344CB8AC3E}">
        <p14:creationId xmlns:p14="http://schemas.microsoft.com/office/powerpoint/2010/main" val="2511128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B</a:t>
            </a:r>
            <a:endParaRPr lang="en-GB" b="1" dirty="0"/>
          </a:p>
        </p:txBody>
      </p:sp>
      <p:sp>
        <p:nvSpPr>
          <p:cNvPr id="3" name="Content Placeholder 2"/>
          <p:cNvSpPr>
            <a:spLocks noGrp="1"/>
          </p:cNvSpPr>
          <p:nvPr>
            <p:ph idx="1"/>
          </p:nvPr>
        </p:nvSpPr>
        <p:spPr/>
        <p:txBody>
          <a:bodyPr>
            <a:noAutofit/>
          </a:bodyPr>
          <a:lstStyle/>
          <a:p>
            <a:pPr marL="0" indent="0">
              <a:buNone/>
            </a:pPr>
            <a:r>
              <a:rPr lang="en-GB" sz="2400" b="1" dirty="0" smtClean="0"/>
              <a:t>Summary of SEND </a:t>
            </a:r>
          </a:p>
          <a:p>
            <a:r>
              <a:rPr lang="en-GB" sz="2400" dirty="0" smtClean="0"/>
              <a:t>Social Model of SEND</a:t>
            </a:r>
          </a:p>
          <a:p>
            <a:r>
              <a:rPr lang="en-GB" sz="2400" dirty="0" smtClean="0"/>
              <a:t>Holistic approach - no more than 2 – 3 sentences.</a:t>
            </a:r>
          </a:p>
          <a:p>
            <a:r>
              <a:rPr lang="en-GB" sz="2400" dirty="0" smtClean="0"/>
              <a:t>Brief overview of SEND</a:t>
            </a:r>
          </a:p>
          <a:p>
            <a:pPr marL="0" indent="0">
              <a:buNone/>
            </a:pPr>
            <a:endParaRPr lang="en-GB" sz="2400" dirty="0"/>
          </a:p>
          <a:p>
            <a:pPr marL="0" indent="0">
              <a:buNone/>
            </a:pPr>
            <a:r>
              <a:rPr lang="en-GB" sz="2400" b="1" dirty="0" smtClean="0"/>
              <a:t>Example</a:t>
            </a:r>
          </a:p>
          <a:p>
            <a:pPr marL="0" indent="0">
              <a:buNone/>
            </a:pPr>
            <a:r>
              <a:rPr lang="en-GB" sz="2400" dirty="0" smtClean="0"/>
              <a:t>Bryan has a communication and interaction difficulties which affect his ability to develop relationships with adults and peers. This also impacts on his ability to access the curriculum independently and his daily environment.</a:t>
            </a:r>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882116" y="5013176"/>
            <a:ext cx="1177598" cy="1214397"/>
          </a:xfrm>
          <a:prstGeom prst="rect">
            <a:avLst/>
          </a:prstGeom>
        </p:spPr>
      </p:pic>
    </p:spTree>
    <p:extLst>
      <p:ext uri="{BB962C8B-B14F-4D97-AF65-F5344CB8AC3E}">
        <p14:creationId xmlns:p14="http://schemas.microsoft.com/office/powerpoint/2010/main" val="4190439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B</a:t>
            </a:r>
            <a:endParaRPr lang="en-GB" b="1" dirty="0"/>
          </a:p>
        </p:txBody>
      </p:sp>
      <p:sp>
        <p:nvSpPr>
          <p:cNvPr id="3" name="Content Placeholder 2"/>
          <p:cNvSpPr>
            <a:spLocks noGrp="1"/>
          </p:cNvSpPr>
          <p:nvPr>
            <p:ph idx="1"/>
          </p:nvPr>
        </p:nvSpPr>
        <p:spPr/>
        <p:txBody>
          <a:bodyPr>
            <a:noAutofit/>
          </a:bodyPr>
          <a:lstStyle/>
          <a:p>
            <a:pPr marL="0" indent="0">
              <a:buNone/>
            </a:pPr>
            <a:r>
              <a:rPr lang="en-GB" sz="2400" b="1" dirty="0" smtClean="0"/>
              <a:t>Strengths</a:t>
            </a:r>
          </a:p>
          <a:p>
            <a:r>
              <a:rPr lang="en-GB" sz="2400" dirty="0" smtClean="0"/>
              <a:t>Pure can do’s from within each area as appropriate</a:t>
            </a:r>
          </a:p>
          <a:p>
            <a:r>
              <a:rPr lang="en-GB" sz="2400" dirty="0" smtClean="0"/>
              <a:t>Positive evidence based comments</a:t>
            </a:r>
          </a:p>
          <a:p>
            <a:r>
              <a:rPr lang="en-GB" sz="2400" dirty="0" smtClean="0"/>
              <a:t>Often these may be the smallest steps of achievement</a:t>
            </a:r>
          </a:p>
          <a:p>
            <a:pPr marL="0" indent="0">
              <a:buNone/>
            </a:pPr>
            <a:endParaRPr lang="en-GB" sz="2400" dirty="0"/>
          </a:p>
          <a:p>
            <a:pPr marL="0" indent="0">
              <a:buNone/>
            </a:pPr>
            <a:r>
              <a:rPr lang="en-GB" sz="2400" b="1" dirty="0" smtClean="0"/>
              <a:t>Example</a:t>
            </a:r>
          </a:p>
          <a:p>
            <a:pPr marL="0" indent="0">
              <a:buNone/>
            </a:pPr>
            <a:r>
              <a:rPr lang="en-GB" sz="2400" dirty="0" smtClean="0"/>
              <a:t>Graham is able to make and maintain friendships; he has also a good sense of humour and enjoys to make others laugh. </a:t>
            </a:r>
          </a:p>
          <a:p>
            <a:pPr marL="0" indent="0">
              <a:buNone/>
            </a:pPr>
            <a:endParaRPr lang="en-GB" sz="2400" dirty="0"/>
          </a:p>
          <a:p>
            <a:pPr marL="0" indent="0">
              <a:buNone/>
            </a:pPr>
            <a:r>
              <a:rPr lang="en-GB" sz="2400" dirty="0" smtClean="0"/>
              <a:t>Salma is able to read CVC words and the 10 HF words.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864257" y="5517232"/>
            <a:ext cx="1177598" cy="1214397"/>
          </a:xfrm>
          <a:prstGeom prst="rect">
            <a:avLst/>
          </a:prstGeom>
        </p:spPr>
      </p:pic>
    </p:spTree>
    <p:extLst>
      <p:ext uri="{BB962C8B-B14F-4D97-AF65-F5344CB8AC3E}">
        <p14:creationId xmlns:p14="http://schemas.microsoft.com/office/powerpoint/2010/main" val="300305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Educational Psychology Team Update</a:t>
            </a:r>
            <a:endParaRPr lang="en-GB" dirty="0"/>
          </a:p>
        </p:txBody>
      </p:sp>
      <p:sp>
        <p:nvSpPr>
          <p:cNvPr id="5" name="Subtitle 4"/>
          <p:cNvSpPr>
            <a:spLocks noGrp="1"/>
          </p:cNvSpPr>
          <p:nvPr>
            <p:ph type="subTitle" idx="1"/>
          </p:nvPr>
        </p:nvSpPr>
        <p:spPr/>
        <p:txBody>
          <a:bodyPr/>
          <a:lstStyle/>
          <a:p>
            <a:r>
              <a:rPr lang="en-GB" dirty="0" smtClean="0"/>
              <a:t>Ruth Dennis</a:t>
            </a:r>
          </a:p>
          <a:p>
            <a:r>
              <a:rPr lang="en-GB" dirty="0" smtClean="0"/>
              <a:t>Principal Educational Psychologist</a:t>
            </a:r>
            <a:endParaRPr lang="en-GB" dirty="0"/>
          </a:p>
        </p:txBody>
      </p:sp>
    </p:spTree>
    <p:extLst>
      <p:ext uri="{BB962C8B-B14F-4D97-AF65-F5344CB8AC3E}">
        <p14:creationId xmlns:p14="http://schemas.microsoft.com/office/powerpoint/2010/main" val="17543164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B</a:t>
            </a:r>
            <a:endParaRPr lang="en-GB" b="1" dirty="0"/>
          </a:p>
        </p:txBody>
      </p:sp>
      <p:sp>
        <p:nvSpPr>
          <p:cNvPr id="3" name="Content Placeholder 2"/>
          <p:cNvSpPr>
            <a:spLocks noGrp="1"/>
          </p:cNvSpPr>
          <p:nvPr>
            <p:ph idx="1"/>
          </p:nvPr>
        </p:nvSpPr>
        <p:spPr/>
        <p:txBody>
          <a:bodyPr>
            <a:noAutofit/>
          </a:bodyPr>
          <a:lstStyle/>
          <a:p>
            <a:pPr marL="0" indent="0">
              <a:buNone/>
            </a:pPr>
            <a:r>
              <a:rPr lang="en-GB" sz="2400" b="1" dirty="0" smtClean="0"/>
              <a:t>Needs</a:t>
            </a:r>
          </a:p>
          <a:p>
            <a:r>
              <a:rPr lang="en-GB" sz="2400" dirty="0" smtClean="0"/>
              <a:t>Emerging skills are in their infancy and are areas for consolidation and development. These are also skills which are yet to develop however there is the potential to do so.</a:t>
            </a:r>
          </a:p>
          <a:p>
            <a:r>
              <a:rPr lang="en-GB" sz="2400" dirty="0" smtClean="0"/>
              <a:t>Barriers to learning are difficulties. A barrier does not always have to link to an emerging skill.</a:t>
            </a:r>
            <a:endParaRPr lang="en-GB" sz="2400" dirty="0"/>
          </a:p>
          <a:p>
            <a:pPr marL="0" indent="0">
              <a:buNone/>
            </a:pPr>
            <a:r>
              <a:rPr lang="en-GB" sz="2400" b="1" dirty="0" smtClean="0"/>
              <a:t>Example</a:t>
            </a:r>
            <a:endParaRPr lang="en-GB" sz="2400" b="1" dirty="0"/>
          </a:p>
          <a:p>
            <a:pPr marL="0" indent="0">
              <a:buNone/>
            </a:pPr>
            <a:r>
              <a:rPr lang="en-GB" sz="2400" dirty="0" smtClean="0"/>
              <a:t>Bertha is beginning to recognise emotions happy and sad in others; however she is yet to recognise and name her own emotions in context.</a:t>
            </a:r>
          </a:p>
          <a:p>
            <a:pPr marL="0" indent="0">
              <a:buNone/>
            </a:pPr>
            <a:r>
              <a:rPr lang="en-GB" sz="2400" dirty="0" smtClean="0"/>
              <a:t>Bertha has yet to make and maintain any friendships.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8244408" y="5386789"/>
            <a:ext cx="815306" cy="840784"/>
          </a:xfrm>
          <a:prstGeom prst="rect">
            <a:avLst/>
          </a:prstGeom>
        </p:spPr>
      </p:pic>
    </p:spTree>
    <p:extLst>
      <p:ext uri="{BB962C8B-B14F-4D97-AF65-F5344CB8AC3E}">
        <p14:creationId xmlns:p14="http://schemas.microsoft.com/office/powerpoint/2010/main" val="2153454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b="1" dirty="0"/>
              <a:t>Preparation for adulthood</a:t>
            </a:r>
          </a:p>
        </p:txBody>
      </p:sp>
      <p:sp>
        <p:nvSpPr>
          <p:cNvPr id="3" name="Content Placeholder 2"/>
          <p:cNvSpPr>
            <a:spLocks noGrp="1"/>
          </p:cNvSpPr>
          <p:nvPr>
            <p:ph idx="1"/>
          </p:nvPr>
        </p:nvSpPr>
        <p:spPr/>
        <p:txBody>
          <a:bodyPr>
            <a:noAutofit/>
          </a:bodyPr>
          <a:lstStyle/>
          <a:p>
            <a:pPr marL="0" indent="0">
              <a:buNone/>
            </a:pPr>
            <a:r>
              <a:rPr lang="en-GB" sz="2400" dirty="0" smtClean="0"/>
              <a:t>This will fall under the statutory headings:</a:t>
            </a:r>
          </a:p>
          <a:p>
            <a:r>
              <a:rPr lang="en-GB" sz="2400" dirty="0" smtClean="0"/>
              <a:t>Higher </a:t>
            </a:r>
            <a:r>
              <a:rPr lang="en-GB" sz="2400" dirty="0"/>
              <a:t>education and/or </a:t>
            </a:r>
            <a:r>
              <a:rPr lang="en-GB" sz="2400" dirty="0" smtClean="0"/>
              <a:t>employment</a:t>
            </a:r>
          </a:p>
          <a:p>
            <a:r>
              <a:rPr lang="en-GB" sz="2400" dirty="0"/>
              <a:t>Independent </a:t>
            </a:r>
            <a:r>
              <a:rPr lang="en-GB" sz="2400" dirty="0" smtClean="0"/>
              <a:t>living</a:t>
            </a:r>
          </a:p>
          <a:p>
            <a:r>
              <a:rPr lang="en-GB" sz="2400" dirty="0"/>
              <a:t>Participating in </a:t>
            </a:r>
            <a:r>
              <a:rPr lang="en-GB" sz="2400" dirty="0" smtClean="0"/>
              <a:t>society</a:t>
            </a:r>
          </a:p>
          <a:p>
            <a:r>
              <a:rPr lang="en-GB" sz="2400" dirty="0"/>
              <a:t>Being as healthy as possible in adult </a:t>
            </a:r>
            <a:r>
              <a:rPr lang="en-GB" sz="2400" dirty="0" smtClean="0"/>
              <a:t>life</a:t>
            </a:r>
          </a:p>
          <a:p>
            <a:pPr marL="0" indent="0">
              <a:buNone/>
            </a:pPr>
            <a:endParaRPr lang="en-GB" sz="2400" dirty="0" smtClean="0"/>
          </a:p>
          <a:p>
            <a:pPr marL="0" indent="0">
              <a:buNone/>
            </a:pPr>
            <a:r>
              <a:rPr lang="en-GB" sz="2400" dirty="0" smtClean="0"/>
              <a:t>Future training will be provided around Section B, E and F</a:t>
            </a:r>
          </a:p>
          <a:p>
            <a:pPr marL="0" indent="0">
              <a:buNone/>
            </a:pPr>
            <a:endParaRPr lang="en-GB" sz="2400"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8244408" y="5386789"/>
            <a:ext cx="815306" cy="840784"/>
          </a:xfrm>
          <a:prstGeom prst="rect">
            <a:avLst/>
          </a:prstGeom>
        </p:spPr>
      </p:pic>
    </p:spTree>
    <p:extLst>
      <p:ext uri="{BB962C8B-B14F-4D97-AF65-F5344CB8AC3E}">
        <p14:creationId xmlns:p14="http://schemas.microsoft.com/office/powerpoint/2010/main" val="3816096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C</a:t>
            </a:r>
            <a:endParaRPr lang="en-GB"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956376" y="332656"/>
            <a:ext cx="815306" cy="8407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93876556"/>
              </p:ext>
            </p:extLst>
          </p:nvPr>
        </p:nvGraphicFramePr>
        <p:xfrm>
          <a:off x="539552" y="1772816"/>
          <a:ext cx="8280920" cy="4034365"/>
        </p:xfrm>
        <a:graphic>
          <a:graphicData uri="http://schemas.openxmlformats.org/drawingml/2006/table">
            <a:tbl>
              <a:tblPr firstRow="1" firstCol="1" lastRow="1" lastCol="1" bandRow="1" bandCol="1">
                <a:tableStyleId>{B301B821-A1FF-4177-AEE7-76D212191A09}</a:tableStyleId>
              </a:tblPr>
              <a:tblGrid>
                <a:gridCol w="2595413"/>
                <a:gridCol w="5685507"/>
              </a:tblGrid>
              <a:tr h="787193">
                <a:tc>
                  <a:txBody>
                    <a:bodyPr/>
                    <a:lstStyle/>
                    <a:p>
                      <a:pPr algn="ctr">
                        <a:spcAft>
                          <a:spcPts val="0"/>
                        </a:spcAft>
                      </a:pPr>
                      <a:r>
                        <a:rPr lang="en-GB" sz="2000" dirty="0">
                          <a:effectLst/>
                        </a:rPr>
                        <a:t>Area of Special Educational Need</a:t>
                      </a:r>
                      <a:endParaRPr lang="en-GB" sz="2000" dirty="0">
                        <a:solidFill>
                          <a:srgbClr val="000000"/>
                        </a:solidFill>
                        <a:effectLst/>
                        <a:latin typeface="Calibri"/>
                        <a:ea typeface="Times New Roman"/>
                        <a:cs typeface="Calibri"/>
                      </a:endParaRPr>
                    </a:p>
                  </a:txBody>
                  <a:tcPr marL="68580" marR="68580" marT="0" marB="0" anchor="ctr"/>
                </a:tc>
                <a:tc>
                  <a:txBody>
                    <a:bodyPr/>
                    <a:lstStyle/>
                    <a:p>
                      <a:pPr algn="ctr">
                        <a:spcAft>
                          <a:spcPts val="0"/>
                        </a:spcAft>
                      </a:pPr>
                      <a:r>
                        <a:rPr lang="en-GB" sz="2000" dirty="0">
                          <a:effectLst/>
                        </a:rPr>
                        <a:t>Related Health Need</a:t>
                      </a:r>
                      <a:endParaRPr lang="en-GB" sz="2000" dirty="0">
                        <a:solidFill>
                          <a:srgbClr val="000000"/>
                        </a:solidFill>
                        <a:effectLst/>
                        <a:latin typeface="Calibri"/>
                        <a:ea typeface="Times New Roman"/>
                        <a:cs typeface="Calibri"/>
                      </a:endParaRPr>
                    </a:p>
                  </a:txBody>
                  <a:tcPr marL="68580" marR="68580" marT="0" marB="0" anchor="ctr"/>
                </a:tc>
              </a:tr>
              <a:tr h="3247172">
                <a:tc>
                  <a:txBody>
                    <a:bodyPr/>
                    <a:lstStyle/>
                    <a:p>
                      <a:pPr algn="ctr">
                        <a:spcAft>
                          <a:spcPts val="0"/>
                        </a:spcAft>
                      </a:pPr>
                      <a:r>
                        <a:rPr lang="en-GB" sz="2000" dirty="0">
                          <a:effectLst/>
                        </a:rPr>
                        <a:t> </a:t>
                      </a:r>
                    </a:p>
                    <a:p>
                      <a:pPr algn="ctr">
                        <a:spcAft>
                          <a:spcPts val="0"/>
                        </a:spcAft>
                      </a:pPr>
                      <a:r>
                        <a:rPr lang="en-GB" sz="2000" dirty="0">
                          <a:effectLst/>
                        </a:rPr>
                        <a:t>Section C</a:t>
                      </a:r>
                    </a:p>
                    <a:p>
                      <a:pPr algn="ctr">
                        <a:spcAft>
                          <a:spcPts val="0"/>
                        </a:spcAft>
                      </a:pPr>
                      <a:r>
                        <a:rPr lang="en-GB" sz="2000" dirty="0">
                          <a:effectLst/>
                        </a:rPr>
                        <a:t> </a:t>
                      </a:r>
                      <a:endParaRPr lang="en-GB" sz="2000" dirty="0">
                        <a:solidFill>
                          <a:srgbClr val="000000"/>
                        </a:solidFill>
                        <a:effectLst/>
                        <a:latin typeface="Calibri"/>
                        <a:ea typeface="Times New Roman"/>
                        <a:cs typeface="Calibri"/>
                      </a:endParaRPr>
                    </a:p>
                  </a:txBody>
                  <a:tcPr marL="68580" marR="68580" marT="0" marB="0" anchor="ctr"/>
                </a:tc>
                <a:tc>
                  <a:txBody>
                    <a:bodyPr/>
                    <a:lstStyle/>
                    <a:p>
                      <a:pPr>
                        <a:spcAft>
                          <a:spcPts val="0"/>
                        </a:spcAft>
                      </a:pPr>
                      <a:r>
                        <a:rPr lang="en-GB" sz="2000" dirty="0">
                          <a:effectLst/>
                        </a:rPr>
                        <a:t>Health needs related to SEN (What is the impact?)</a:t>
                      </a:r>
                    </a:p>
                    <a:p>
                      <a:pPr>
                        <a:spcAft>
                          <a:spcPts val="0"/>
                        </a:spcAft>
                      </a:pPr>
                      <a:r>
                        <a:rPr lang="en-GB" sz="2000" b="0" dirty="0">
                          <a:effectLst/>
                        </a:rPr>
                        <a:t>No Health needs have been identified at this moment of time.</a:t>
                      </a:r>
                    </a:p>
                    <a:p>
                      <a:pPr>
                        <a:spcAft>
                          <a:spcPts val="0"/>
                        </a:spcAft>
                      </a:pPr>
                      <a:r>
                        <a:rPr lang="en-GB" sz="2000" dirty="0">
                          <a:effectLst/>
                        </a:rPr>
                        <a:t> </a:t>
                      </a:r>
                      <a:endParaRPr lang="en-GB" sz="2000" dirty="0" smtClean="0">
                        <a:effectLst/>
                      </a:endParaRPr>
                    </a:p>
                    <a:p>
                      <a:pPr>
                        <a:spcAft>
                          <a:spcPts val="0"/>
                        </a:spcAft>
                      </a:pPr>
                      <a:endParaRPr lang="en-GB" sz="2000" dirty="0">
                        <a:effectLst/>
                      </a:endParaRPr>
                    </a:p>
                    <a:p>
                      <a:pPr>
                        <a:spcAft>
                          <a:spcPts val="0"/>
                        </a:spcAft>
                      </a:pPr>
                      <a:r>
                        <a:rPr lang="en-GB" sz="2000" dirty="0">
                          <a:effectLst/>
                        </a:rPr>
                        <a:t>Health Needs not related to SEN (What is the impact?)</a:t>
                      </a:r>
                    </a:p>
                    <a:p>
                      <a:pPr>
                        <a:spcAft>
                          <a:spcPts val="0"/>
                        </a:spcAft>
                      </a:pPr>
                      <a:r>
                        <a:rPr lang="en-GB" sz="2000" dirty="0">
                          <a:effectLst/>
                        </a:rPr>
                        <a:t> </a:t>
                      </a:r>
                    </a:p>
                    <a:p>
                      <a:pPr>
                        <a:spcAft>
                          <a:spcPts val="0"/>
                        </a:spcAft>
                      </a:pPr>
                      <a:r>
                        <a:rPr lang="en-GB" sz="2000" dirty="0">
                          <a:effectLst/>
                        </a:rPr>
                        <a:t> </a:t>
                      </a:r>
                    </a:p>
                    <a:p>
                      <a:pPr>
                        <a:spcAft>
                          <a:spcPts val="0"/>
                        </a:spcAft>
                      </a:pPr>
                      <a:r>
                        <a:rPr lang="en-GB" sz="2000" dirty="0">
                          <a:effectLst/>
                        </a:rPr>
                        <a:t> </a:t>
                      </a:r>
                      <a:endParaRPr lang="en-GB" sz="2000" dirty="0">
                        <a:solidFill>
                          <a:srgbClr val="000000"/>
                        </a:solidFill>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3050752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E and F</a:t>
            </a:r>
            <a:endParaRPr lang="en-GB"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956376" y="332656"/>
            <a:ext cx="815306" cy="84078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40103011"/>
              </p:ext>
            </p:extLst>
          </p:nvPr>
        </p:nvGraphicFramePr>
        <p:xfrm>
          <a:off x="467544" y="1515618"/>
          <a:ext cx="8229600" cy="5006340"/>
        </p:xfrm>
        <a:graphic>
          <a:graphicData uri="http://schemas.openxmlformats.org/drawingml/2006/table">
            <a:tbl>
              <a:tblPr firstRow="1" firstCol="1" bandRow="1" bandCol="1">
                <a:tableStyleId>{5C22544A-7EE6-4342-B048-85BDC9FD1C3A}</a:tableStyleId>
              </a:tblPr>
              <a:tblGrid>
                <a:gridCol w="1489558"/>
                <a:gridCol w="1468161"/>
                <a:gridCol w="2730581"/>
                <a:gridCol w="1270650"/>
                <a:gridCol w="1270650"/>
              </a:tblGrid>
              <a:tr h="958867">
                <a:tc>
                  <a:txBody>
                    <a:bodyPr/>
                    <a:lstStyle/>
                    <a:p>
                      <a:pPr algn="ctr">
                        <a:lnSpc>
                          <a:spcPct val="115000"/>
                        </a:lnSpc>
                        <a:spcAft>
                          <a:spcPts val="0"/>
                        </a:spcAft>
                        <a:tabLst>
                          <a:tab pos="-457200" algn="l"/>
                        </a:tabLst>
                      </a:pPr>
                      <a:r>
                        <a:rPr lang="en-US" sz="1800" dirty="0">
                          <a:effectLst/>
                        </a:rPr>
                        <a:t>Need</a:t>
                      </a:r>
                      <a:endParaRPr lang="en-GB" sz="1800" dirty="0">
                        <a:effectLst/>
                      </a:endParaRPr>
                    </a:p>
                    <a:p>
                      <a:pPr algn="ctr">
                        <a:lnSpc>
                          <a:spcPct val="115000"/>
                        </a:lnSpc>
                        <a:spcAft>
                          <a:spcPts val="0"/>
                        </a:spcAft>
                        <a:tabLst>
                          <a:tab pos="-457200" algn="l"/>
                        </a:tabLst>
                      </a:pPr>
                      <a:r>
                        <a:rPr lang="en-US" sz="1800" dirty="0">
                          <a:effectLst/>
                        </a:rPr>
                        <a:t>(Section B)</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Outcomes Sought</a:t>
                      </a:r>
                      <a:endParaRPr lang="en-GB" sz="1800" dirty="0">
                        <a:effectLst/>
                      </a:endParaRPr>
                    </a:p>
                    <a:p>
                      <a:pPr algn="ctr">
                        <a:lnSpc>
                          <a:spcPct val="115000"/>
                        </a:lnSpc>
                        <a:spcAft>
                          <a:spcPts val="0"/>
                        </a:spcAft>
                        <a:tabLst>
                          <a:tab pos="-457200" algn="l"/>
                        </a:tabLst>
                      </a:pPr>
                      <a:r>
                        <a:rPr lang="en-US" sz="1800" dirty="0">
                          <a:effectLst/>
                        </a:rPr>
                        <a:t>(Section E)</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Educational Provision</a:t>
                      </a:r>
                      <a:endParaRPr lang="en-GB" sz="1800">
                        <a:effectLst/>
                      </a:endParaRPr>
                    </a:p>
                    <a:p>
                      <a:pPr algn="ctr">
                        <a:lnSpc>
                          <a:spcPct val="115000"/>
                        </a:lnSpc>
                        <a:spcAft>
                          <a:spcPts val="0"/>
                        </a:spcAft>
                        <a:tabLst>
                          <a:tab pos="-457200" algn="l"/>
                        </a:tabLst>
                      </a:pPr>
                      <a:r>
                        <a:rPr lang="en-US" sz="1800">
                          <a:effectLst/>
                        </a:rPr>
                        <a:t>(Section F)</a:t>
                      </a:r>
                      <a:endParaRPr lang="en-GB" sz="1800" b="1" i="1">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Provided by:</a:t>
                      </a:r>
                      <a:endParaRPr lang="en-GB" sz="1800" b="1" i="1">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Monitored by</a:t>
                      </a:r>
                      <a:endParaRPr lang="en-GB" sz="1800" b="1" i="1">
                        <a:solidFill>
                          <a:srgbClr val="7F7F7F"/>
                        </a:solidFill>
                        <a:effectLst/>
                        <a:latin typeface="Calibri"/>
                        <a:ea typeface="Times New Roman"/>
                        <a:cs typeface="Arial"/>
                      </a:endParaRPr>
                    </a:p>
                  </a:txBody>
                  <a:tcPr marL="68580" marR="68580" marT="68580" marB="68580" anchor="ctr"/>
                </a:tc>
              </a:tr>
              <a:tr h="3546803">
                <a:tc>
                  <a:txBody>
                    <a:bodyPr/>
                    <a:lstStyle/>
                    <a:p>
                      <a:pPr algn="ctr">
                        <a:lnSpc>
                          <a:spcPct val="115000"/>
                        </a:lnSpc>
                        <a:spcAft>
                          <a:spcPts val="0"/>
                        </a:spcAft>
                        <a:tabLst>
                          <a:tab pos="-457200" algn="l"/>
                        </a:tabLst>
                      </a:pPr>
                      <a:r>
                        <a:rPr lang="en-US" sz="1800" dirty="0">
                          <a:effectLst/>
                        </a:rPr>
                        <a:t>Cognition and Learning</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nSpc>
                          <a:spcPct val="115000"/>
                        </a:lnSpc>
                        <a:spcAft>
                          <a:spcPts val="0"/>
                        </a:spcAft>
                        <a:tabLst>
                          <a:tab pos="-457200" algn="l"/>
                        </a:tabLst>
                      </a:pPr>
                      <a:r>
                        <a:rPr lang="en-US" sz="1800" dirty="0">
                          <a:effectLst/>
                        </a:rPr>
                        <a:t>By the end of…</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By the next review…</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nSpc>
                          <a:spcPct val="115000"/>
                        </a:lnSpc>
                        <a:spcAft>
                          <a:spcPts val="0"/>
                        </a:spcAft>
                        <a:tabLst>
                          <a:tab pos="-457200" algn="l"/>
                        </a:tabLst>
                      </a:pPr>
                      <a:r>
                        <a:rPr lang="en-US" sz="1800" dirty="0">
                          <a:effectLst/>
                        </a:rPr>
                        <a:t>Bespoke Intervention – time bound and quantifiable: Staff will…</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Needs specific practice which is different from and in addition to: Staff will…</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School Staff</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Educational Psychologist to monitor progress at the time of Key Stage transition</a:t>
                      </a:r>
                      <a:endParaRPr lang="en-GB" sz="1800" dirty="0">
                        <a:effectLst/>
                      </a:endParaRPr>
                    </a:p>
                    <a:p>
                      <a:pPr algn="ctr">
                        <a:lnSpc>
                          <a:spcPct val="115000"/>
                        </a:lnSpc>
                        <a:spcAft>
                          <a:spcPts val="0"/>
                        </a:spcAft>
                        <a:tabLst>
                          <a:tab pos="-457200" algn="l"/>
                        </a:tabLst>
                      </a:pPr>
                      <a:r>
                        <a:rPr lang="en-US" sz="1800" dirty="0">
                          <a:effectLst/>
                        </a:rPr>
                        <a:t> </a:t>
                      </a:r>
                      <a:endParaRPr lang="en-GB" sz="1800" dirty="0">
                        <a:effectLst/>
                      </a:endParaRPr>
                    </a:p>
                    <a:p>
                      <a:pPr algn="ctr">
                        <a:lnSpc>
                          <a:spcPct val="115000"/>
                        </a:lnSpc>
                        <a:spcAft>
                          <a:spcPts val="0"/>
                        </a:spcAft>
                        <a:tabLst>
                          <a:tab pos="-457200" algn="l"/>
                        </a:tabLst>
                      </a:pPr>
                      <a:r>
                        <a:rPr lang="en-US" sz="1800" dirty="0">
                          <a:effectLst/>
                        </a:rPr>
                        <a:t>SENCO</a:t>
                      </a:r>
                      <a:endParaRPr lang="en-GB" sz="1800" dirty="0">
                        <a:effectLst/>
                      </a:endParaRPr>
                    </a:p>
                    <a:p>
                      <a:pPr algn="ctr">
                        <a:lnSpc>
                          <a:spcPct val="115000"/>
                        </a:lnSpc>
                        <a:spcAft>
                          <a:spcPts val="0"/>
                        </a:spcAft>
                        <a:tabLst>
                          <a:tab pos="-457200" algn="l"/>
                        </a:tabLst>
                      </a:pPr>
                      <a:r>
                        <a:rPr lang="en-US" sz="1800" dirty="0">
                          <a:effectLst/>
                        </a:rPr>
                        <a:t> </a:t>
                      </a:r>
                      <a:endParaRPr lang="en-GB" sz="1800" dirty="0">
                        <a:effectLst/>
                      </a:endParaRPr>
                    </a:p>
                    <a:p>
                      <a:pPr algn="ctr">
                        <a:lnSpc>
                          <a:spcPct val="115000"/>
                        </a:lnSpc>
                        <a:spcAft>
                          <a:spcPts val="0"/>
                        </a:spcAft>
                        <a:tabLst>
                          <a:tab pos="-457200" algn="l"/>
                        </a:tabLst>
                      </a:pPr>
                      <a:r>
                        <a:rPr lang="en-US" sz="1800" dirty="0">
                          <a:effectLst/>
                        </a:rPr>
                        <a:t>Class Teacher</a:t>
                      </a:r>
                      <a:endParaRPr lang="en-GB" sz="1800" b="1" i="1" dirty="0">
                        <a:solidFill>
                          <a:srgbClr val="7F7F7F"/>
                        </a:solidFill>
                        <a:effectLst/>
                        <a:latin typeface="Calibri"/>
                        <a:ea typeface="Times New Roman"/>
                        <a:cs typeface="Arial"/>
                      </a:endParaRPr>
                    </a:p>
                  </a:txBody>
                  <a:tcPr marL="68580" marR="68580" marT="68580" marB="68580" anchor="ctr"/>
                </a:tc>
              </a:tr>
            </a:tbl>
          </a:graphicData>
        </a:graphic>
      </p:graphicFrame>
    </p:spTree>
    <p:extLst>
      <p:ext uri="{BB962C8B-B14F-4D97-AF65-F5344CB8AC3E}">
        <p14:creationId xmlns:p14="http://schemas.microsoft.com/office/powerpoint/2010/main" val="2244845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Outcomes</a:t>
            </a:r>
            <a:endParaRPr lang="en-GB" b="1" dirty="0"/>
          </a:p>
        </p:txBody>
      </p:sp>
      <p:sp>
        <p:nvSpPr>
          <p:cNvPr id="3" name="Content Placeholder 2"/>
          <p:cNvSpPr>
            <a:spLocks noGrp="1"/>
          </p:cNvSpPr>
          <p:nvPr>
            <p:ph idx="1"/>
          </p:nvPr>
        </p:nvSpPr>
        <p:spPr/>
        <p:txBody>
          <a:bodyPr>
            <a:noAutofit/>
          </a:bodyPr>
          <a:lstStyle/>
          <a:p>
            <a:r>
              <a:rPr lang="en-GB" sz="2400" b="1" dirty="0"/>
              <a:t>Long Term</a:t>
            </a:r>
            <a:r>
              <a:rPr lang="en-GB" sz="2400" dirty="0"/>
              <a:t> outcomes must link with CYP aspirations</a:t>
            </a:r>
          </a:p>
          <a:p>
            <a:pPr lvl="1"/>
            <a:r>
              <a:rPr lang="en-GB" sz="2000" dirty="0"/>
              <a:t>They must have an element of being ‘time bound’ however these are overarching outcomes.</a:t>
            </a:r>
          </a:p>
          <a:p>
            <a:pPr lvl="1"/>
            <a:r>
              <a:rPr lang="en-GB" sz="2000" dirty="0"/>
              <a:t>They must indicate a ‘so that’ or ‘in order to’ </a:t>
            </a:r>
          </a:p>
          <a:p>
            <a:r>
              <a:rPr lang="en-GB" sz="2400" b="1" dirty="0" smtClean="0"/>
              <a:t>Medium Term </a:t>
            </a:r>
            <a:r>
              <a:rPr lang="en-GB" sz="2400" dirty="0" smtClean="0"/>
              <a:t>outcomes must be an interim step towards a long term outcome usually by the following year.</a:t>
            </a:r>
          </a:p>
          <a:p>
            <a:pPr lvl="1"/>
            <a:r>
              <a:rPr lang="en-GB" sz="2000" dirty="0" smtClean="0"/>
              <a:t>Must be SMART</a:t>
            </a:r>
          </a:p>
          <a:p>
            <a:r>
              <a:rPr lang="en-GB" sz="2400" b="1" dirty="0" smtClean="0"/>
              <a:t>Short Term </a:t>
            </a:r>
            <a:r>
              <a:rPr lang="en-GB" sz="2400" dirty="0" smtClean="0"/>
              <a:t>outcomes must create steps towards the Medium Term.</a:t>
            </a:r>
            <a:r>
              <a:rPr lang="en-GB" sz="2400" dirty="0"/>
              <a:t> </a:t>
            </a:r>
            <a:endParaRPr lang="en-GB" sz="2400" dirty="0" smtClean="0"/>
          </a:p>
          <a:p>
            <a:pPr lvl="1"/>
            <a:r>
              <a:rPr lang="en-GB" sz="2000" dirty="0"/>
              <a:t>Must be </a:t>
            </a:r>
            <a:r>
              <a:rPr lang="en-GB" sz="2000" dirty="0" smtClean="0"/>
              <a:t>SMART</a:t>
            </a:r>
          </a:p>
          <a:p>
            <a:pPr lvl="1"/>
            <a:r>
              <a:rPr lang="en-GB" sz="2000" dirty="0" smtClean="0"/>
              <a:t>Recorded and Reviewed in a MSP</a:t>
            </a:r>
            <a:endParaRPr lang="en-GB" sz="2000" dirty="0"/>
          </a:p>
          <a:p>
            <a:pPr marL="457200" lvl="1" indent="0">
              <a:buNone/>
            </a:pPr>
            <a:endParaRPr lang="en-GB" sz="2000" dirty="0" smtClean="0"/>
          </a:p>
          <a:p>
            <a:pPr marL="0" indent="0">
              <a:buNone/>
            </a:pPr>
            <a:endParaRPr lang="en-GB" sz="2400" dirty="0" smtClean="0"/>
          </a:p>
          <a:p>
            <a:pPr marL="0" indent="0">
              <a:buNone/>
            </a:pPr>
            <a:endParaRPr lang="en-GB" sz="2400"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8244408" y="5386789"/>
            <a:ext cx="815306" cy="840784"/>
          </a:xfrm>
          <a:prstGeom prst="rect">
            <a:avLst/>
          </a:prstGeom>
        </p:spPr>
      </p:pic>
    </p:spTree>
    <p:extLst>
      <p:ext uri="{BB962C8B-B14F-4D97-AF65-F5344CB8AC3E}">
        <p14:creationId xmlns:p14="http://schemas.microsoft.com/office/powerpoint/2010/main" val="580148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Outcomes</a:t>
            </a:r>
            <a:endParaRPr lang="en-GB" b="1" dirty="0"/>
          </a:p>
        </p:txBody>
      </p:sp>
      <p:sp>
        <p:nvSpPr>
          <p:cNvPr id="3" name="Content Placeholder 2"/>
          <p:cNvSpPr>
            <a:spLocks noGrp="1"/>
          </p:cNvSpPr>
          <p:nvPr>
            <p:ph idx="1"/>
          </p:nvPr>
        </p:nvSpPr>
        <p:spPr/>
        <p:txBody>
          <a:bodyPr>
            <a:noAutofit/>
          </a:bodyPr>
          <a:lstStyle/>
          <a:p>
            <a:pPr marL="0" indent="0">
              <a:buNone/>
            </a:pPr>
            <a:r>
              <a:rPr lang="en-GB" sz="2400" b="1" dirty="0" smtClean="0"/>
              <a:t>Long Term</a:t>
            </a:r>
            <a:r>
              <a:rPr lang="en-GB" sz="2400" dirty="0" smtClean="0"/>
              <a:t>: By the end of Key Stage 1, Riley will have developed his social emotional skills so that he able to play with his peer group at play time appropriately.</a:t>
            </a:r>
          </a:p>
          <a:p>
            <a:pPr marL="0" indent="0">
              <a:buNone/>
            </a:pPr>
            <a:endParaRPr lang="en-GB" sz="2400" dirty="0"/>
          </a:p>
          <a:p>
            <a:pPr marL="0" indent="0">
              <a:buNone/>
            </a:pPr>
            <a:r>
              <a:rPr lang="en-GB" sz="2400" b="1" dirty="0" smtClean="0"/>
              <a:t>Medium Term</a:t>
            </a:r>
            <a:r>
              <a:rPr lang="en-GB" sz="2400" dirty="0" smtClean="0"/>
              <a:t>: By the end of Year 1, Riley will be able to play a short game of 7 minutes with 2 friends and an adult at least 4 times a week.</a:t>
            </a:r>
          </a:p>
          <a:p>
            <a:pPr marL="0" indent="0">
              <a:buNone/>
            </a:pPr>
            <a:endParaRPr lang="en-GB" sz="2400" dirty="0"/>
          </a:p>
          <a:p>
            <a:pPr marL="0" indent="0">
              <a:buNone/>
            </a:pPr>
            <a:r>
              <a:rPr lang="en-GB" sz="2400" b="1" dirty="0" smtClean="0"/>
              <a:t>Short Term</a:t>
            </a:r>
            <a:r>
              <a:rPr lang="en-GB" sz="2400" dirty="0" smtClean="0"/>
              <a:t>: By the end of the Autumn Term, Riley will be able to play a short game of 5 minutes with another peer and an adult at least 3 times a week.</a:t>
            </a:r>
          </a:p>
          <a:p>
            <a:pPr marL="0" indent="0">
              <a:buNone/>
            </a:pPr>
            <a:endParaRPr lang="en-GB" sz="2400"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789142" y="5459535"/>
            <a:ext cx="1103338" cy="1137817"/>
          </a:xfrm>
          <a:prstGeom prst="rect">
            <a:avLst/>
          </a:prstGeom>
        </p:spPr>
      </p:pic>
    </p:spTree>
    <p:extLst>
      <p:ext uri="{BB962C8B-B14F-4D97-AF65-F5344CB8AC3E}">
        <p14:creationId xmlns:p14="http://schemas.microsoft.com/office/powerpoint/2010/main" val="1281714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G</a:t>
            </a:r>
            <a:endParaRPr lang="en-GB"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956376" y="332656"/>
            <a:ext cx="815306" cy="84078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4685252"/>
              </p:ext>
            </p:extLst>
          </p:nvPr>
        </p:nvGraphicFramePr>
        <p:xfrm>
          <a:off x="467544" y="1515618"/>
          <a:ext cx="8229600" cy="4690872"/>
        </p:xfrm>
        <a:graphic>
          <a:graphicData uri="http://schemas.openxmlformats.org/drawingml/2006/table">
            <a:tbl>
              <a:tblPr firstRow="1" firstCol="1" bandRow="1" bandCol="1">
                <a:tableStyleId>{5C22544A-7EE6-4342-B048-85BDC9FD1C3A}</a:tableStyleId>
              </a:tblPr>
              <a:tblGrid>
                <a:gridCol w="1489558"/>
                <a:gridCol w="1468161"/>
                <a:gridCol w="2730581"/>
                <a:gridCol w="1270650"/>
                <a:gridCol w="1270650"/>
              </a:tblGrid>
              <a:tr h="958867">
                <a:tc>
                  <a:txBody>
                    <a:bodyPr/>
                    <a:lstStyle/>
                    <a:p>
                      <a:pPr algn="ctr">
                        <a:lnSpc>
                          <a:spcPct val="115000"/>
                        </a:lnSpc>
                        <a:spcAft>
                          <a:spcPts val="0"/>
                        </a:spcAft>
                        <a:tabLst>
                          <a:tab pos="-457200" algn="l"/>
                        </a:tabLst>
                      </a:pPr>
                      <a:r>
                        <a:rPr lang="en-US" sz="1800" dirty="0" smtClean="0">
                          <a:effectLst/>
                        </a:rPr>
                        <a:t>Need</a:t>
                      </a:r>
                      <a:endParaRPr lang="en-GB" sz="1800" dirty="0">
                        <a:effectLst/>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Outcomes Sought</a:t>
                      </a:r>
                      <a:endParaRPr lang="en-GB" sz="1800" dirty="0">
                        <a:effectLst/>
                      </a:endParaRPr>
                    </a:p>
                    <a:p>
                      <a:pPr algn="ctr">
                        <a:lnSpc>
                          <a:spcPct val="115000"/>
                        </a:lnSpc>
                        <a:spcAft>
                          <a:spcPts val="0"/>
                        </a:spcAft>
                        <a:tabLst>
                          <a:tab pos="-457200" algn="l"/>
                        </a:tabLst>
                      </a:pPr>
                      <a:r>
                        <a:rPr lang="en-US" sz="1800" dirty="0">
                          <a:effectLst/>
                        </a:rPr>
                        <a:t>(Section E)</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Educational Provision</a:t>
                      </a:r>
                      <a:endParaRPr lang="en-GB" sz="1800" dirty="0">
                        <a:effectLst/>
                      </a:endParaRPr>
                    </a:p>
                    <a:p>
                      <a:pPr algn="ctr">
                        <a:lnSpc>
                          <a:spcPct val="115000"/>
                        </a:lnSpc>
                        <a:spcAft>
                          <a:spcPts val="0"/>
                        </a:spcAft>
                        <a:tabLst>
                          <a:tab pos="-457200" algn="l"/>
                        </a:tabLst>
                      </a:pPr>
                      <a:r>
                        <a:rPr lang="en-US" sz="1800" dirty="0">
                          <a:effectLst/>
                        </a:rPr>
                        <a:t>(Section </a:t>
                      </a:r>
                      <a:r>
                        <a:rPr lang="en-US" sz="1800" dirty="0" smtClean="0">
                          <a:effectLst/>
                        </a:rPr>
                        <a:t>G)</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Provided by:</a:t>
                      </a:r>
                      <a:endParaRPr lang="en-GB" sz="1800" b="1" i="1">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Monitored by</a:t>
                      </a:r>
                      <a:endParaRPr lang="en-GB" sz="1800" b="1" i="1">
                        <a:solidFill>
                          <a:srgbClr val="7F7F7F"/>
                        </a:solidFill>
                        <a:effectLst/>
                        <a:latin typeface="Calibri"/>
                        <a:ea typeface="Times New Roman"/>
                        <a:cs typeface="Arial"/>
                      </a:endParaRPr>
                    </a:p>
                  </a:txBody>
                  <a:tcPr marL="68580" marR="68580" marT="68580" marB="68580" anchor="ctr"/>
                </a:tc>
              </a:tr>
              <a:tr h="3546803">
                <a:tc>
                  <a:txBody>
                    <a:bodyPr/>
                    <a:lstStyle/>
                    <a:p>
                      <a:pPr algn="ctr">
                        <a:lnSpc>
                          <a:spcPct val="115000"/>
                        </a:lnSpc>
                        <a:spcAft>
                          <a:spcPts val="0"/>
                        </a:spcAft>
                        <a:tabLst>
                          <a:tab pos="-457200" algn="l"/>
                        </a:tabLst>
                      </a:pPr>
                      <a:r>
                        <a:rPr lang="en-US" sz="1800" dirty="0" smtClean="0">
                          <a:effectLst/>
                        </a:rPr>
                        <a:t>Section C</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nSpc>
                          <a:spcPct val="115000"/>
                        </a:lnSpc>
                        <a:spcAft>
                          <a:spcPts val="0"/>
                        </a:spcAft>
                        <a:tabLst>
                          <a:tab pos="-457200" algn="l"/>
                        </a:tabLst>
                      </a:pPr>
                      <a:r>
                        <a:rPr lang="en-US" sz="1800" dirty="0">
                          <a:effectLst/>
                        </a:rPr>
                        <a:t>By the end of…</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By the next review…</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nSpc>
                          <a:spcPct val="115000"/>
                        </a:lnSpc>
                        <a:spcAft>
                          <a:spcPts val="0"/>
                        </a:spcAft>
                        <a:tabLst>
                          <a:tab pos="-457200" algn="l"/>
                        </a:tabLst>
                      </a:pPr>
                      <a:r>
                        <a:rPr lang="en-US" sz="1800" dirty="0">
                          <a:effectLst/>
                        </a:rPr>
                        <a:t>Bespoke Intervention – time bound and quantifiable: Staff will…</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Needs specific practice which is different from and in addition to: Staff will…</a:t>
                      </a:r>
                      <a:endParaRPr lang="en-GB" sz="1800" dirty="0">
                        <a:effectLst/>
                      </a:endParaRPr>
                    </a:p>
                    <a:p>
                      <a:pPr>
                        <a:lnSpc>
                          <a:spcPct val="115000"/>
                        </a:lnSpc>
                        <a:spcAft>
                          <a:spcPts val="0"/>
                        </a:spcAft>
                        <a:tabLst>
                          <a:tab pos="-457200" algn="l"/>
                        </a:tabLst>
                      </a:pPr>
                      <a:r>
                        <a:rPr lang="en-US" sz="1800" dirty="0">
                          <a:effectLst/>
                        </a:rPr>
                        <a:t> </a:t>
                      </a:r>
                      <a:endParaRPr lang="en-GB" sz="1800" dirty="0">
                        <a:effectLst/>
                      </a:endParaRPr>
                    </a:p>
                    <a:p>
                      <a:pPr>
                        <a:lnSpc>
                          <a:spcPct val="115000"/>
                        </a:lnSpc>
                        <a:spcAft>
                          <a:spcPts val="0"/>
                        </a:spcAft>
                        <a:tabLst>
                          <a:tab pos="-457200" algn="l"/>
                        </a:tabLst>
                      </a:pPr>
                      <a:r>
                        <a:rPr lang="en-US" sz="1800" dirty="0">
                          <a:effectLst/>
                        </a:rPr>
                        <a:t> </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dirty="0" smtClean="0">
                          <a:effectLst/>
                        </a:rPr>
                        <a:t>(Health Service)</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GB" sz="1800" dirty="0" smtClean="0">
                          <a:effectLst/>
                        </a:rPr>
                        <a:t>(Health Professional)</a:t>
                      </a:r>
                      <a:endParaRPr lang="en-GB" sz="1800" dirty="0">
                        <a:effectLst/>
                      </a:endParaRPr>
                    </a:p>
                    <a:p>
                      <a:pPr algn="ctr">
                        <a:lnSpc>
                          <a:spcPct val="115000"/>
                        </a:lnSpc>
                        <a:spcAft>
                          <a:spcPts val="0"/>
                        </a:spcAft>
                        <a:tabLst>
                          <a:tab pos="-457200" algn="l"/>
                        </a:tabLst>
                      </a:pPr>
                      <a:r>
                        <a:rPr lang="en-US" sz="1800" dirty="0">
                          <a:effectLst/>
                        </a:rPr>
                        <a:t> </a:t>
                      </a:r>
                      <a:endParaRPr lang="en-GB" sz="1800" dirty="0">
                        <a:effectLst/>
                      </a:endParaRPr>
                    </a:p>
                    <a:p>
                      <a:pPr algn="ctr">
                        <a:lnSpc>
                          <a:spcPct val="115000"/>
                        </a:lnSpc>
                        <a:spcAft>
                          <a:spcPts val="0"/>
                        </a:spcAft>
                        <a:tabLst>
                          <a:tab pos="-457200" algn="l"/>
                        </a:tabLst>
                      </a:pPr>
                      <a:r>
                        <a:rPr lang="en-US" sz="1800" dirty="0">
                          <a:effectLst/>
                        </a:rPr>
                        <a:t>SENCO</a:t>
                      </a:r>
                      <a:endParaRPr lang="en-GB" sz="1800" dirty="0">
                        <a:effectLst/>
                      </a:endParaRPr>
                    </a:p>
                    <a:p>
                      <a:pPr algn="ctr">
                        <a:lnSpc>
                          <a:spcPct val="115000"/>
                        </a:lnSpc>
                        <a:spcAft>
                          <a:spcPts val="0"/>
                        </a:spcAft>
                        <a:tabLst>
                          <a:tab pos="-457200" algn="l"/>
                        </a:tabLst>
                      </a:pPr>
                      <a:r>
                        <a:rPr lang="en-US" sz="1800" dirty="0">
                          <a:effectLst/>
                        </a:rPr>
                        <a:t> </a:t>
                      </a:r>
                      <a:endParaRPr lang="en-GB" sz="1800" dirty="0">
                        <a:effectLst/>
                      </a:endParaRPr>
                    </a:p>
                    <a:p>
                      <a:pPr algn="ctr">
                        <a:lnSpc>
                          <a:spcPct val="115000"/>
                        </a:lnSpc>
                        <a:spcAft>
                          <a:spcPts val="0"/>
                        </a:spcAft>
                        <a:tabLst>
                          <a:tab pos="-457200" algn="l"/>
                        </a:tabLst>
                      </a:pPr>
                      <a:r>
                        <a:rPr lang="en-US" sz="1800" dirty="0">
                          <a:effectLst/>
                        </a:rPr>
                        <a:t>Class Teacher</a:t>
                      </a:r>
                      <a:endParaRPr lang="en-GB" sz="1800" b="1" i="1" dirty="0">
                        <a:solidFill>
                          <a:srgbClr val="7F7F7F"/>
                        </a:solidFill>
                        <a:effectLst/>
                        <a:latin typeface="Calibri"/>
                        <a:ea typeface="Times New Roman"/>
                        <a:cs typeface="Arial"/>
                      </a:endParaRPr>
                    </a:p>
                  </a:txBody>
                  <a:tcPr marL="68580" marR="68580" marT="68580" marB="68580" anchor="ctr"/>
                </a:tc>
              </a:tr>
            </a:tbl>
          </a:graphicData>
        </a:graphic>
      </p:graphicFrame>
    </p:spTree>
    <p:extLst>
      <p:ext uri="{BB962C8B-B14F-4D97-AF65-F5344CB8AC3E}">
        <p14:creationId xmlns:p14="http://schemas.microsoft.com/office/powerpoint/2010/main" val="25578130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Section H1 and H2</a:t>
            </a:r>
            <a:endParaRPr lang="en-GB"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956376" y="332656"/>
            <a:ext cx="815306" cy="84078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99455819"/>
              </p:ext>
            </p:extLst>
          </p:nvPr>
        </p:nvGraphicFramePr>
        <p:xfrm>
          <a:off x="467544" y="1515618"/>
          <a:ext cx="8229600" cy="4630367"/>
        </p:xfrm>
        <a:graphic>
          <a:graphicData uri="http://schemas.openxmlformats.org/drawingml/2006/table">
            <a:tbl>
              <a:tblPr firstRow="1" firstCol="1" bandRow="1" bandCol="1">
                <a:tableStyleId>{5C22544A-7EE6-4342-B048-85BDC9FD1C3A}</a:tableStyleId>
              </a:tblPr>
              <a:tblGrid>
                <a:gridCol w="1489558"/>
                <a:gridCol w="1468161"/>
                <a:gridCol w="2730581"/>
                <a:gridCol w="1270650"/>
                <a:gridCol w="1270650"/>
              </a:tblGrid>
              <a:tr h="958867">
                <a:tc>
                  <a:txBody>
                    <a:bodyPr/>
                    <a:lstStyle/>
                    <a:p>
                      <a:pPr algn="ctr">
                        <a:lnSpc>
                          <a:spcPct val="115000"/>
                        </a:lnSpc>
                        <a:spcAft>
                          <a:spcPts val="0"/>
                        </a:spcAft>
                        <a:tabLst>
                          <a:tab pos="-457200" algn="l"/>
                        </a:tabLst>
                      </a:pPr>
                      <a:r>
                        <a:rPr lang="en-US" sz="1800" dirty="0" smtClean="0">
                          <a:effectLst/>
                        </a:rPr>
                        <a:t>Need</a:t>
                      </a:r>
                      <a:endParaRPr lang="en-GB" sz="1800" dirty="0">
                        <a:effectLst/>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Outcomes Sought</a:t>
                      </a:r>
                      <a:endParaRPr lang="en-GB" sz="1800" dirty="0">
                        <a:effectLst/>
                      </a:endParaRPr>
                    </a:p>
                    <a:p>
                      <a:pPr algn="ctr">
                        <a:lnSpc>
                          <a:spcPct val="115000"/>
                        </a:lnSpc>
                        <a:spcAft>
                          <a:spcPts val="0"/>
                        </a:spcAft>
                        <a:tabLst>
                          <a:tab pos="-457200" algn="l"/>
                        </a:tabLst>
                      </a:pPr>
                      <a:r>
                        <a:rPr lang="en-US" sz="1800" dirty="0">
                          <a:effectLst/>
                        </a:rPr>
                        <a:t>(Section E)</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dirty="0">
                          <a:effectLst/>
                        </a:rPr>
                        <a:t>Educational Provision</a:t>
                      </a:r>
                      <a:endParaRPr lang="en-GB" sz="1800" dirty="0">
                        <a:effectLst/>
                      </a:endParaRPr>
                    </a:p>
                    <a:p>
                      <a:pPr algn="ctr">
                        <a:lnSpc>
                          <a:spcPct val="115000"/>
                        </a:lnSpc>
                        <a:spcAft>
                          <a:spcPts val="0"/>
                        </a:spcAft>
                        <a:tabLst>
                          <a:tab pos="-457200" algn="l"/>
                        </a:tabLst>
                      </a:pPr>
                      <a:r>
                        <a:rPr lang="en-US" sz="1800" dirty="0">
                          <a:effectLst/>
                        </a:rPr>
                        <a:t>(Section </a:t>
                      </a:r>
                      <a:r>
                        <a:rPr lang="en-US" sz="1800" dirty="0" smtClean="0">
                          <a:effectLst/>
                        </a:rPr>
                        <a:t>H1 / H2)</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Provided by:</a:t>
                      </a:r>
                      <a:endParaRPr lang="en-GB" sz="1800" b="1" i="1">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800">
                          <a:effectLst/>
                        </a:rPr>
                        <a:t>Monitored by</a:t>
                      </a:r>
                      <a:endParaRPr lang="en-GB" sz="1800" b="1" i="1">
                        <a:solidFill>
                          <a:srgbClr val="7F7F7F"/>
                        </a:solidFill>
                        <a:effectLst/>
                        <a:latin typeface="Calibri"/>
                        <a:ea typeface="Times New Roman"/>
                        <a:cs typeface="Arial"/>
                      </a:endParaRPr>
                    </a:p>
                  </a:txBody>
                  <a:tcPr marL="68580" marR="68580" marT="68580" marB="68580" anchor="ctr"/>
                </a:tc>
              </a:tr>
              <a:tr h="3546803">
                <a:tc>
                  <a:txBody>
                    <a:bodyPr/>
                    <a:lstStyle/>
                    <a:p>
                      <a:pPr algn="ctr">
                        <a:lnSpc>
                          <a:spcPct val="115000"/>
                        </a:lnSpc>
                        <a:spcAft>
                          <a:spcPts val="0"/>
                        </a:spcAft>
                        <a:tabLst>
                          <a:tab pos="-457200" algn="l"/>
                        </a:tabLst>
                      </a:pPr>
                      <a:r>
                        <a:rPr lang="en-US" sz="1800" dirty="0" smtClean="0">
                          <a:effectLst/>
                        </a:rPr>
                        <a:t>Section C</a:t>
                      </a:r>
                      <a:endParaRPr lang="en-GB" sz="1800" b="1" i="1" dirty="0">
                        <a:solidFill>
                          <a:srgbClr val="7F7F7F"/>
                        </a:solidFill>
                        <a:effectLst/>
                        <a:latin typeface="Calibri"/>
                        <a:ea typeface="Times New Roman"/>
                        <a:cs typeface="Arial"/>
                      </a:endParaRPr>
                    </a:p>
                  </a:txBody>
                  <a:tcPr marL="68580" marR="68580" marT="68580" marB="68580" anchor="ctr"/>
                </a:tc>
                <a:tc>
                  <a:txBody>
                    <a:bodyPr/>
                    <a:lstStyle/>
                    <a:p>
                      <a:pPr>
                        <a:lnSpc>
                          <a:spcPct val="115000"/>
                        </a:lnSpc>
                        <a:spcAft>
                          <a:spcPts val="0"/>
                        </a:spcAft>
                        <a:tabLst>
                          <a:tab pos="-457200" algn="l"/>
                        </a:tabLst>
                      </a:pPr>
                      <a:r>
                        <a:rPr lang="en-US" sz="1600" dirty="0">
                          <a:effectLst/>
                        </a:rPr>
                        <a:t>By the end of…</a:t>
                      </a:r>
                      <a:endParaRPr lang="en-GB" sz="1600" dirty="0">
                        <a:effectLst/>
                      </a:endParaRPr>
                    </a:p>
                    <a:p>
                      <a:pPr>
                        <a:lnSpc>
                          <a:spcPct val="115000"/>
                        </a:lnSpc>
                        <a:spcAft>
                          <a:spcPts val="0"/>
                        </a:spcAft>
                        <a:tabLst>
                          <a:tab pos="-457200" algn="l"/>
                        </a:tabLst>
                      </a:pPr>
                      <a:r>
                        <a:rPr lang="en-US" sz="1600" dirty="0">
                          <a:effectLst/>
                        </a:rPr>
                        <a:t> </a:t>
                      </a:r>
                      <a:endParaRPr lang="en-GB" sz="1600" dirty="0">
                        <a:effectLst/>
                      </a:endParaRPr>
                    </a:p>
                    <a:p>
                      <a:pPr>
                        <a:lnSpc>
                          <a:spcPct val="115000"/>
                        </a:lnSpc>
                        <a:spcAft>
                          <a:spcPts val="0"/>
                        </a:spcAft>
                        <a:tabLst>
                          <a:tab pos="-457200" algn="l"/>
                        </a:tabLst>
                      </a:pPr>
                      <a:r>
                        <a:rPr lang="en-US" sz="1600" dirty="0">
                          <a:effectLst/>
                        </a:rPr>
                        <a:t> </a:t>
                      </a:r>
                      <a:endParaRPr lang="en-GB" sz="1600" dirty="0">
                        <a:effectLst/>
                      </a:endParaRPr>
                    </a:p>
                    <a:p>
                      <a:pPr>
                        <a:lnSpc>
                          <a:spcPct val="115000"/>
                        </a:lnSpc>
                        <a:spcAft>
                          <a:spcPts val="0"/>
                        </a:spcAft>
                        <a:tabLst>
                          <a:tab pos="-457200" algn="l"/>
                        </a:tabLst>
                      </a:pPr>
                      <a:r>
                        <a:rPr lang="en-US" sz="1600" dirty="0">
                          <a:effectLst/>
                        </a:rPr>
                        <a:t>By the next review…</a:t>
                      </a:r>
                      <a:endParaRPr lang="en-GB" sz="1600" b="1" i="1" dirty="0">
                        <a:solidFill>
                          <a:srgbClr val="7F7F7F"/>
                        </a:solidFill>
                        <a:effectLst/>
                        <a:latin typeface="Calibri"/>
                        <a:ea typeface="Times New Roman"/>
                        <a:cs typeface="Arial"/>
                      </a:endParaRPr>
                    </a:p>
                  </a:txBody>
                  <a:tcPr marL="68580" marR="68580" marT="68580" marB="68580" anchor="ctr"/>
                </a:tc>
                <a:tc>
                  <a:txBody>
                    <a:bodyPr/>
                    <a:lstStyle/>
                    <a:p>
                      <a:pPr>
                        <a:lnSpc>
                          <a:spcPct val="115000"/>
                        </a:lnSpc>
                        <a:spcAft>
                          <a:spcPts val="0"/>
                        </a:spcAft>
                        <a:tabLst>
                          <a:tab pos="-457200" algn="l"/>
                        </a:tabLst>
                      </a:pPr>
                      <a:r>
                        <a:rPr lang="en-GB" sz="1600" dirty="0" smtClean="0">
                          <a:effectLst/>
                        </a:rPr>
                        <a:t>Bespoke Intervention – time bound and quantifiable which is different from and in addition to targeted and universal services: </a:t>
                      </a:r>
                    </a:p>
                    <a:p>
                      <a:pPr>
                        <a:lnSpc>
                          <a:spcPct val="115000"/>
                        </a:lnSpc>
                        <a:spcAft>
                          <a:spcPts val="0"/>
                        </a:spcAft>
                        <a:tabLst>
                          <a:tab pos="-457200" algn="l"/>
                        </a:tabLst>
                      </a:pPr>
                      <a:endParaRPr lang="en-GB" sz="1600" dirty="0" smtClean="0">
                        <a:effectLst/>
                      </a:endParaRPr>
                    </a:p>
                    <a:p>
                      <a:pPr>
                        <a:lnSpc>
                          <a:spcPct val="115000"/>
                        </a:lnSpc>
                        <a:spcAft>
                          <a:spcPts val="0"/>
                        </a:spcAft>
                        <a:tabLst>
                          <a:tab pos="-457200" algn="l"/>
                        </a:tabLst>
                      </a:pPr>
                      <a:r>
                        <a:rPr lang="en-GB" sz="1600" dirty="0" smtClean="0">
                          <a:effectLst/>
                        </a:rPr>
                        <a:t>Other support which is different from and in addition to targeted and universal services: Individuals will…</a:t>
                      </a:r>
                    </a:p>
                    <a:p>
                      <a:pPr>
                        <a:lnSpc>
                          <a:spcPct val="115000"/>
                        </a:lnSpc>
                        <a:spcAft>
                          <a:spcPts val="0"/>
                        </a:spcAft>
                        <a:tabLst>
                          <a:tab pos="-457200" algn="l"/>
                        </a:tabLst>
                      </a:pPr>
                      <a:r>
                        <a:rPr lang="en-US" sz="1600" dirty="0">
                          <a:effectLst/>
                        </a:rPr>
                        <a:t> </a:t>
                      </a:r>
                      <a:endParaRPr lang="en-GB" sz="1600" dirty="0">
                        <a:effectLst/>
                      </a:endParaRPr>
                    </a:p>
                    <a:p>
                      <a:pPr>
                        <a:lnSpc>
                          <a:spcPct val="115000"/>
                        </a:lnSpc>
                        <a:spcAft>
                          <a:spcPts val="0"/>
                        </a:spcAft>
                        <a:tabLst>
                          <a:tab pos="-457200" algn="l"/>
                        </a:tabLst>
                      </a:pPr>
                      <a:r>
                        <a:rPr lang="en-US" sz="1600" dirty="0">
                          <a:effectLst/>
                        </a:rPr>
                        <a:t> </a:t>
                      </a:r>
                      <a:endParaRPr lang="en-GB" sz="16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US" sz="1600" dirty="0" smtClean="0">
                          <a:effectLst/>
                        </a:rPr>
                        <a:t>(Social Care)</a:t>
                      </a:r>
                      <a:endParaRPr lang="en-GB" sz="1600" b="1" i="1" dirty="0">
                        <a:solidFill>
                          <a:srgbClr val="7F7F7F"/>
                        </a:solidFill>
                        <a:effectLst/>
                        <a:latin typeface="Calibri"/>
                        <a:ea typeface="Times New Roman"/>
                        <a:cs typeface="Arial"/>
                      </a:endParaRPr>
                    </a:p>
                  </a:txBody>
                  <a:tcPr marL="68580" marR="68580" marT="68580" marB="68580" anchor="ctr"/>
                </a:tc>
                <a:tc>
                  <a:txBody>
                    <a:bodyPr/>
                    <a:lstStyle/>
                    <a:p>
                      <a:pPr algn="ctr">
                        <a:lnSpc>
                          <a:spcPct val="115000"/>
                        </a:lnSpc>
                        <a:spcAft>
                          <a:spcPts val="0"/>
                        </a:spcAft>
                        <a:tabLst>
                          <a:tab pos="-457200" algn="l"/>
                        </a:tabLst>
                      </a:pPr>
                      <a:r>
                        <a:rPr lang="en-GB" sz="1600" dirty="0" smtClean="0">
                          <a:effectLst/>
                        </a:rPr>
                        <a:t>Social Care</a:t>
                      </a:r>
                    </a:p>
                    <a:p>
                      <a:pPr algn="ctr">
                        <a:lnSpc>
                          <a:spcPct val="115000"/>
                        </a:lnSpc>
                        <a:spcAft>
                          <a:spcPts val="0"/>
                        </a:spcAft>
                        <a:tabLst>
                          <a:tab pos="-457200" algn="l"/>
                        </a:tabLst>
                      </a:pPr>
                      <a:r>
                        <a:rPr lang="en-US" sz="1600" dirty="0">
                          <a:effectLst/>
                        </a:rPr>
                        <a:t> </a:t>
                      </a:r>
                      <a:endParaRPr lang="en-GB" sz="1600" dirty="0">
                        <a:effectLst/>
                      </a:endParaRPr>
                    </a:p>
                    <a:p>
                      <a:pPr algn="ctr">
                        <a:lnSpc>
                          <a:spcPct val="115000"/>
                        </a:lnSpc>
                        <a:spcAft>
                          <a:spcPts val="0"/>
                        </a:spcAft>
                        <a:tabLst>
                          <a:tab pos="-457200" algn="l"/>
                        </a:tabLst>
                      </a:pPr>
                      <a:r>
                        <a:rPr lang="en-US" sz="1600" dirty="0">
                          <a:effectLst/>
                        </a:rPr>
                        <a:t>SENCO</a:t>
                      </a:r>
                      <a:endParaRPr lang="en-GB" sz="1600" dirty="0">
                        <a:effectLst/>
                      </a:endParaRPr>
                    </a:p>
                    <a:p>
                      <a:pPr algn="ctr">
                        <a:lnSpc>
                          <a:spcPct val="115000"/>
                        </a:lnSpc>
                        <a:spcAft>
                          <a:spcPts val="0"/>
                        </a:spcAft>
                        <a:tabLst>
                          <a:tab pos="-457200" algn="l"/>
                        </a:tabLst>
                      </a:pPr>
                      <a:r>
                        <a:rPr lang="en-US" sz="1600" dirty="0">
                          <a:effectLst/>
                        </a:rPr>
                        <a:t> </a:t>
                      </a:r>
                      <a:endParaRPr lang="en-GB" sz="1600" dirty="0">
                        <a:effectLst/>
                      </a:endParaRPr>
                    </a:p>
                    <a:p>
                      <a:pPr algn="ctr">
                        <a:lnSpc>
                          <a:spcPct val="115000"/>
                        </a:lnSpc>
                        <a:spcAft>
                          <a:spcPts val="0"/>
                        </a:spcAft>
                        <a:tabLst>
                          <a:tab pos="-457200" algn="l"/>
                        </a:tabLst>
                      </a:pPr>
                      <a:r>
                        <a:rPr lang="en-US" sz="1600" dirty="0">
                          <a:effectLst/>
                        </a:rPr>
                        <a:t>Class Teacher</a:t>
                      </a:r>
                      <a:endParaRPr lang="en-GB" sz="1600" b="1" i="1" dirty="0">
                        <a:solidFill>
                          <a:srgbClr val="7F7F7F"/>
                        </a:solidFill>
                        <a:effectLst/>
                        <a:latin typeface="Calibri"/>
                        <a:ea typeface="Times New Roman"/>
                        <a:cs typeface="Arial"/>
                      </a:endParaRPr>
                    </a:p>
                  </a:txBody>
                  <a:tcPr marL="68580" marR="68580" marT="68580" marB="68580" anchor="ctr"/>
                </a:tc>
              </a:tr>
            </a:tbl>
          </a:graphicData>
        </a:graphic>
      </p:graphicFrame>
    </p:spTree>
    <p:extLst>
      <p:ext uri="{BB962C8B-B14F-4D97-AF65-F5344CB8AC3E}">
        <p14:creationId xmlns:p14="http://schemas.microsoft.com/office/powerpoint/2010/main" val="3038936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Additional Information</a:t>
            </a:r>
            <a:endParaRPr lang="en-GB" b="1" dirty="0"/>
          </a:p>
        </p:txBody>
      </p:sp>
      <p:sp>
        <p:nvSpPr>
          <p:cNvPr id="3" name="Content Placeholder 2"/>
          <p:cNvSpPr>
            <a:spLocks noGrp="1"/>
          </p:cNvSpPr>
          <p:nvPr>
            <p:ph idx="1"/>
          </p:nvPr>
        </p:nvSpPr>
        <p:spPr/>
        <p:txBody>
          <a:bodyPr/>
          <a:lstStyle/>
          <a:p>
            <a:r>
              <a:rPr lang="en-GB" dirty="0" smtClean="0"/>
              <a:t>New My Support Plan format</a:t>
            </a:r>
          </a:p>
          <a:p>
            <a:pPr lvl="1"/>
            <a:r>
              <a:rPr lang="en-GB" dirty="0" smtClean="0"/>
              <a:t>24</a:t>
            </a:r>
            <a:r>
              <a:rPr lang="en-GB" baseline="30000" dirty="0" smtClean="0"/>
              <a:t>th</a:t>
            </a:r>
            <a:r>
              <a:rPr lang="en-GB" dirty="0" smtClean="0"/>
              <a:t> September @ MMT</a:t>
            </a:r>
          </a:p>
          <a:p>
            <a:endParaRPr lang="en-GB" dirty="0" smtClean="0"/>
          </a:p>
          <a:p>
            <a:r>
              <a:rPr lang="en-GB" dirty="0" smtClean="0"/>
              <a:t>Revised EHC plan template v1.4 </a:t>
            </a:r>
          </a:p>
          <a:p>
            <a:endParaRPr lang="en-GB" dirty="0"/>
          </a:p>
          <a:p>
            <a:r>
              <a:rPr lang="en-GB" dirty="0" smtClean="0"/>
              <a:t>Upcoming trials of an Enhanced My Support Plan for LA use only when conducting an EHC assessment</a:t>
            </a:r>
            <a:endParaRPr lang="en-GB" dirty="0"/>
          </a:p>
        </p:txBody>
      </p:sp>
    </p:spTree>
    <p:extLst>
      <p:ext uri="{BB962C8B-B14F-4D97-AF65-F5344CB8AC3E}">
        <p14:creationId xmlns:p14="http://schemas.microsoft.com/office/powerpoint/2010/main" val="3015434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b="1" dirty="0" err="1"/>
              <a:t>pdnet</a:t>
            </a:r>
            <a:r>
              <a:rPr lang="en-GB" b="1" dirty="0"/>
              <a:t> Champion </a:t>
            </a:r>
            <a:r>
              <a:rPr lang="en-GB" b="1" dirty="0" smtClean="0"/>
              <a:t>Role</a:t>
            </a:r>
            <a:endParaRPr lang="en-GB" dirty="0"/>
          </a:p>
        </p:txBody>
      </p:sp>
      <p:sp>
        <p:nvSpPr>
          <p:cNvPr id="5" name="Subtitle 4"/>
          <p:cNvSpPr>
            <a:spLocks noGrp="1"/>
          </p:cNvSpPr>
          <p:nvPr>
            <p:ph type="subTitle" idx="1"/>
          </p:nvPr>
        </p:nvSpPr>
        <p:spPr/>
        <p:txBody>
          <a:bodyPr/>
          <a:lstStyle/>
          <a:p>
            <a:r>
              <a:rPr lang="en-GB" b="1" dirty="0"/>
              <a:t>Ann Tolan and Julie Vaughan </a:t>
            </a:r>
            <a:r>
              <a:rPr lang="en-GB" b="1" dirty="0" smtClean="0"/>
              <a:t>Physical </a:t>
            </a:r>
            <a:r>
              <a:rPr lang="en-GB" b="1" dirty="0"/>
              <a:t>and Medical Team</a:t>
            </a:r>
            <a:endParaRPr lang="en-GB" dirty="0"/>
          </a:p>
        </p:txBody>
      </p:sp>
    </p:spTree>
    <p:extLst>
      <p:ext uri="{BB962C8B-B14F-4D97-AF65-F5344CB8AC3E}">
        <p14:creationId xmlns:p14="http://schemas.microsoft.com/office/powerpoint/2010/main" val="3117604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Capacity</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91" t="30957" r="5938" b="14250"/>
          <a:stretch/>
        </p:blipFill>
        <p:spPr bwMode="auto">
          <a:xfrm>
            <a:off x="683569" y="1562428"/>
            <a:ext cx="7848872" cy="46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550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8468" b="8968"/>
          <a:stretch/>
        </p:blipFill>
        <p:spPr>
          <a:xfrm>
            <a:off x="123756" y="164431"/>
            <a:ext cx="8896490" cy="6529138"/>
          </a:xfrm>
          <a:prstGeom prst="rect">
            <a:avLst/>
          </a:prstGeom>
        </p:spPr>
      </p:pic>
      <p:sp>
        <p:nvSpPr>
          <p:cNvPr id="13" name="Rectangle 12"/>
          <p:cNvSpPr/>
          <p:nvPr/>
        </p:nvSpPr>
        <p:spPr>
          <a:xfrm>
            <a:off x="123756" y="164431"/>
            <a:ext cx="8896490" cy="6529138"/>
          </a:xfrm>
          <a:prstGeom prst="rect">
            <a:avLst/>
          </a:prstGeom>
          <a:solidFill>
            <a:srgbClr val="19ADE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14" name="Rectangle 13"/>
          <p:cNvSpPr/>
          <p:nvPr/>
        </p:nvSpPr>
        <p:spPr>
          <a:xfrm>
            <a:off x="863589" y="1200184"/>
            <a:ext cx="7668851" cy="5568704"/>
          </a:xfrm>
          <a:prstGeom prst="rect">
            <a:avLst/>
          </a:prstGeom>
        </p:spPr>
        <p:txBody>
          <a:bodyPr wrap="square">
            <a:spAutoFit/>
          </a:bodyPr>
          <a:lstStyle/>
          <a:p>
            <a:pPr algn="ctr"/>
            <a:r>
              <a:rPr lang="en-GB" sz="3600" dirty="0" smtClean="0">
                <a:solidFill>
                  <a:prstClr val="white"/>
                </a:solidFill>
              </a:rPr>
              <a:t>An overview of </a:t>
            </a:r>
            <a:r>
              <a:rPr lang="en-GB" sz="3600" dirty="0" err="1" smtClean="0">
                <a:solidFill>
                  <a:prstClr val="white"/>
                </a:solidFill>
              </a:rPr>
              <a:t>pdnet</a:t>
            </a:r>
            <a:r>
              <a:rPr lang="en-GB" sz="3600" dirty="0" smtClean="0">
                <a:solidFill>
                  <a:prstClr val="white"/>
                </a:solidFill>
              </a:rPr>
              <a:t> (physical difficulties network), the </a:t>
            </a:r>
            <a:r>
              <a:rPr lang="en-GB" sz="3600" dirty="0" err="1" smtClean="0">
                <a:solidFill>
                  <a:prstClr val="white"/>
                </a:solidFill>
              </a:rPr>
              <a:t>pdnet</a:t>
            </a:r>
            <a:r>
              <a:rPr lang="en-GB" sz="3600" dirty="0" smtClean="0">
                <a:solidFill>
                  <a:prstClr val="white"/>
                </a:solidFill>
              </a:rPr>
              <a:t> standards and Physical </a:t>
            </a:r>
            <a:r>
              <a:rPr lang="en-GB" sz="3600" dirty="0">
                <a:solidFill>
                  <a:prstClr val="white"/>
                </a:solidFill>
              </a:rPr>
              <a:t>F</a:t>
            </a:r>
            <a:r>
              <a:rPr lang="en-GB" sz="3600" dirty="0" smtClean="0">
                <a:solidFill>
                  <a:prstClr val="white"/>
                </a:solidFill>
              </a:rPr>
              <a:t>riendly </a:t>
            </a:r>
            <a:r>
              <a:rPr lang="en-GB" sz="3600" dirty="0">
                <a:solidFill>
                  <a:prstClr val="white"/>
                </a:solidFill>
              </a:rPr>
              <a:t>S</a:t>
            </a:r>
            <a:r>
              <a:rPr lang="en-GB" sz="3600" dirty="0" smtClean="0">
                <a:solidFill>
                  <a:prstClr val="white"/>
                </a:solidFill>
              </a:rPr>
              <a:t>chools.</a:t>
            </a:r>
            <a:endParaRPr lang="en-GB" sz="3600" dirty="0">
              <a:solidFill>
                <a:prstClr val="white"/>
              </a:solidFill>
            </a:endParaRPr>
          </a:p>
          <a:p>
            <a:pPr algn="ctr"/>
            <a:endParaRPr lang="en-GB" sz="2400" dirty="0" smtClean="0">
              <a:solidFill>
                <a:prstClr val="white"/>
              </a:solidFill>
              <a:ea typeface="Source Sans Pro" panose="020B0503030403020204" pitchFamily="34" charset="0"/>
            </a:endParaRPr>
          </a:p>
          <a:p>
            <a:pPr algn="just">
              <a:lnSpc>
                <a:spcPct val="105000"/>
              </a:lnSpc>
              <a:spcAft>
                <a:spcPts val="800"/>
              </a:spcAft>
            </a:pPr>
            <a:r>
              <a:rPr lang="en-GB" sz="2400" b="1" dirty="0" err="1">
                <a:solidFill>
                  <a:prstClr val="white"/>
                </a:solidFill>
                <a:ea typeface="MS PGothic"/>
              </a:rPr>
              <a:t>pdnet</a:t>
            </a:r>
            <a:r>
              <a:rPr lang="en-GB" sz="2400" dirty="0">
                <a:solidFill>
                  <a:prstClr val="white"/>
                </a:solidFill>
                <a:ea typeface="MS PGothic"/>
              </a:rPr>
              <a:t> want children and young people to:</a:t>
            </a:r>
            <a:endParaRPr lang="en-GB" sz="2400" dirty="0">
              <a:solidFill>
                <a:prstClr val="white"/>
              </a:solidFill>
              <a:latin typeface="Times New Roman"/>
              <a:ea typeface="MS PGothic"/>
            </a:endParaRPr>
          </a:p>
          <a:p>
            <a:pPr marL="342900" indent="-342900">
              <a:buSzPts val="1000"/>
              <a:buFont typeface="Symbol"/>
              <a:buChar char=""/>
              <a:tabLst>
                <a:tab pos="457200" algn="l"/>
              </a:tabLst>
            </a:pPr>
            <a:r>
              <a:rPr lang="en-GB" sz="2400" dirty="0">
                <a:solidFill>
                  <a:prstClr val="white"/>
                </a:solidFill>
                <a:ea typeface="MS PGothic"/>
              </a:rPr>
              <a:t>Be fully included in their school/learning community</a:t>
            </a:r>
            <a:endParaRPr lang="en-GB" sz="2400" dirty="0">
              <a:solidFill>
                <a:prstClr val="white"/>
              </a:solidFill>
              <a:latin typeface="Times New Roman"/>
              <a:ea typeface="MS PGothic"/>
            </a:endParaRPr>
          </a:p>
          <a:p>
            <a:pPr marL="342900" indent="-342900">
              <a:buSzPts val="1000"/>
              <a:buFont typeface="Symbol"/>
              <a:buChar char=""/>
              <a:tabLst>
                <a:tab pos="457200" algn="l"/>
              </a:tabLst>
            </a:pPr>
            <a:r>
              <a:rPr lang="en-GB" sz="2400" dirty="0">
                <a:solidFill>
                  <a:prstClr val="white"/>
                </a:solidFill>
                <a:ea typeface="MS PGothic"/>
              </a:rPr>
              <a:t>Actively take part in high quality learning activities with their peers </a:t>
            </a:r>
            <a:endParaRPr lang="en-GB" sz="2400" dirty="0">
              <a:solidFill>
                <a:prstClr val="white"/>
              </a:solidFill>
              <a:latin typeface="Times New Roman"/>
              <a:ea typeface="MS PGothic"/>
            </a:endParaRPr>
          </a:p>
          <a:p>
            <a:pPr marL="342900" indent="-342900">
              <a:buSzPts val="1000"/>
              <a:buFont typeface="Symbol"/>
              <a:buChar char=""/>
              <a:tabLst>
                <a:tab pos="457200" algn="l"/>
              </a:tabLst>
            </a:pPr>
            <a:r>
              <a:rPr lang="en-GB" sz="2400" dirty="0">
                <a:solidFill>
                  <a:prstClr val="white"/>
                </a:solidFill>
                <a:ea typeface="MS PGothic"/>
              </a:rPr>
              <a:t>Thrive and enjoy learning </a:t>
            </a:r>
            <a:endParaRPr lang="en-GB" sz="2400" dirty="0">
              <a:solidFill>
                <a:prstClr val="white"/>
              </a:solidFill>
              <a:latin typeface="Times New Roman"/>
              <a:ea typeface="MS PGothic"/>
            </a:endParaRPr>
          </a:p>
          <a:p>
            <a:pPr marL="342900" indent="-342900">
              <a:buSzPts val="1000"/>
              <a:buFont typeface="Symbol"/>
              <a:buChar char=""/>
              <a:tabLst>
                <a:tab pos="457200" algn="l"/>
              </a:tabLst>
            </a:pPr>
            <a:r>
              <a:rPr lang="en-GB" sz="2400" dirty="0">
                <a:solidFill>
                  <a:prstClr val="white"/>
                </a:solidFill>
                <a:ea typeface="MS PGothic"/>
              </a:rPr>
              <a:t>Develop knowledge and skills so they can go on to lead fulfilled lives as adults </a:t>
            </a:r>
            <a:endParaRPr lang="en-GB" sz="2400" dirty="0">
              <a:solidFill>
                <a:prstClr val="white"/>
              </a:solidFill>
              <a:latin typeface="Times New Roman"/>
              <a:ea typeface="MS PGothic"/>
            </a:endParaRPr>
          </a:p>
          <a:p>
            <a:pPr marL="342900" indent="-342900">
              <a:buSzPts val="1000"/>
              <a:buFont typeface="Symbol"/>
              <a:buChar char=""/>
              <a:tabLst>
                <a:tab pos="457200" algn="l"/>
              </a:tabLst>
            </a:pPr>
            <a:r>
              <a:rPr lang="en-GB" sz="2400" dirty="0">
                <a:solidFill>
                  <a:prstClr val="white"/>
                </a:solidFill>
                <a:ea typeface="MS PGothic"/>
              </a:rPr>
              <a:t>Be empowered, confident and able to function as independently as </a:t>
            </a:r>
            <a:r>
              <a:rPr lang="en-GB" sz="2400" dirty="0" smtClean="0">
                <a:solidFill>
                  <a:prstClr val="white"/>
                </a:solidFill>
                <a:ea typeface="MS PGothic"/>
              </a:rPr>
              <a:t>possible</a:t>
            </a:r>
            <a:endParaRPr lang="en-GB" sz="2400" dirty="0">
              <a:solidFill>
                <a:prstClr val="white"/>
              </a:solidFill>
              <a:latin typeface="Times New Roman"/>
              <a:ea typeface="MS PGothic"/>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438" y="314059"/>
            <a:ext cx="1279808" cy="796325"/>
          </a:xfrm>
          <a:prstGeom prst="rect">
            <a:avLst/>
          </a:prstGeom>
        </p:spPr>
      </p:pic>
    </p:spTree>
    <p:extLst>
      <p:ext uri="{BB962C8B-B14F-4D97-AF65-F5344CB8AC3E}">
        <p14:creationId xmlns:p14="http://schemas.microsoft.com/office/powerpoint/2010/main" val="1589218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0366" y="901943"/>
            <a:ext cx="7886700" cy="782481"/>
          </a:xfrm>
          <a:prstGeom prst="rect">
            <a:avLst/>
          </a:prstGeom>
        </p:spPr>
        <p:txBody>
          <a:bodyPr/>
          <a:lstStyle/>
          <a:p>
            <a:r>
              <a:rPr lang="en-GB" dirty="0" smtClean="0">
                <a:solidFill>
                  <a:srgbClr val="6C3D90"/>
                </a:solidFill>
                <a:latin typeface="+mn-lt"/>
              </a:rPr>
              <a:t>Our Objectives today:</a:t>
            </a:r>
            <a:endParaRPr lang="en-GB" dirty="0">
              <a:solidFill>
                <a:srgbClr val="6C3D90"/>
              </a:solidFill>
              <a:latin typeface="+mn-lt"/>
            </a:endParaRPr>
          </a:p>
        </p:txBody>
      </p:sp>
      <p:sp>
        <p:nvSpPr>
          <p:cNvPr id="3" name="Content Placeholder 2"/>
          <p:cNvSpPr>
            <a:spLocks noGrp="1"/>
          </p:cNvSpPr>
          <p:nvPr>
            <p:ph idx="1"/>
          </p:nvPr>
        </p:nvSpPr>
        <p:spPr>
          <a:xfrm>
            <a:off x="434642" y="1564725"/>
            <a:ext cx="8274719" cy="4981209"/>
          </a:xfrm>
        </p:spPr>
        <p:txBody>
          <a:bodyPr/>
          <a:lstStyle/>
          <a:p>
            <a:pPr marL="0" lvl="0" indent="0">
              <a:buNone/>
            </a:pPr>
            <a:endParaRPr lang="en-GB" sz="3200" dirty="0">
              <a:latin typeface="Arial" panose="020B0604020202020204" pitchFamily="34" charset="0"/>
              <a:cs typeface="Arial" panose="020B0604020202020204" pitchFamily="34" charset="0"/>
            </a:endParaRPr>
          </a:p>
          <a:p>
            <a:pPr marL="457200" indent="-457200">
              <a:buFont typeface="+mj-lt"/>
              <a:buAutoNum type="arabicPeriod"/>
            </a:pPr>
            <a:r>
              <a:rPr lang="en-GB" sz="2400" b="1" dirty="0" smtClean="0"/>
              <a:t>Equip SENDCOs with information regarding </a:t>
            </a:r>
            <a:r>
              <a:rPr lang="en-GB" sz="2400" b="1" dirty="0" err="1" smtClean="0"/>
              <a:t>pdnet</a:t>
            </a:r>
            <a:r>
              <a:rPr lang="en-GB" sz="2400" b="1" dirty="0" smtClean="0"/>
              <a:t> and the </a:t>
            </a:r>
            <a:r>
              <a:rPr lang="en-GB" sz="2400" b="1" dirty="0" err="1" smtClean="0"/>
              <a:t>pdnet</a:t>
            </a:r>
            <a:r>
              <a:rPr lang="en-GB" sz="2400" b="1" dirty="0" smtClean="0"/>
              <a:t> Standards.</a:t>
            </a:r>
          </a:p>
          <a:p>
            <a:pPr marL="0" indent="0">
              <a:buNone/>
            </a:pPr>
            <a:endParaRPr lang="en-GB" sz="2400" b="1" dirty="0" smtClean="0"/>
          </a:p>
          <a:p>
            <a:pPr marL="457200" indent="-457200">
              <a:buFont typeface="+mj-lt"/>
              <a:buAutoNum type="arabicPeriod"/>
            </a:pPr>
            <a:r>
              <a:rPr lang="en-GB" sz="2400" b="1" dirty="0" smtClean="0"/>
              <a:t>To inform </a:t>
            </a:r>
            <a:r>
              <a:rPr lang="en-GB" sz="2400" b="1" dirty="0"/>
              <a:t>SENDCOs of </a:t>
            </a:r>
            <a:r>
              <a:rPr lang="en-GB" sz="2400" b="1" dirty="0" smtClean="0"/>
              <a:t>the work the Physical and Medical team are doing in creating ‘Physical Friendly Schools’ in Bradford that meet the </a:t>
            </a:r>
            <a:r>
              <a:rPr lang="en-GB" sz="2400" b="1" dirty="0" err="1" smtClean="0"/>
              <a:t>pdnet</a:t>
            </a:r>
            <a:r>
              <a:rPr lang="en-GB" sz="2400" b="1" dirty="0" smtClean="0"/>
              <a:t> standards.</a:t>
            </a:r>
          </a:p>
          <a:p>
            <a:pPr marL="0" indent="0">
              <a:buNone/>
            </a:pPr>
            <a:endParaRPr lang="en-GB" sz="2000" dirty="0">
              <a:latin typeface="Arial" panose="020B0604020202020204" pitchFamily="34" charset="0"/>
              <a:cs typeface="Arial" panose="020B0604020202020204" pitchFamily="34" charset="0"/>
            </a:endParaRPr>
          </a:p>
          <a:p>
            <a:pPr lvl="0"/>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34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7883" y="1971006"/>
            <a:ext cx="7901295" cy="4893647"/>
          </a:xfrm>
          <a:prstGeom prst="rect">
            <a:avLst/>
          </a:prstGeom>
          <a:noFill/>
        </p:spPr>
        <p:txBody>
          <a:bodyPr wrap="square" rtlCol="0">
            <a:spAutoFit/>
          </a:bodyPr>
          <a:lstStyle/>
          <a:p>
            <a:pPr marL="342900" indent="-342900">
              <a:buFont typeface="Arial" pitchFamily="34" charset="0"/>
              <a:buChar char="•"/>
            </a:pPr>
            <a:r>
              <a:rPr lang="en-GB" sz="2400" b="1" dirty="0" err="1" smtClean="0">
                <a:solidFill>
                  <a:prstClr val="black"/>
                </a:solidFill>
              </a:rPr>
              <a:t>pdnet</a:t>
            </a:r>
            <a:r>
              <a:rPr lang="en-GB" sz="2400" dirty="0" smtClean="0">
                <a:solidFill>
                  <a:prstClr val="black"/>
                </a:solidFill>
              </a:rPr>
              <a:t> </a:t>
            </a:r>
            <a:r>
              <a:rPr lang="en-GB" sz="2400" dirty="0">
                <a:solidFill>
                  <a:prstClr val="black"/>
                </a:solidFill>
              </a:rPr>
              <a:t>is a national membership network for those who support learners with a physical </a:t>
            </a:r>
            <a:r>
              <a:rPr lang="en-GB" sz="2400" dirty="0" smtClean="0">
                <a:solidFill>
                  <a:prstClr val="black"/>
                </a:solidFill>
              </a:rPr>
              <a:t>disability and will </a:t>
            </a:r>
            <a:r>
              <a:rPr lang="en-GB" sz="2400" dirty="0">
                <a:solidFill>
                  <a:prstClr val="black"/>
                </a:solidFill>
              </a:rPr>
              <a:t>be of interest to any staff or other professionals working in schools to support the needs of pupils with physical disabilities. </a:t>
            </a:r>
            <a:endParaRPr lang="en-GB" sz="2400" dirty="0" smtClean="0">
              <a:solidFill>
                <a:prstClr val="black"/>
              </a:solidFill>
            </a:endParaRPr>
          </a:p>
          <a:p>
            <a:pPr marL="342900" indent="-342900">
              <a:buFont typeface="Arial" pitchFamily="34" charset="0"/>
              <a:buChar char="•"/>
            </a:pPr>
            <a:r>
              <a:rPr lang="en-GB" sz="2400" dirty="0">
                <a:solidFill>
                  <a:prstClr val="black"/>
                </a:solidFill>
              </a:rPr>
              <a:t>Membership is </a:t>
            </a:r>
            <a:r>
              <a:rPr lang="en-GB" sz="2400" b="1" dirty="0">
                <a:solidFill>
                  <a:prstClr val="black"/>
                </a:solidFill>
              </a:rPr>
              <a:t>free</a:t>
            </a:r>
            <a:r>
              <a:rPr lang="en-GB" sz="2400" dirty="0">
                <a:solidFill>
                  <a:prstClr val="black"/>
                </a:solidFill>
              </a:rPr>
              <a:t> and there are currently just over </a:t>
            </a:r>
            <a:r>
              <a:rPr lang="en-GB" sz="2400" dirty="0" smtClean="0">
                <a:solidFill>
                  <a:srgbClr val="FF0000"/>
                </a:solidFill>
              </a:rPr>
              <a:t>800 </a:t>
            </a:r>
            <a:r>
              <a:rPr lang="en-GB" sz="2400" dirty="0">
                <a:solidFill>
                  <a:prstClr val="black"/>
                </a:solidFill>
              </a:rPr>
              <a:t>members.</a:t>
            </a:r>
            <a:r>
              <a:rPr lang="en-GB" sz="2400" b="1" dirty="0">
                <a:solidFill>
                  <a:prstClr val="black"/>
                </a:solidFill>
              </a:rPr>
              <a:t> Membership is achieved by registering on </a:t>
            </a:r>
            <a:r>
              <a:rPr lang="en-GB" sz="2400" b="1" u="sng" dirty="0">
                <a:solidFill>
                  <a:prstClr val="black"/>
                </a:solidFill>
                <a:hlinkClick r:id="rId3"/>
              </a:rPr>
              <a:t>www.pdnet.org.uk</a:t>
            </a:r>
            <a:r>
              <a:rPr lang="en-GB" sz="2400" b="1" u="sng" dirty="0">
                <a:solidFill>
                  <a:prstClr val="black"/>
                </a:solidFill>
              </a:rPr>
              <a:t> </a:t>
            </a:r>
            <a:endParaRPr lang="en-GB" sz="2400" dirty="0">
              <a:solidFill>
                <a:prstClr val="black"/>
              </a:solidFill>
            </a:endParaRPr>
          </a:p>
          <a:p>
            <a:pPr marL="342900" indent="-342900">
              <a:buFont typeface="Arial" pitchFamily="34" charset="0"/>
              <a:buChar char="•"/>
            </a:pPr>
            <a:r>
              <a:rPr lang="en-GB" sz="2400" b="1" dirty="0" smtClean="0">
                <a:solidFill>
                  <a:prstClr val="black"/>
                </a:solidFill>
              </a:rPr>
              <a:t>Bradford’s Low Incidence Service Physical &amp; Medical team </a:t>
            </a:r>
            <a:r>
              <a:rPr lang="en-GB" sz="2400" dirty="0" smtClean="0">
                <a:solidFill>
                  <a:prstClr val="black"/>
                </a:solidFill>
              </a:rPr>
              <a:t>have </a:t>
            </a:r>
            <a:r>
              <a:rPr lang="en-GB" sz="2400" dirty="0">
                <a:solidFill>
                  <a:prstClr val="black"/>
                </a:solidFill>
              </a:rPr>
              <a:t>been </a:t>
            </a:r>
            <a:r>
              <a:rPr lang="en-GB" sz="2400" dirty="0" smtClean="0">
                <a:solidFill>
                  <a:prstClr val="black"/>
                </a:solidFill>
              </a:rPr>
              <a:t>attending </a:t>
            </a:r>
            <a:r>
              <a:rPr lang="en-GB" sz="2400" dirty="0" err="1" smtClean="0">
                <a:solidFill>
                  <a:prstClr val="black"/>
                </a:solidFill>
              </a:rPr>
              <a:t>pdnet</a:t>
            </a:r>
            <a:r>
              <a:rPr lang="en-GB" sz="2400" dirty="0" smtClean="0">
                <a:solidFill>
                  <a:prstClr val="black"/>
                </a:solidFill>
              </a:rPr>
              <a:t> network meetings for a number of years.  </a:t>
            </a:r>
            <a:r>
              <a:rPr lang="en-GB" sz="2400" dirty="0">
                <a:solidFill>
                  <a:prstClr val="black"/>
                </a:solidFill>
              </a:rPr>
              <a:t>M</a:t>
            </a:r>
            <a:r>
              <a:rPr lang="en-GB" sz="2400" dirty="0" smtClean="0">
                <a:solidFill>
                  <a:prstClr val="black"/>
                </a:solidFill>
              </a:rPr>
              <a:t>ore recently two team members have become </a:t>
            </a:r>
            <a:r>
              <a:rPr lang="en-GB" sz="2400" b="1" dirty="0" err="1" smtClean="0">
                <a:solidFill>
                  <a:prstClr val="black"/>
                </a:solidFill>
              </a:rPr>
              <a:t>pdnet</a:t>
            </a:r>
            <a:r>
              <a:rPr lang="en-GB" sz="2400" b="1" dirty="0" smtClean="0">
                <a:solidFill>
                  <a:prstClr val="black"/>
                </a:solidFill>
              </a:rPr>
              <a:t> champions </a:t>
            </a:r>
            <a:r>
              <a:rPr lang="en-GB" sz="2400" dirty="0" smtClean="0">
                <a:solidFill>
                  <a:prstClr val="black"/>
                </a:solidFill>
              </a:rPr>
              <a:t>for Yorkshire and Humber. </a:t>
            </a:r>
            <a:endParaRPr lang="en-GB" altLang="en-US" sz="2400" dirty="0" smtClean="0">
              <a:solidFill>
                <a:prstClr val="black"/>
              </a:solidFill>
            </a:endParaRPr>
          </a:p>
          <a:p>
            <a:pPr>
              <a:buClr>
                <a:srgbClr val="6C3D90"/>
              </a:buClr>
            </a:pPr>
            <a:endParaRPr lang="en-GB" altLang="en-US" sz="2400" dirty="0">
              <a:solidFill>
                <a:prstClr val="black"/>
              </a:solidFill>
            </a:endParaRPr>
          </a:p>
        </p:txBody>
      </p:sp>
      <p:sp>
        <p:nvSpPr>
          <p:cNvPr id="13" name="Title 2"/>
          <p:cNvSpPr>
            <a:spLocks noGrp="1"/>
          </p:cNvSpPr>
          <p:nvPr>
            <p:ph type="title"/>
          </p:nvPr>
        </p:nvSpPr>
        <p:spPr>
          <a:xfrm>
            <a:off x="537882" y="855665"/>
            <a:ext cx="7886700" cy="778459"/>
          </a:xfrm>
        </p:spPr>
        <p:txBody>
          <a:bodyPr/>
          <a:lstStyle/>
          <a:p>
            <a:r>
              <a:rPr lang="en-GB" sz="4000" dirty="0" smtClean="0">
                <a:solidFill>
                  <a:srgbClr val="6C3D90"/>
                </a:solidFill>
                <a:latin typeface="+mn-lt"/>
              </a:rPr>
              <a:t>Who are </a:t>
            </a:r>
            <a:r>
              <a:rPr lang="en-GB" sz="4000" dirty="0" err="1" smtClean="0">
                <a:solidFill>
                  <a:srgbClr val="6C3D90"/>
                </a:solidFill>
                <a:latin typeface="+mn-lt"/>
              </a:rPr>
              <a:t>pdnet</a:t>
            </a:r>
            <a:r>
              <a:rPr lang="en-GB" sz="4000" dirty="0" smtClean="0">
                <a:solidFill>
                  <a:srgbClr val="6C3D90"/>
                </a:solidFill>
                <a:latin typeface="+mn-lt"/>
              </a:rPr>
              <a:t> and what do they do?</a:t>
            </a:r>
            <a:r>
              <a:rPr lang="en-GB" dirty="0" smtClean="0"/>
              <a:t/>
            </a:r>
            <a:br>
              <a:rPr lang="en-GB" dirty="0" smtClean="0"/>
            </a:br>
            <a:endParaRPr lang="en-GB" dirty="0"/>
          </a:p>
        </p:txBody>
      </p:sp>
    </p:spTree>
    <p:extLst>
      <p:ext uri="{BB962C8B-B14F-4D97-AF65-F5344CB8AC3E}">
        <p14:creationId xmlns:p14="http://schemas.microsoft.com/office/powerpoint/2010/main" val="2016027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620" y="586430"/>
            <a:ext cx="6287496" cy="6002752"/>
          </a:xfrm>
          <a:prstGeom prst="rect">
            <a:avLst/>
          </a:prstGeom>
        </p:spPr>
      </p:pic>
      <p:sp>
        <p:nvSpPr>
          <p:cNvPr id="5" name="Title 1"/>
          <p:cNvSpPr>
            <a:spLocks noGrp="1"/>
          </p:cNvSpPr>
          <p:nvPr>
            <p:ph type="title"/>
          </p:nvPr>
        </p:nvSpPr>
        <p:spPr>
          <a:xfrm>
            <a:off x="250448" y="721895"/>
            <a:ext cx="8111218" cy="713582"/>
          </a:xfrm>
        </p:spPr>
        <p:txBody>
          <a:bodyPr/>
          <a:lstStyle/>
          <a:p>
            <a:r>
              <a:rPr lang="en-GB" sz="3600" dirty="0" smtClean="0">
                <a:solidFill>
                  <a:srgbClr val="6C3D90"/>
                </a:solidFill>
                <a:latin typeface="+mn-lt"/>
              </a:rPr>
              <a:t>pdnet Champions</a:t>
            </a:r>
            <a:endParaRPr lang="en-GB" sz="3600" dirty="0">
              <a:solidFill>
                <a:srgbClr val="6C3D90"/>
              </a:solidFill>
              <a:latin typeface="+mn-lt"/>
            </a:endParaRPr>
          </a:p>
        </p:txBody>
      </p:sp>
    </p:spTree>
    <p:extLst>
      <p:ext uri="{BB962C8B-B14F-4D97-AF65-F5344CB8AC3E}">
        <p14:creationId xmlns:p14="http://schemas.microsoft.com/office/powerpoint/2010/main" val="1755352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9464" y="2410385"/>
            <a:ext cx="479190" cy="289112"/>
          </a:xfrm>
          <a:prstGeom prst="rect">
            <a:avLst/>
          </a:prstGeom>
        </p:spPr>
      </p:pic>
      <p:sp>
        <p:nvSpPr>
          <p:cNvPr id="19" name="Rectangle 18"/>
          <p:cNvSpPr/>
          <p:nvPr/>
        </p:nvSpPr>
        <p:spPr>
          <a:xfrm>
            <a:off x="345256" y="882836"/>
            <a:ext cx="3140273" cy="1200329"/>
          </a:xfrm>
          <a:prstGeom prst="rect">
            <a:avLst/>
          </a:prstGeom>
        </p:spPr>
        <p:txBody>
          <a:bodyPr wrap="square">
            <a:spAutoFit/>
          </a:bodyPr>
          <a:lstStyle/>
          <a:p>
            <a:r>
              <a:rPr lang="en-GB" sz="3600" dirty="0">
                <a:solidFill>
                  <a:srgbClr val="6C3D90"/>
                </a:solidFill>
              </a:rPr>
              <a:t>The pdnet journey</a:t>
            </a:r>
          </a:p>
        </p:txBody>
      </p:sp>
      <p:sp>
        <p:nvSpPr>
          <p:cNvPr id="23" name="Content Placeholder 2"/>
          <p:cNvSpPr>
            <a:spLocks noGrp="1"/>
          </p:cNvSpPr>
          <p:nvPr>
            <p:ph idx="4294967295"/>
          </p:nvPr>
        </p:nvSpPr>
        <p:spPr>
          <a:xfrm>
            <a:off x="345255" y="1942323"/>
            <a:ext cx="5301258" cy="3868305"/>
          </a:xfrm>
          <a:prstGeom prst="rect">
            <a:avLst/>
          </a:prstGeom>
        </p:spPr>
        <p:txBody>
          <a:bodyPr>
            <a:normAutofit fontScale="92500" lnSpcReduction="10000"/>
          </a:bodyPr>
          <a:lstStyle/>
          <a:p>
            <a:pPr marL="0" indent="0" algn="just">
              <a:buClr>
                <a:schemeClr val="bg1">
                  <a:lumMod val="50000"/>
                </a:schemeClr>
              </a:buClr>
              <a:buSzPct val="150000"/>
              <a:buNone/>
            </a:pPr>
            <a:r>
              <a:rPr lang="en-GB" sz="2100" dirty="0" smtClean="0"/>
              <a:t>In April 2017, pdnet was awarded </a:t>
            </a:r>
            <a:r>
              <a:rPr lang="en-GB" sz="2100" dirty="0" err="1" smtClean="0"/>
              <a:t>DfE</a:t>
            </a:r>
            <a:r>
              <a:rPr lang="en-GB" sz="2100" dirty="0" smtClean="0"/>
              <a:t> </a:t>
            </a:r>
            <a:r>
              <a:rPr lang="en-GB" sz="2100" dirty="0"/>
              <a:t>Contract - Support for CYP with </a:t>
            </a:r>
            <a:r>
              <a:rPr lang="en-GB" sz="2100" dirty="0" smtClean="0"/>
              <a:t>PD.</a:t>
            </a:r>
          </a:p>
          <a:p>
            <a:pPr marL="0" indent="0" algn="just">
              <a:buClr>
                <a:schemeClr val="bg1">
                  <a:lumMod val="50000"/>
                </a:schemeClr>
              </a:buClr>
              <a:buSzPct val="150000"/>
              <a:buNone/>
            </a:pPr>
            <a:endParaRPr lang="en-GB" sz="2100" dirty="0" smtClean="0"/>
          </a:p>
          <a:p>
            <a:pPr marL="0" indent="0">
              <a:buClr>
                <a:schemeClr val="bg1">
                  <a:lumMod val="50000"/>
                </a:schemeClr>
              </a:buClr>
              <a:buSzPct val="150000"/>
              <a:buNone/>
            </a:pPr>
            <a:r>
              <a:rPr lang="en-GB" dirty="0" smtClean="0">
                <a:solidFill>
                  <a:srgbClr val="6C3D90"/>
                </a:solidFill>
              </a:rPr>
              <a:t>3 </a:t>
            </a:r>
            <a:r>
              <a:rPr lang="en-GB" dirty="0">
                <a:solidFill>
                  <a:srgbClr val="6C3D90"/>
                </a:solidFill>
              </a:rPr>
              <a:t>main contract </a:t>
            </a:r>
            <a:r>
              <a:rPr lang="en-GB" dirty="0" smtClean="0">
                <a:solidFill>
                  <a:srgbClr val="6C3D90"/>
                </a:solidFill>
              </a:rPr>
              <a:t>requirements</a:t>
            </a:r>
            <a:br>
              <a:rPr lang="en-GB" dirty="0" smtClean="0">
                <a:solidFill>
                  <a:srgbClr val="6C3D90"/>
                </a:solidFill>
              </a:rPr>
            </a:br>
            <a:endParaRPr lang="en-GB" sz="1300" dirty="0" smtClean="0">
              <a:solidFill>
                <a:srgbClr val="6C3D90"/>
              </a:solidFill>
            </a:endParaRPr>
          </a:p>
          <a:p>
            <a:pPr marL="257175" indent="-257175" algn="just">
              <a:buClr>
                <a:srgbClr val="6C3D90"/>
              </a:buClr>
              <a:buSzPct val="100000"/>
              <a:buFont typeface="+mj-lt"/>
              <a:buAutoNum type="arabicPeriod"/>
            </a:pPr>
            <a:r>
              <a:rPr lang="en-GB" sz="1900" b="1" dirty="0"/>
              <a:t>Promote effective practice </a:t>
            </a:r>
            <a:r>
              <a:rPr lang="en-GB" sz="1900" dirty="0"/>
              <a:t>on supporting children and young people with physical disability </a:t>
            </a:r>
          </a:p>
          <a:p>
            <a:pPr marL="257175" indent="-257175" algn="just">
              <a:buClr>
                <a:srgbClr val="6C3D90"/>
              </a:buClr>
              <a:buSzPct val="100000"/>
              <a:buFont typeface="+mj-lt"/>
              <a:buAutoNum type="arabicPeriod"/>
            </a:pPr>
            <a:r>
              <a:rPr lang="en-GB" sz="1900" dirty="0"/>
              <a:t>Equip the workforce to deliver </a:t>
            </a:r>
            <a:r>
              <a:rPr lang="en-GB" sz="1900" b="1" dirty="0"/>
              <a:t>high quality teaching and SEND </a:t>
            </a:r>
            <a:r>
              <a:rPr lang="en-GB" sz="1900" dirty="0"/>
              <a:t>support for pupils with a physical disability </a:t>
            </a:r>
          </a:p>
          <a:p>
            <a:pPr marL="257175" indent="-257175" algn="just">
              <a:buClr>
                <a:srgbClr val="6C3D90"/>
              </a:buClr>
              <a:buSzPct val="100000"/>
              <a:buFont typeface="+mj-lt"/>
              <a:buAutoNum type="arabicPeriod"/>
            </a:pPr>
            <a:r>
              <a:rPr lang="en-GB" sz="1900" b="1" dirty="0"/>
              <a:t>Promote the use of technology</a:t>
            </a:r>
            <a:r>
              <a:rPr lang="en-GB" sz="1900" dirty="0"/>
              <a:t> to improve the accessibility of education and outcomes for children and young people with physical disability that affects their mobility </a:t>
            </a:r>
            <a:endParaRPr lang="en-US" sz="19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625" y="680628"/>
            <a:ext cx="724889" cy="75228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388" r="21610"/>
          <a:stretch/>
        </p:blipFill>
        <p:spPr>
          <a:xfrm>
            <a:off x="6059777" y="680628"/>
            <a:ext cx="2860737" cy="5527667"/>
          </a:xfrm>
          <a:prstGeom prst="rect">
            <a:avLst/>
          </a:prstGeom>
        </p:spPr>
      </p:pic>
    </p:spTree>
    <p:extLst>
      <p:ext uri="{BB962C8B-B14F-4D97-AF65-F5344CB8AC3E}">
        <p14:creationId xmlns:p14="http://schemas.microsoft.com/office/powerpoint/2010/main" val="3943422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832" y="1759634"/>
            <a:ext cx="4197160" cy="1210422"/>
          </a:xfrm>
        </p:spPr>
        <p:txBody>
          <a:bodyPr/>
          <a:lstStyle/>
          <a:p>
            <a:r>
              <a:rPr lang="en-GB" sz="3200" dirty="0" smtClean="0">
                <a:solidFill>
                  <a:srgbClr val="6C3D90"/>
                </a:solidFill>
                <a:latin typeface="+mn-lt"/>
              </a:rPr>
              <a:t/>
            </a:r>
            <a:br>
              <a:rPr lang="en-GB" sz="3200" dirty="0" smtClean="0">
                <a:solidFill>
                  <a:srgbClr val="6C3D90"/>
                </a:solidFill>
                <a:latin typeface="+mn-lt"/>
              </a:rPr>
            </a:br>
            <a:r>
              <a:rPr lang="en-GB" sz="1600" dirty="0" smtClean="0">
                <a:solidFill>
                  <a:srgbClr val="6C3D90"/>
                </a:solidFill>
                <a:latin typeface="+mn-lt"/>
              </a:rPr>
              <a:t/>
            </a:r>
            <a:br>
              <a:rPr lang="en-GB" sz="1600" dirty="0" smtClean="0">
                <a:solidFill>
                  <a:srgbClr val="6C3D90"/>
                </a:solidFill>
                <a:latin typeface="+mn-lt"/>
              </a:rPr>
            </a:br>
            <a:endParaRPr lang="en-GB" sz="3200" dirty="0">
              <a:solidFill>
                <a:srgbClr val="6C3D90"/>
              </a:solidFill>
              <a:latin typeface="+mn-lt"/>
            </a:endParaRPr>
          </a:p>
        </p:txBody>
      </p:sp>
      <p:sp>
        <p:nvSpPr>
          <p:cNvPr id="3" name="Content Placeholder 2"/>
          <p:cNvSpPr>
            <a:spLocks noGrp="1"/>
          </p:cNvSpPr>
          <p:nvPr>
            <p:ph idx="1"/>
          </p:nvPr>
        </p:nvSpPr>
        <p:spPr>
          <a:xfrm>
            <a:off x="319564" y="2132792"/>
            <a:ext cx="5070584" cy="2961725"/>
          </a:xfrm>
        </p:spPr>
        <p:txBody>
          <a:bodyPr/>
          <a:lstStyle/>
          <a:p>
            <a:pPr marL="273050" indent="-273050">
              <a:lnSpc>
                <a:spcPct val="100000"/>
              </a:lnSpc>
              <a:buClr>
                <a:srgbClr val="6C3D90"/>
              </a:buClr>
            </a:pPr>
            <a:r>
              <a:rPr lang="en-GB" sz="2400" dirty="0"/>
              <a:t>Responses from 44 local authorities  </a:t>
            </a:r>
          </a:p>
          <a:p>
            <a:pPr marL="273050" indent="-273050">
              <a:lnSpc>
                <a:spcPct val="100000"/>
              </a:lnSpc>
              <a:buClr>
                <a:srgbClr val="6C3D90"/>
              </a:buClr>
            </a:pPr>
            <a:r>
              <a:rPr lang="en-GB" sz="2400" dirty="0"/>
              <a:t>the population of learners with PD has </a:t>
            </a:r>
            <a:r>
              <a:rPr lang="en-GB" sz="2400" u="sng" dirty="0"/>
              <a:t>increased </a:t>
            </a:r>
            <a:r>
              <a:rPr lang="en-GB" sz="2400" dirty="0"/>
              <a:t>from 32,897 to 34,765</a:t>
            </a:r>
          </a:p>
          <a:p>
            <a:pPr marL="273050" indent="-273050">
              <a:lnSpc>
                <a:spcPct val="100000"/>
              </a:lnSpc>
              <a:buClr>
                <a:srgbClr val="6C3D90"/>
              </a:buClr>
            </a:pPr>
            <a:r>
              <a:rPr lang="en-GB" sz="2400" dirty="0"/>
              <a:t>At least 70,000 support staff (estimate</a:t>
            </a:r>
            <a:r>
              <a:rPr lang="en-GB" sz="2400" dirty="0" smtClean="0"/>
              <a:t>)</a:t>
            </a:r>
          </a:p>
          <a:p>
            <a:r>
              <a:rPr lang="en-GB" sz="2400" dirty="0"/>
              <a:t>88 % in mainstream schools and settings</a:t>
            </a:r>
          </a:p>
          <a:p>
            <a:r>
              <a:rPr lang="en-GB" sz="2400" dirty="0"/>
              <a:t>69% have an EHCP plan </a:t>
            </a:r>
          </a:p>
          <a:p>
            <a:pPr marL="273050" indent="-273050">
              <a:lnSpc>
                <a:spcPct val="100000"/>
              </a:lnSpc>
              <a:buClr>
                <a:srgbClr val="6C3D90"/>
              </a:buClr>
            </a:pPr>
            <a:endParaRPr lang="en-GB"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302" t="1563"/>
          <a:stretch/>
        </p:blipFill>
        <p:spPr>
          <a:xfrm>
            <a:off x="6042510" y="861276"/>
            <a:ext cx="2836796" cy="5098366"/>
          </a:xfrm>
          <a:prstGeom prst="rect">
            <a:avLst/>
          </a:prstGeom>
        </p:spPr>
      </p:pic>
      <p:sp>
        <p:nvSpPr>
          <p:cNvPr id="5" name="Title 1"/>
          <p:cNvSpPr txBox="1">
            <a:spLocks/>
          </p:cNvSpPr>
          <p:nvPr/>
        </p:nvSpPr>
        <p:spPr>
          <a:xfrm>
            <a:off x="319564" y="889464"/>
            <a:ext cx="5070584" cy="870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solidFill>
                  <a:srgbClr val="6C3D90"/>
                </a:solidFill>
                <a:latin typeface="Calibri"/>
              </a:rPr>
              <a:t>pdnet Benchmarking Survey 2018</a:t>
            </a:r>
            <a:endParaRPr lang="en-GB" sz="3600" dirty="0">
              <a:solidFill>
                <a:srgbClr val="6C3D90"/>
              </a:solidFill>
              <a:latin typeface="Calibri"/>
            </a:endParaRPr>
          </a:p>
        </p:txBody>
      </p:sp>
    </p:spTree>
    <p:extLst>
      <p:ext uri="{BB962C8B-B14F-4D97-AF65-F5344CB8AC3E}">
        <p14:creationId xmlns:p14="http://schemas.microsoft.com/office/powerpoint/2010/main" val="27101467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93252"/>
            <a:ext cx="8494940" cy="627002"/>
          </a:xfrm>
        </p:spPr>
        <p:txBody>
          <a:bodyPr/>
          <a:lstStyle/>
          <a:p>
            <a:r>
              <a:rPr lang="en-GB" sz="4000" dirty="0" smtClean="0">
                <a:solidFill>
                  <a:srgbClr val="6C3D90"/>
                </a:solidFill>
                <a:latin typeface="+mn-lt"/>
              </a:rPr>
              <a:t>WSS Gap Analysis Survey</a:t>
            </a:r>
            <a:r>
              <a:rPr lang="en-GB" sz="4000" dirty="0">
                <a:solidFill>
                  <a:srgbClr val="6C3D90"/>
                </a:solidFill>
                <a:latin typeface="+mn-lt"/>
              </a:rPr>
              <a:t/>
            </a:r>
            <a:br>
              <a:rPr lang="en-GB" sz="4000" dirty="0">
                <a:solidFill>
                  <a:srgbClr val="6C3D90"/>
                </a:solidFill>
                <a:latin typeface="+mn-lt"/>
              </a:rPr>
            </a:br>
            <a:r>
              <a:rPr lang="en-GB" sz="1800" dirty="0" smtClean="0">
                <a:solidFill>
                  <a:srgbClr val="6C3D90"/>
                </a:solidFill>
                <a:latin typeface="+mn-lt"/>
              </a:rPr>
              <a:t/>
            </a:r>
            <a:br>
              <a:rPr lang="en-GB" sz="1800" dirty="0" smtClean="0">
                <a:solidFill>
                  <a:srgbClr val="6C3D90"/>
                </a:solidFill>
                <a:latin typeface="+mn-lt"/>
              </a:rPr>
            </a:br>
            <a:r>
              <a:rPr lang="en-GB" b="1" dirty="0"/>
              <a:t/>
            </a:r>
            <a:br>
              <a:rPr lang="en-GB" b="1" dirty="0"/>
            </a:br>
            <a:r>
              <a:rPr lang="en-GB" dirty="0">
                <a:latin typeface="+mn-lt"/>
              </a:rPr>
              <a:t/>
            </a:r>
            <a:br>
              <a:rPr lang="en-GB" dirty="0">
                <a:latin typeface="+mn-lt"/>
              </a:rPr>
            </a:br>
            <a:endParaRPr lang="en-GB" dirty="0">
              <a:latin typeface="+mn-lt"/>
            </a:endParaRPr>
          </a:p>
        </p:txBody>
      </p:sp>
      <p:sp>
        <p:nvSpPr>
          <p:cNvPr id="3" name="Content Placeholder 2"/>
          <p:cNvSpPr>
            <a:spLocks noGrp="1"/>
          </p:cNvSpPr>
          <p:nvPr>
            <p:ph idx="1"/>
          </p:nvPr>
        </p:nvSpPr>
        <p:spPr>
          <a:xfrm>
            <a:off x="457200" y="1823254"/>
            <a:ext cx="8384722" cy="3069591"/>
          </a:xfrm>
        </p:spPr>
        <p:txBody>
          <a:bodyPr/>
          <a:lstStyle/>
          <a:p>
            <a:pPr marL="0" indent="0">
              <a:buNone/>
            </a:pPr>
            <a:endParaRPr lang="en-GB" sz="1050" dirty="0" smtClean="0"/>
          </a:p>
          <a:p>
            <a:pPr marL="0" indent="0">
              <a:buNone/>
            </a:pPr>
            <a:r>
              <a:rPr lang="en-GB" sz="2400" b="1" dirty="0" smtClean="0"/>
              <a:t>Themes arising:</a:t>
            </a:r>
          </a:p>
          <a:p>
            <a:r>
              <a:rPr lang="en-GB" sz="2400" dirty="0" smtClean="0"/>
              <a:t>Lack </a:t>
            </a:r>
            <a:r>
              <a:rPr lang="en-GB" sz="2400" dirty="0"/>
              <a:t>of knowledge across the sector/age phases on </a:t>
            </a:r>
            <a:r>
              <a:rPr lang="en-GB" sz="2400" b="1" dirty="0" smtClean="0"/>
              <a:t>how </a:t>
            </a:r>
            <a:r>
              <a:rPr lang="en-GB" sz="2400" b="1" dirty="0"/>
              <a:t>to meet the needs of learners with a physical disability </a:t>
            </a:r>
            <a:r>
              <a:rPr lang="en-GB" sz="2400" dirty="0"/>
              <a:t>particularly those with more complex /and or multiple needs </a:t>
            </a:r>
          </a:p>
          <a:p>
            <a:r>
              <a:rPr lang="en-GB" sz="2400" dirty="0" smtClean="0"/>
              <a:t>Poor awareness in schools of </a:t>
            </a:r>
            <a:r>
              <a:rPr lang="en-GB" sz="2400" b="1" dirty="0"/>
              <a:t>how to plan </a:t>
            </a:r>
            <a:r>
              <a:rPr lang="en-GB" sz="2400" b="1" dirty="0" smtClean="0"/>
              <a:t>and deliver </a:t>
            </a:r>
            <a:r>
              <a:rPr lang="en-GB" sz="2400" b="1" dirty="0"/>
              <a:t>positive and inclusive </a:t>
            </a:r>
            <a:r>
              <a:rPr lang="en-GB" sz="2400" b="1" dirty="0" smtClean="0"/>
              <a:t>teaching </a:t>
            </a:r>
            <a:r>
              <a:rPr lang="en-GB" sz="2400" dirty="0"/>
              <a:t>and </a:t>
            </a:r>
            <a:r>
              <a:rPr lang="en-GB" sz="2400" dirty="0" smtClean="0"/>
              <a:t>learning activities which CYP with PD </a:t>
            </a:r>
            <a:r>
              <a:rPr lang="en-GB" sz="2400" dirty="0"/>
              <a:t>can access and participate in as independently as </a:t>
            </a:r>
            <a:r>
              <a:rPr lang="en-GB" sz="2400" dirty="0" smtClean="0"/>
              <a:t>possible</a:t>
            </a:r>
            <a:endParaRPr lang="en-GB" dirty="0" smtClean="0"/>
          </a:p>
          <a:p>
            <a:pPr marL="0" indent="0">
              <a:buNone/>
            </a:pPr>
            <a:endParaRPr lang="en-GB" dirty="0" smtClean="0"/>
          </a:p>
          <a:p>
            <a:endParaRPr lang="en-GB" dirty="0"/>
          </a:p>
        </p:txBody>
      </p:sp>
      <p:sp>
        <p:nvSpPr>
          <p:cNvPr id="4" name="Title 1"/>
          <p:cNvSpPr txBox="1">
            <a:spLocks/>
          </p:cNvSpPr>
          <p:nvPr/>
        </p:nvSpPr>
        <p:spPr>
          <a:xfrm>
            <a:off x="457200" y="533448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prstClr val="black"/>
                </a:solidFill>
                <a:latin typeface="Calibri"/>
              </a:rPr>
              <a:t>Published Summer ‘19</a:t>
            </a:r>
            <a:endParaRPr lang="en-GB" sz="3200" dirty="0">
              <a:solidFill>
                <a:srgbClr val="FF0000"/>
              </a:solidFill>
              <a:latin typeface="Calibri"/>
            </a:endParaRPr>
          </a:p>
        </p:txBody>
      </p:sp>
    </p:spTree>
    <p:extLst>
      <p:ext uri="{BB962C8B-B14F-4D97-AF65-F5344CB8AC3E}">
        <p14:creationId xmlns:p14="http://schemas.microsoft.com/office/powerpoint/2010/main" val="22795614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883"/>
            <a:ext cx="7886700" cy="901404"/>
          </a:xfrm>
        </p:spPr>
        <p:txBody>
          <a:bodyPr/>
          <a:lstStyle/>
          <a:p>
            <a:r>
              <a:rPr lang="en-GB" dirty="0" smtClean="0">
                <a:solidFill>
                  <a:srgbClr val="6C3D90"/>
                </a:solidFill>
              </a:rPr>
              <a:t/>
            </a:r>
            <a:br>
              <a:rPr lang="en-GB" dirty="0" smtClean="0">
                <a:solidFill>
                  <a:srgbClr val="6C3D90"/>
                </a:solidFill>
              </a:rPr>
            </a:br>
            <a:r>
              <a:rPr lang="en-GB" dirty="0" err="1" smtClean="0">
                <a:solidFill>
                  <a:srgbClr val="6C3D90"/>
                </a:solidFill>
              </a:rPr>
              <a:t>DfE</a:t>
            </a:r>
            <a:r>
              <a:rPr lang="en-GB" dirty="0" smtClean="0">
                <a:solidFill>
                  <a:srgbClr val="6C3D90"/>
                </a:solidFill>
              </a:rPr>
              <a:t> Contract Year 2</a:t>
            </a:r>
            <a:br>
              <a:rPr lang="en-GB" dirty="0" smtClean="0">
                <a:solidFill>
                  <a:srgbClr val="6C3D90"/>
                </a:solidFill>
              </a:rPr>
            </a:br>
            <a:endParaRPr lang="en-GB" sz="2400" dirty="0"/>
          </a:p>
        </p:txBody>
      </p:sp>
      <p:sp>
        <p:nvSpPr>
          <p:cNvPr id="3" name="Content Placeholder 2"/>
          <p:cNvSpPr>
            <a:spLocks noGrp="1"/>
          </p:cNvSpPr>
          <p:nvPr>
            <p:ph idx="1"/>
          </p:nvPr>
        </p:nvSpPr>
        <p:spPr>
          <a:xfrm>
            <a:off x="351066" y="1338943"/>
            <a:ext cx="8548007" cy="4838020"/>
          </a:xfrm>
        </p:spPr>
        <p:txBody>
          <a:bodyPr/>
          <a:lstStyle/>
          <a:p>
            <a:pPr marL="0" indent="0">
              <a:buNone/>
            </a:pPr>
            <a:endParaRPr lang="en-GB" dirty="0" smtClean="0">
              <a:solidFill>
                <a:srgbClr val="6C3D90"/>
              </a:solidFill>
            </a:endParaRPr>
          </a:p>
          <a:p>
            <a:pPr marL="0" indent="0">
              <a:buNone/>
            </a:pPr>
            <a:r>
              <a:rPr lang="en-GB" dirty="0" smtClean="0">
                <a:solidFill>
                  <a:srgbClr val="6C3D90"/>
                </a:solidFill>
              </a:rPr>
              <a:t>Three </a:t>
            </a:r>
            <a:r>
              <a:rPr lang="en-GB" dirty="0">
                <a:solidFill>
                  <a:srgbClr val="6C3D90"/>
                </a:solidFill>
              </a:rPr>
              <a:t>main priorities</a:t>
            </a:r>
            <a:r>
              <a:rPr lang="en-GB" dirty="0" smtClean="0">
                <a:solidFill>
                  <a:srgbClr val="6C3D90"/>
                </a:solidFill>
              </a:rPr>
              <a:t>…</a:t>
            </a:r>
            <a:endParaRPr lang="en-GB" dirty="0">
              <a:solidFill>
                <a:srgbClr val="6C3D90"/>
              </a:solidFill>
            </a:endParaRPr>
          </a:p>
          <a:p>
            <a:r>
              <a:rPr lang="en-GB" sz="2400" dirty="0" smtClean="0"/>
              <a:t>Raising Awareness of good and evidence-based practice (</a:t>
            </a:r>
            <a:r>
              <a:rPr lang="en-GB" sz="2400" dirty="0" err="1" smtClean="0"/>
              <a:t>pdnet</a:t>
            </a:r>
            <a:r>
              <a:rPr lang="en-GB" sz="2400" dirty="0" smtClean="0"/>
              <a:t> standards)</a:t>
            </a:r>
          </a:p>
          <a:p>
            <a:r>
              <a:rPr lang="en-GB" sz="2400" dirty="0" smtClean="0"/>
              <a:t>Training to improve the knowledge and skills of the early years, schools and post 16 workforce.  </a:t>
            </a:r>
            <a:r>
              <a:rPr lang="en-GB" sz="2400" b="1" dirty="0" smtClean="0"/>
              <a:t>(free Level One </a:t>
            </a:r>
            <a:r>
              <a:rPr lang="en-GB" sz="2400" b="1" dirty="0"/>
              <a:t>o</a:t>
            </a:r>
            <a:r>
              <a:rPr lang="en-GB" sz="2400" b="1" dirty="0" smtClean="0"/>
              <a:t>nline training accessible to all via </a:t>
            </a:r>
            <a:r>
              <a:rPr lang="en-GB" sz="2400" b="1" dirty="0" err="1" smtClean="0"/>
              <a:t>pdnet</a:t>
            </a:r>
            <a:r>
              <a:rPr lang="en-GB" sz="2400" b="1" dirty="0" smtClean="0"/>
              <a:t> website)</a:t>
            </a:r>
          </a:p>
          <a:p>
            <a:pPr marL="0" indent="0">
              <a:buNone/>
            </a:pPr>
            <a:r>
              <a:rPr lang="en-GB" b="1" dirty="0" smtClean="0"/>
              <a:t>  </a:t>
            </a:r>
            <a:r>
              <a:rPr lang="en-GB" sz="2000" i="1" dirty="0" smtClean="0"/>
              <a:t>“This is a fantastic, visual resource that ensures learning and awareness for anyone using it.”   </a:t>
            </a:r>
          </a:p>
          <a:p>
            <a:pPr marL="0" indent="0">
              <a:buNone/>
            </a:pPr>
            <a:r>
              <a:rPr lang="en-GB" sz="2000" i="1" dirty="0" smtClean="0"/>
              <a:t>    “Ideal for lunchtime training sessions!”</a:t>
            </a:r>
          </a:p>
          <a:p>
            <a:r>
              <a:rPr lang="en-GB" sz="2400" dirty="0" smtClean="0"/>
              <a:t>Developing a sustainable model of </a:t>
            </a:r>
            <a:r>
              <a:rPr lang="en-GB" sz="2400" dirty="0" err="1" smtClean="0"/>
              <a:t>ongoing</a:t>
            </a:r>
            <a:r>
              <a:rPr lang="en-GB" sz="2400" dirty="0" smtClean="0"/>
              <a:t> support to professionals who support PD learners</a:t>
            </a:r>
            <a:endParaRPr lang="en-GB" sz="2400" dirty="0"/>
          </a:p>
        </p:txBody>
      </p:sp>
    </p:spTree>
    <p:extLst>
      <p:ext uri="{BB962C8B-B14F-4D97-AF65-F5344CB8AC3E}">
        <p14:creationId xmlns:p14="http://schemas.microsoft.com/office/powerpoint/2010/main" val="3406190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8941" y="803470"/>
            <a:ext cx="5840884" cy="5324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26492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1818003" y="3034415"/>
            <a:ext cx="5102079" cy="523220"/>
          </a:xfrm>
          <a:prstGeom prst="rect">
            <a:avLst/>
          </a:prstGeom>
          <a:noFill/>
        </p:spPr>
        <p:txBody>
          <a:bodyPr wrap="square" rtlCol="0">
            <a:spAutoFit/>
          </a:bodyPr>
          <a:lstStyle/>
          <a:p>
            <a:r>
              <a:rPr lang="en-GB" sz="2800" dirty="0" smtClean="0">
                <a:solidFill>
                  <a:srgbClr val="6C3D90"/>
                </a:solidFill>
              </a:rPr>
              <a:t>Reasonable Adjustment Scenario</a:t>
            </a:r>
            <a:endParaRPr lang="en-GB" sz="2800" dirty="0">
              <a:solidFill>
                <a:srgbClr val="6C3D90"/>
              </a:solidFill>
            </a:endParaRPr>
          </a:p>
        </p:txBody>
      </p:sp>
      <p:pic>
        <p:nvPicPr>
          <p:cNvPr id="2" name="Picture 1"/>
          <p:cNvPicPr>
            <a:picLocks noChangeAspect="1"/>
          </p:cNvPicPr>
          <p:nvPr/>
        </p:nvPicPr>
        <p:blipFill>
          <a:blip r:embed="rId3"/>
          <a:stretch>
            <a:fillRect/>
          </a:stretch>
        </p:blipFill>
        <p:spPr>
          <a:xfrm>
            <a:off x="1868966" y="912934"/>
            <a:ext cx="5758810" cy="5225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707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EPT Performance Data</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a:srcRect l="19293" t="28482" r="21830" b="29121"/>
          <a:stretch/>
        </p:blipFill>
        <p:spPr bwMode="auto">
          <a:xfrm>
            <a:off x="683568" y="1844824"/>
            <a:ext cx="7776864"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0675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25649" y="1583051"/>
            <a:ext cx="8036916" cy="4681081"/>
          </a:xfrm>
        </p:spPr>
        <p:txBody>
          <a:bodyPr>
            <a:normAutofit/>
          </a:bodyPr>
          <a:lstStyle/>
          <a:p>
            <a:pPr marL="0" indent="0">
              <a:lnSpc>
                <a:spcPct val="107000"/>
              </a:lnSpc>
              <a:spcAft>
                <a:spcPts val="800"/>
              </a:spcAft>
              <a:buNone/>
            </a:pPr>
            <a:r>
              <a:rPr lang="en-GB" dirty="0" smtClean="0">
                <a:solidFill>
                  <a:srgbClr val="6C3D90"/>
                </a:solidFill>
                <a:latin typeface="Calibri" panose="020F0502020204030204" pitchFamily="34" charset="0"/>
                <a:ea typeface="Calibri" panose="020F0502020204030204" pitchFamily="34" charset="0"/>
                <a:cs typeface="Times New Roman" panose="02020603050405020304" pitchFamily="18" charset="0"/>
              </a:rPr>
              <a:t>Outcomes:</a:t>
            </a:r>
          </a:p>
          <a:p>
            <a:r>
              <a:rPr lang="en-GB" b="1" dirty="0" err="1"/>
              <a:t>Pdnet</a:t>
            </a:r>
            <a:r>
              <a:rPr lang="en-GB" dirty="0"/>
              <a:t> </a:t>
            </a:r>
            <a:r>
              <a:rPr lang="en-GB" b="1" dirty="0"/>
              <a:t>Level 2 training </a:t>
            </a:r>
            <a:r>
              <a:rPr lang="en-GB" dirty="0"/>
              <a:t>is currently under development and will be available later this year. This is an </a:t>
            </a:r>
            <a:r>
              <a:rPr lang="en-GB" b="1" dirty="0"/>
              <a:t>accredited training module </a:t>
            </a:r>
            <a:r>
              <a:rPr lang="en-GB" dirty="0"/>
              <a:t>aimed primarily at support staff. </a:t>
            </a:r>
            <a:r>
              <a:rPr lang="en-GB" dirty="0" smtClean="0"/>
              <a:t>There </a:t>
            </a:r>
            <a:r>
              <a:rPr lang="en-GB" dirty="0"/>
              <a:t>will be some costs associated with access to this level 2 training.</a:t>
            </a:r>
          </a:p>
          <a:p>
            <a:pPr marL="0" indent="0">
              <a:lnSpc>
                <a:spcPct val="107000"/>
              </a:lnSpc>
              <a:spcAft>
                <a:spcPts val="800"/>
              </a:spcAft>
              <a:buNone/>
            </a:pPr>
            <a:endParaRPr lang="en-GB" dirty="0">
              <a:solidFill>
                <a:srgbClr val="6C3D9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625649" y="804592"/>
            <a:ext cx="7886700" cy="778459"/>
          </a:xfrm>
        </p:spPr>
        <p:txBody>
          <a:bodyPr/>
          <a:lstStyle/>
          <a:p>
            <a:r>
              <a:rPr lang="en-GB" sz="4000" dirty="0" err="1" smtClean="0">
                <a:solidFill>
                  <a:srgbClr val="6C3D90"/>
                </a:solidFill>
                <a:latin typeface="+mn-lt"/>
              </a:rPr>
              <a:t>DfE</a:t>
            </a:r>
            <a:r>
              <a:rPr lang="en-GB" sz="4000" dirty="0" smtClean="0">
                <a:solidFill>
                  <a:srgbClr val="6C3D90"/>
                </a:solidFill>
                <a:latin typeface="+mn-lt"/>
              </a:rPr>
              <a:t> Contract Year 2</a:t>
            </a:r>
            <a:endParaRPr lang="en-GB" dirty="0"/>
          </a:p>
        </p:txBody>
      </p:sp>
    </p:spTree>
    <p:extLst>
      <p:ext uri="{BB962C8B-B14F-4D97-AF65-F5344CB8AC3E}">
        <p14:creationId xmlns:p14="http://schemas.microsoft.com/office/powerpoint/2010/main" val="1078108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619" y="2070847"/>
            <a:ext cx="638920" cy="385482"/>
          </a:xfrm>
          <a:prstGeom prst="rect">
            <a:avLst/>
          </a:prstGeom>
        </p:spPr>
      </p:pic>
      <p:sp>
        <p:nvSpPr>
          <p:cNvPr id="20" name="Rectangle 19"/>
          <p:cNvSpPr/>
          <p:nvPr/>
        </p:nvSpPr>
        <p:spPr>
          <a:xfrm>
            <a:off x="3562406" y="412656"/>
            <a:ext cx="3556293" cy="830997"/>
          </a:xfrm>
          <a:prstGeom prst="rect">
            <a:avLst/>
          </a:prstGeom>
        </p:spPr>
        <p:txBody>
          <a:bodyPr wrap="square">
            <a:spAutoFit/>
          </a:bodyPr>
          <a:lstStyle/>
          <a:p>
            <a:r>
              <a:rPr lang="en-GB" sz="2400" dirty="0">
                <a:solidFill>
                  <a:prstClr val="white"/>
                </a:solidFill>
                <a:latin typeface="Skolar Sans Latn" panose="020D0000000400000000" pitchFamily="34" charset="0"/>
              </a:rPr>
              <a:t>Developing Infrastructure</a:t>
            </a:r>
          </a:p>
        </p:txBody>
      </p:sp>
      <p:sp>
        <p:nvSpPr>
          <p:cNvPr id="5" name="Rectangle 4"/>
          <p:cNvSpPr/>
          <p:nvPr/>
        </p:nvSpPr>
        <p:spPr>
          <a:xfrm>
            <a:off x="268455" y="1905691"/>
            <a:ext cx="7071239" cy="6093976"/>
          </a:xfrm>
          <a:prstGeom prst="rect">
            <a:avLst/>
          </a:prstGeom>
        </p:spPr>
        <p:txBody>
          <a:bodyPr wrap="square">
            <a:spAutoFit/>
          </a:bodyPr>
          <a:lstStyle/>
          <a:p>
            <a:r>
              <a:rPr lang="en-GB" sz="2400" dirty="0" smtClean="0">
                <a:solidFill>
                  <a:prstClr val="black"/>
                </a:solidFill>
              </a:rPr>
              <a:t>The </a:t>
            </a:r>
            <a:r>
              <a:rPr lang="en-GB" sz="2400" dirty="0" err="1">
                <a:solidFill>
                  <a:prstClr val="black"/>
                </a:solidFill>
              </a:rPr>
              <a:t>pdnet</a:t>
            </a:r>
            <a:r>
              <a:rPr lang="en-GB" sz="2400" dirty="0">
                <a:solidFill>
                  <a:prstClr val="black"/>
                </a:solidFill>
              </a:rPr>
              <a:t> Standards are a </a:t>
            </a:r>
            <a:r>
              <a:rPr lang="en-GB" sz="2400" b="1" dirty="0">
                <a:solidFill>
                  <a:prstClr val="black"/>
                </a:solidFill>
              </a:rPr>
              <a:t>free</a:t>
            </a:r>
            <a:r>
              <a:rPr lang="en-GB" sz="2400" dirty="0">
                <a:solidFill>
                  <a:prstClr val="black"/>
                </a:solidFill>
              </a:rPr>
              <a:t> </a:t>
            </a:r>
            <a:r>
              <a:rPr lang="en-GB" sz="2400" b="1" dirty="0">
                <a:solidFill>
                  <a:prstClr val="black"/>
                </a:solidFill>
              </a:rPr>
              <a:t>resource</a:t>
            </a:r>
            <a:r>
              <a:rPr lang="en-GB" sz="2400" dirty="0">
                <a:solidFill>
                  <a:prstClr val="black"/>
                </a:solidFill>
              </a:rPr>
              <a:t> designed to provide a practical structure for schools and settings to self-evaluate current provision and reflect on the effectiveness of their organisation in meeting the diverse needs of children and young people with physical disability. </a:t>
            </a:r>
            <a:endParaRPr lang="en-GB" sz="2400" dirty="0" smtClean="0">
              <a:solidFill>
                <a:prstClr val="black"/>
              </a:solidFill>
            </a:endParaRPr>
          </a:p>
          <a:p>
            <a:pPr marL="285750" indent="-285750">
              <a:buFont typeface="Arial" panose="020B0604020202020204" pitchFamily="34" charset="0"/>
              <a:buChar char="•"/>
            </a:pPr>
            <a:r>
              <a:rPr lang="en-GB" sz="2400" dirty="0" err="1">
                <a:solidFill>
                  <a:prstClr val="black"/>
                </a:solidFill>
              </a:rPr>
              <a:t>pdnet</a:t>
            </a:r>
            <a:r>
              <a:rPr lang="en-GB" sz="2400" dirty="0">
                <a:solidFill>
                  <a:prstClr val="black"/>
                </a:solidFill>
              </a:rPr>
              <a:t> Standards have been written for </a:t>
            </a:r>
            <a:r>
              <a:rPr lang="en-GB" sz="2400" b="1" dirty="0">
                <a:solidFill>
                  <a:prstClr val="black"/>
                </a:solidFill>
              </a:rPr>
              <a:t>Early Years, Schools and Post-16</a:t>
            </a:r>
          </a:p>
          <a:p>
            <a:pPr marL="285750" indent="-285750">
              <a:buFont typeface="Arial" panose="020B0604020202020204" pitchFamily="34" charset="0"/>
              <a:buChar char="•"/>
            </a:pPr>
            <a:endParaRPr lang="en-GB" sz="2400" b="1" dirty="0">
              <a:solidFill>
                <a:prstClr val="black"/>
              </a:solidFill>
            </a:endParaRPr>
          </a:p>
          <a:p>
            <a:pPr marL="285750" indent="-285750">
              <a:buFont typeface="Arial" panose="020B0604020202020204" pitchFamily="34" charset="0"/>
              <a:buChar char="•"/>
            </a:pPr>
            <a:r>
              <a:rPr lang="en-GB" sz="2400" dirty="0">
                <a:solidFill>
                  <a:prstClr val="black"/>
                </a:solidFill>
              </a:rPr>
              <a:t>They can be applied to any educational setting, whether </a:t>
            </a:r>
            <a:r>
              <a:rPr lang="en-GB" sz="2400" b="1" dirty="0">
                <a:solidFill>
                  <a:prstClr val="black"/>
                </a:solidFill>
              </a:rPr>
              <a:t>mainstream or special</a:t>
            </a:r>
          </a:p>
          <a:p>
            <a:pPr marL="285750" indent="-285750">
              <a:buFont typeface="Arial" panose="020B0604020202020204" pitchFamily="34" charset="0"/>
              <a:buChar char="•"/>
            </a:pPr>
            <a:endParaRPr lang="en-GB" sz="2400" dirty="0">
              <a:solidFill>
                <a:prstClr val="black"/>
              </a:solidFill>
            </a:endParaRPr>
          </a:p>
          <a:p>
            <a:pPr marL="285750" indent="-285750">
              <a:buFont typeface="Arial" panose="020B0604020202020204" pitchFamily="34" charset="0"/>
              <a:buChar char="•"/>
            </a:pPr>
            <a:r>
              <a:rPr lang="en-GB" sz="2400" dirty="0">
                <a:solidFill>
                  <a:prstClr val="black"/>
                </a:solidFill>
              </a:rPr>
              <a:t>They can be applied to </a:t>
            </a:r>
            <a:r>
              <a:rPr lang="en-GB" sz="2400" b="1" dirty="0">
                <a:solidFill>
                  <a:prstClr val="black"/>
                </a:solidFill>
              </a:rPr>
              <a:t>any learner with PD</a:t>
            </a:r>
            <a:r>
              <a:rPr lang="en-GB" sz="2400" dirty="0">
                <a:solidFill>
                  <a:prstClr val="black"/>
                </a:solidFill>
              </a:rPr>
              <a:t>, at any stage of the Code of Practice</a:t>
            </a:r>
          </a:p>
          <a:p>
            <a:r>
              <a:rPr lang="en-GB" i="1" dirty="0" smtClean="0">
                <a:solidFill>
                  <a:prstClr val="black"/>
                </a:solidFill>
              </a:rPr>
              <a:t>The </a:t>
            </a:r>
            <a:r>
              <a:rPr lang="en-GB" i="1" dirty="0">
                <a:solidFill>
                  <a:prstClr val="black"/>
                </a:solidFill>
              </a:rPr>
              <a:t>Standards work most effectively when downloaded and viewed in </a:t>
            </a:r>
            <a:r>
              <a:rPr lang="en-GB" i="1" u="sng" dirty="0">
                <a:solidFill>
                  <a:prstClr val="black"/>
                </a:solidFill>
                <a:hlinkClick r:id="rId4"/>
              </a:rPr>
              <a:t>Adobe Acrobat Reader</a:t>
            </a:r>
            <a:r>
              <a:rPr lang="en-GB" i="1" dirty="0">
                <a:solidFill>
                  <a:prstClr val="black"/>
                </a:solidFill>
              </a:rPr>
              <a:t>. This will enable you to input and save information and to revisit later. </a:t>
            </a:r>
          </a:p>
        </p:txBody>
      </p:sp>
      <p:sp>
        <p:nvSpPr>
          <p:cNvPr id="12" name="Rectangle 11"/>
          <p:cNvSpPr/>
          <p:nvPr/>
        </p:nvSpPr>
        <p:spPr>
          <a:xfrm>
            <a:off x="362621" y="929754"/>
            <a:ext cx="2924919" cy="1323439"/>
          </a:xfrm>
          <a:prstGeom prst="rect">
            <a:avLst/>
          </a:prstGeom>
        </p:spPr>
        <p:txBody>
          <a:bodyPr wrap="square">
            <a:spAutoFit/>
          </a:bodyPr>
          <a:lstStyle/>
          <a:p>
            <a:r>
              <a:rPr lang="en-GB" sz="4000" dirty="0" err="1">
                <a:solidFill>
                  <a:srgbClr val="6C3D90"/>
                </a:solidFill>
              </a:rPr>
              <a:t>pdnet</a:t>
            </a:r>
            <a:r>
              <a:rPr lang="en-GB" sz="4000" dirty="0">
                <a:solidFill>
                  <a:srgbClr val="6C3D90"/>
                </a:solidFill>
              </a:rPr>
              <a:t> Standards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4814" y="806108"/>
            <a:ext cx="1406156" cy="1303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95774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7917" y="576944"/>
            <a:ext cx="8208841" cy="5309506"/>
          </a:xfrm>
        </p:spPr>
        <p:txBody>
          <a:bodyPr>
            <a:noAutofit/>
          </a:bodyPr>
          <a:lstStyle/>
          <a:p>
            <a:pPr marL="0" indent="0">
              <a:buNone/>
            </a:pPr>
            <a:r>
              <a:rPr lang="en-GB" sz="2000" dirty="0"/>
              <a:t/>
            </a:r>
            <a:br>
              <a:rPr lang="en-GB" sz="2000" dirty="0"/>
            </a:br>
            <a:r>
              <a:rPr lang="en-GB" sz="3200" dirty="0">
                <a:solidFill>
                  <a:srgbClr val="6C3D90"/>
                </a:solidFill>
              </a:rPr>
              <a:t>The standards are split into 4 keys areas</a:t>
            </a:r>
            <a:r>
              <a:rPr lang="en-GB" sz="3200" dirty="0" smtClean="0">
                <a:solidFill>
                  <a:srgbClr val="6C3D90"/>
                </a:solidFill>
              </a:rPr>
              <a:t>:</a:t>
            </a:r>
          </a:p>
          <a:p>
            <a:pPr marL="0" indent="0">
              <a:buNone/>
            </a:pPr>
            <a:endParaRPr lang="en-GB" sz="300" dirty="0"/>
          </a:p>
          <a:p>
            <a:pPr marL="342900" indent="-342900">
              <a:lnSpc>
                <a:spcPct val="107000"/>
              </a:lnSpc>
              <a:spcAft>
                <a:spcPts val="800"/>
              </a:spcAft>
              <a:buSzPct val="75000"/>
              <a:buFont typeface="Wingdings" panose="05000000000000000000" pitchFamily="2" charset="2"/>
              <a:buChar char=""/>
            </a:pPr>
            <a:r>
              <a:rPr lang="en-GB" sz="3200" dirty="0">
                <a:solidFill>
                  <a:srgbClr val="00B0F0"/>
                </a:solidFill>
                <a:cs typeface="Calibri" panose="020F0502020204030204" pitchFamily="34" charset="0"/>
              </a:rPr>
              <a:t>Vision, ambition and expectation </a:t>
            </a:r>
            <a:r>
              <a:rPr lang="en-GB" sz="3200" dirty="0"/>
              <a:t/>
            </a:r>
            <a:br>
              <a:rPr lang="en-GB" sz="3200" dirty="0"/>
            </a:br>
            <a:r>
              <a:rPr lang="en-GB" sz="2000" b="1" i="1" dirty="0"/>
              <a:t>Focus:</a:t>
            </a:r>
            <a:r>
              <a:rPr lang="en-GB" sz="2000" i="1" dirty="0"/>
              <a:t> Leadership, Policy, Practice and Procedures, Setting ethos</a:t>
            </a:r>
            <a:endParaRPr lang="en-GB" sz="2000" dirty="0"/>
          </a:p>
          <a:p>
            <a:pPr marL="342900" indent="-342900">
              <a:lnSpc>
                <a:spcPct val="107000"/>
              </a:lnSpc>
              <a:spcAft>
                <a:spcPts val="800"/>
              </a:spcAft>
              <a:buSzPct val="75000"/>
              <a:buFont typeface="Wingdings" panose="05000000000000000000" pitchFamily="2" charset="2"/>
              <a:buChar char=""/>
            </a:pPr>
            <a:r>
              <a:rPr lang="en-GB" sz="3200" dirty="0">
                <a:solidFill>
                  <a:srgbClr val="ED7D31"/>
                </a:solidFill>
                <a:cs typeface="Calibri" panose="020F0502020204030204" pitchFamily="34" charset="0"/>
              </a:rPr>
              <a:t>Identifying and assessing need </a:t>
            </a:r>
            <a:r>
              <a:rPr lang="en-GB" sz="2000" dirty="0">
                <a:solidFill>
                  <a:srgbClr val="ED7D31"/>
                </a:solidFill>
                <a:cs typeface="Calibri" panose="020F0502020204030204" pitchFamily="34" charset="0"/>
              </a:rPr>
              <a:t/>
            </a:r>
            <a:br>
              <a:rPr lang="en-GB" sz="2000" dirty="0">
                <a:solidFill>
                  <a:srgbClr val="ED7D31"/>
                </a:solidFill>
                <a:cs typeface="Calibri" panose="020F0502020204030204" pitchFamily="34" charset="0"/>
              </a:rPr>
            </a:br>
            <a:r>
              <a:rPr lang="en-GB" sz="2000" b="1" i="1" dirty="0"/>
              <a:t>Focus: </a:t>
            </a:r>
            <a:r>
              <a:rPr lang="en-GB" sz="2000" i="1" dirty="0"/>
              <a:t>Assessing CYP with PD, using CYP and Parental feedback, accessing external professionals and sources of information </a:t>
            </a:r>
          </a:p>
          <a:p>
            <a:pPr marL="342900" indent="-342900">
              <a:lnSpc>
                <a:spcPct val="107000"/>
              </a:lnSpc>
              <a:spcAft>
                <a:spcPts val="800"/>
              </a:spcAft>
              <a:buSzPct val="75000"/>
              <a:buFont typeface="Wingdings" panose="05000000000000000000" pitchFamily="2" charset="2"/>
              <a:buChar char=""/>
            </a:pPr>
            <a:r>
              <a:rPr lang="en-GB" sz="3600" dirty="0">
                <a:solidFill>
                  <a:srgbClr val="00B050"/>
                </a:solidFill>
                <a:cs typeface="Calibri" panose="020F0502020204030204" pitchFamily="34" charset="0"/>
              </a:rPr>
              <a:t>Meeting diverse need</a:t>
            </a:r>
            <a:r>
              <a:rPr lang="en-GB" sz="2000" dirty="0">
                <a:solidFill>
                  <a:srgbClr val="00B050"/>
                </a:solidFill>
                <a:cs typeface="Calibri" panose="020F0502020204030204" pitchFamily="34" charset="0"/>
              </a:rPr>
              <a:t/>
            </a:r>
            <a:br>
              <a:rPr lang="en-GB" sz="2000" dirty="0">
                <a:solidFill>
                  <a:srgbClr val="00B050"/>
                </a:solidFill>
                <a:cs typeface="Calibri" panose="020F0502020204030204" pitchFamily="34" charset="0"/>
              </a:rPr>
            </a:br>
            <a:r>
              <a:rPr lang="en-GB" sz="2000" b="1" i="1" dirty="0"/>
              <a:t>Focus:</a:t>
            </a:r>
            <a:r>
              <a:rPr lang="en-GB" sz="2000" i="1" dirty="0"/>
              <a:t> Reasonable adjustments, planning for CYP with PD, working with others, safeguarding</a:t>
            </a:r>
            <a:r>
              <a:rPr lang="en-GB" sz="2000" dirty="0"/>
              <a:t>, transition</a:t>
            </a:r>
          </a:p>
          <a:p>
            <a:pPr marL="342900" indent="-342900">
              <a:lnSpc>
                <a:spcPct val="107000"/>
              </a:lnSpc>
              <a:spcAft>
                <a:spcPts val="800"/>
              </a:spcAft>
              <a:buSzPct val="75000"/>
              <a:buFont typeface="Wingdings" panose="05000000000000000000" pitchFamily="2" charset="2"/>
              <a:buChar char=""/>
            </a:pPr>
            <a:r>
              <a:rPr lang="en-GB" sz="3200" dirty="0">
                <a:solidFill>
                  <a:srgbClr val="7030A0"/>
                </a:solidFill>
                <a:cs typeface="Calibri" panose="020F0502020204030204" pitchFamily="34" charset="0"/>
              </a:rPr>
              <a:t>Enabling individual outcomes</a:t>
            </a:r>
            <a:r>
              <a:rPr lang="en-GB" sz="2000" dirty="0">
                <a:solidFill>
                  <a:srgbClr val="7030A0"/>
                </a:solidFill>
                <a:cs typeface="Calibri" panose="020F0502020204030204" pitchFamily="34" charset="0"/>
              </a:rPr>
              <a:t/>
            </a:r>
            <a:br>
              <a:rPr lang="en-GB" sz="2000" dirty="0">
                <a:solidFill>
                  <a:srgbClr val="7030A0"/>
                </a:solidFill>
                <a:cs typeface="Calibri" panose="020F0502020204030204" pitchFamily="34" charset="0"/>
              </a:rPr>
            </a:br>
            <a:r>
              <a:rPr lang="en-GB" sz="2000" b="1" i="1" dirty="0"/>
              <a:t>Focus</a:t>
            </a:r>
            <a:r>
              <a:rPr lang="en-GB" sz="2000" i="1" dirty="0"/>
              <a:t>: Achieving positive outcomes, developing independence, using technology, preparation for adult hood</a:t>
            </a:r>
            <a:r>
              <a:rPr lang="en-GB" sz="2000" dirty="0"/>
              <a:t> </a:t>
            </a:r>
          </a:p>
        </p:txBody>
      </p:sp>
    </p:spTree>
    <p:extLst>
      <p:ext uri="{BB962C8B-B14F-4D97-AF65-F5344CB8AC3E}">
        <p14:creationId xmlns:p14="http://schemas.microsoft.com/office/powerpoint/2010/main" val="25856433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0095"/>
          <a:stretch/>
        </p:blipFill>
        <p:spPr>
          <a:xfrm>
            <a:off x="1392174" y="650721"/>
            <a:ext cx="6745897" cy="57179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33912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464" r="1364"/>
          <a:stretch/>
        </p:blipFill>
        <p:spPr>
          <a:xfrm>
            <a:off x="1371600" y="754682"/>
            <a:ext cx="6704792" cy="5646121"/>
          </a:xfrm>
          <a:prstGeom prst="rect">
            <a:avLst/>
          </a:prstGeom>
          <a:effectLst>
            <a:outerShdw blurRad="50800" dist="38100" dir="2700000" algn="tl" rotWithShape="0">
              <a:prstClr val="black">
                <a:alpha val="40000"/>
              </a:prstClr>
            </a:outerShdw>
          </a:effectLst>
        </p:spPr>
      </p:pic>
      <p:sp>
        <p:nvSpPr>
          <p:cNvPr id="5" name="TextBox 4"/>
          <p:cNvSpPr txBox="1"/>
          <p:nvPr/>
        </p:nvSpPr>
        <p:spPr>
          <a:xfrm rot="16200000">
            <a:off x="-2475186" y="2049520"/>
            <a:ext cx="6085490" cy="584775"/>
          </a:xfrm>
          <a:prstGeom prst="rect">
            <a:avLst/>
          </a:prstGeom>
          <a:noFill/>
        </p:spPr>
        <p:txBody>
          <a:bodyPr wrap="square" rtlCol="0">
            <a:spAutoFit/>
          </a:bodyPr>
          <a:lstStyle/>
          <a:p>
            <a:r>
              <a:rPr lang="en-GB" sz="3200" dirty="0" smtClean="0">
                <a:solidFill>
                  <a:srgbClr val="6C3D90"/>
                </a:solidFill>
              </a:rPr>
              <a:t>Effective Practice Hub</a:t>
            </a:r>
            <a:endParaRPr lang="en-GB" sz="3200" dirty="0">
              <a:solidFill>
                <a:srgbClr val="6C3D90"/>
              </a:solidFill>
            </a:endParaRPr>
          </a:p>
        </p:txBody>
      </p:sp>
    </p:spTree>
    <p:extLst>
      <p:ext uri="{BB962C8B-B14F-4D97-AF65-F5344CB8AC3E}">
        <p14:creationId xmlns:p14="http://schemas.microsoft.com/office/powerpoint/2010/main" val="3370417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9" y="1524001"/>
            <a:ext cx="7233557" cy="4708981"/>
          </a:xfrm>
          <a:prstGeom prst="rect">
            <a:avLst/>
          </a:prstGeom>
        </p:spPr>
        <p:txBody>
          <a:bodyPr wrap="square">
            <a:spAutoFit/>
          </a:bodyPr>
          <a:lstStyle/>
          <a:p>
            <a:r>
              <a:rPr lang="en-GB" sz="2400" dirty="0">
                <a:solidFill>
                  <a:srgbClr val="7030A0"/>
                </a:solidFill>
              </a:rPr>
              <a:t>We are </a:t>
            </a:r>
            <a:r>
              <a:rPr lang="en-GB" sz="2400" dirty="0" smtClean="0">
                <a:solidFill>
                  <a:srgbClr val="7030A0"/>
                </a:solidFill>
              </a:rPr>
              <a:t>currently working with four settings to become the first Physical Friendly Schools in Bradford </a:t>
            </a:r>
          </a:p>
          <a:p>
            <a:endParaRPr lang="en-GB" sz="2400" dirty="0">
              <a:solidFill>
                <a:srgbClr val="7030A0"/>
              </a:solidFill>
            </a:endParaRPr>
          </a:p>
          <a:p>
            <a:pPr marL="342900" indent="-342900">
              <a:buFont typeface="Arial" pitchFamily="34" charset="0"/>
              <a:buChar char="•"/>
            </a:pPr>
            <a:r>
              <a:rPr lang="en-GB" sz="2400" dirty="0" smtClean="0">
                <a:solidFill>
                  <a:srgbClr val="C00000"/>
                </a:solidFill>
              </a:rPr>
              <a:t>St Edmund’s Nursery School and Children’s Centre</a:t>
            </a:r>
          </a:p>
          <a:p>
            <a:pPr marL="342900" indent="-342900">
              <a:buFont typeface="Arial" pitchFamily="34" charset="0"/>
              <a:buChar char="•"/>
            </a:pPr>
            <a:endParaRPr lang="en-GB" sz="2400" dirty="0" smtClean="0">
              <a:solidFill>
                <a:srgbClr val="C00000"/>
              </a:solidFill>
            </a:endParaRPr>
          </a:p>
          <a:p>
            <a:pPr marL="342900" indent="-342900">
              <a:buFont typeface="Arial" pitchFamily="34" charset="0"/>
              <a:buChar char="•"/>
            </a:pPr>
            <a:r>
              <a:rPr lang="en-GB" sz="2400" dirty="0">
                <a:solidFill>
                  <a:srgbClr val="4472C4"/>
                </a:solidFill>
              </a:rPr>
              <a:t>Keighley St </a:t>
            </a:r>
            <a:r>
              <a:rPr lang="en-GB" sz="2400" dirty="0" smtClean="0">
                <a:solidFill>
                  <a:srgbClr val="4472C4"/>
                </a:solidFill>
              </a:rPr>
              <a:t>Andrew’s C of E Primary School and Nursery</a:t>
            </a:r>
          </a:p>
          <a:p>
            <a:pPr marL="342900" indent="-342900">
              <a:buFont typeface="Arial" pitchFamily="34" charset="0"/>
              <a:buChar char="•"/>
            </a:pPr>
            <a:endParaRPr lang="en-GB" sz="2400" dirty="0" smtClean="0">
              <a:solidFill>
                <a:srgbClr val="4472C4"/>
              </a:solidFill>
            </a:endParaRPr>
          </a:p>
          <a:p>
            <a:pPr marL="342900" indent="-342900">
              <a:buFont typeface="Arial" pitchFamily="34" charset="0"/>
              <a:buChar char="•"/>
            </a:pPr>
            <a:r>
              <a:rPr lang="en-GB" sz="2400" dirty="0" err="1">
                <a:solidFill>
                  <a:srgbClr val="70AD47">
                    <a:lumMod val="50000"/>
                  </a:srgbClr>
                </a:solidFill>
              </a:rPr>
              <a:t>Crossley</a:t>
            </a:r>
            <a:r>
              <a:rPr lang="en-GB" sz="2400" dirty="0">
                <a:solidFill>
                  <a:srgbClr val="70AD47">
                    <a:lumMod val="50000"/>
                  </a:srgbClr>
                </a:solidFill>
              </a:rPr>
              <a:t> </a:t>
            </a:r>
            <a:r>
              <a:rPr lang="en-GB" sz="2400" dirty="0" smtClean="0">
                <a:solidFill>
                  <a:srgbClr val="70AD47">
                    <a:lumMod val="50000"/>
                  </a:srgbClr>
                </a:solidFill>
              </a:rPr>
              <a:t>Hall Primary School </a:t>
            </a:r>
          </a:p>
          <a:p>
            <a:endParaRPr lang="en-GB" sz="2400" dirty="0">
              <a:solidFill>
                <a:srgbClr val="70AD47">
                  <a:lumMod val="50000"/>
                </a:srgbClr>
              </a:solidFill>
            </a:endParaRPr>
          </a:p>
          <a:p>
            <a:pPr marL="342900" indent="-342900">
              <a:buFont typeface="Arial" pitchFamily="34" charset="0"/>
              <a:buChar char="•"/>
            </a:pPr>
            <a:r>
              <a:rPr lang="en-GB" sz="2400" dirty="0">
                <a:solidFill>
                  <a:srgbClr val="7030A0"/>
                </a:solidFill>
              </a:rPr>
              <a:t>Bradford Academy</a:t>
            </a:r>
          </a:p>
          <a:p>
            <a:endParaRPr lang="en-GB" dirty="0">
              <a:solidFill>
                <a:srgbClr val="7030A0"/>
              </a:solidFill>
            </a:endParaRPr>
          </a:p>
          <a:p>
            <a:endParaRPr lang="en-GB" dirty="0">
              <a:solidFill>
                <a:prstClr val="black"/>
              </a:solidFill>
            </a:endParaRPr>
          </a:p>
        </p:txBody>
      </p:sp>
    </p:spTree>
    <p:extLst>
      <p:ext uri="{BB962C8B-B14F-4D97-AF65-F5344CB8AC3E}">
        <p14:creationId xmlns:p14="http://schemas.microsoft.com/office/powerpoint/2010/main" val="2317958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015532" y="1039309"/>
            <a:ext cx="7488524" cy="3913692"/>
          </a:xfrm>
        </p:spPr>
        <p:txBody>
          <a:bodyPr/>
          <a:lstStyle/>
          <a:p>
            <a:pPr>
              <a:lnSpc>
                <a:spcPct val="100000"/>
              </a:lnSpc>
            </a:pPr>
            <a:r>
              <a:rPr lang="en-GB" b="1" dirty="0" smtClean="0">
                <a:solidFill>
                  <a:srgbClr val="7030A0"/>
                </a:solidFill>
                <a:latin typeface="+mn-lt"/>
              </a:rPr>
              <a:t>Next steps</a:t>
            </a:r>
            <a:br>
              <a:rPr lang="en-GB" b="1" dirty="0" smtClean="0">
                <a:solidFill>
                  <a:srgbClr val="7030A0"/>
                </a:solidFill>
                <a:latin typeface="+mn-lt"/>
              </a:rPr>
            </a:br>
            <a:r>
              <a:rPr lang="en-GB" sz="2400" dirty="0" smtClean="0">
                <a:solidFill>
                  <a:srgbClr val="7030A0"/>
                </a:solidFill>
                <a:latin typeface="+mn-lt"/>
              </a:rPr>
              <a:t>-visit PD net </a:t>
            </a:r>
            <a:r>
              <a:rPr lang="en-GB" sz="2400" b="1" dirty="0" smtClean="0">
                <a:solidFill>
                  <a:srgbClr val="7030A0"/>
                </a:solidFill>
                <a:latin typeface="+mn-lt"/>
              </a:rPr>
              <a:t>website</a:t>
            </a:r>
            <a:r>
              <a:rPr lang="en-GB" sz="2400" dirty="0" smtClean="0">
                <a:solidFill>
                  <a:srgbClr val="7030A0"/>
                </a:solidFill>
                <a:latin typeface="+mn-lt"/>
              </a:rPr>
              <a:t> and register   </a:t>
            </a:r>
            <a:r>
              <a:rPr lang="en-GB" sz="2400" b="1" u="sng" dirty="0" smtClean="0">
                <a:hlinkClick r:id="rId3"/>
              </a:rPr>
              <a:t>www.pdnet.org.uk</a:t>
            </a:r>
            <a:r>
              <a:rPr lang="en-GB" sz="2400" b="1" dirty="0" smtClean="0"/>
              <a:t> </a:t>
            </a:r>
            <a:r>
              <a:rPr lang="en-GB" sz="2400" dirty="0"/>
              <a:t/>
            </a:r>
            <a:br>
              <a:rPr lang="en-GB" sz="2400" dirty="0"/>
            </a:br>
            <a:r>
              <a:rPr lang="en-GB" sz="2400" dirty="0" smtClean="0">
                <a:solidFill>
                  <a:srgbClr val="7030A0"/>
                </a:solidFill>
                <a:latin typeface="+mn-lt"/>
              </a:rPr>
              <a:t/>
            </a:r>
            <a:br>
              <a:rPr lang="en-GB" sz="2400" dirty="0" smtClean="0">
                <a:solidFill>
                  <a:srgbClr val="7030A0"/>
                </a:solidFill>
                <a:latin typeface="+mn-lt"/>
              </a:rPr>
            </a:br>
            <a:r>
              <a:rPr lang="en-GB" sz="2400" dirty="0" smtClean="0">
                <a:solidFill>
                  <a:srgbClr val="7030A0"/>
                </a:solidFill>
                <a:latin typeface="+mn-lt"/>
              </a:rPr>
              <a:t>-look at the </a:t>
            </a:r>
            <a:r>
              <a:rPr lang="en-GB" sz="2400" b="1" dirty="0" smtClean="0">
                <a:solidFill>
                  <a:srgbClr val="7030A0"/>
                </a:solidFill>
                <a:latin typeface="+mn-lt"/>
              </a:rPr>
              <a:t>Standards</a:t>
            </a:r>
            <a:r>
              <a:rPr lang="en-GB" sz="2400" dirty="0" smtClean="0">
                <a:solidFill>
                  <a:srgbClr val="7030A0"/>
                </a:solidFill>
                <a:latin typeface="+mn-lt"/>
              </a:rPr>
              <a:t> and consider how close your setting is to meeting them</a:t>
            </a:r>
            <a:br>
              <a:rPr lang="en-GB" sz="2400" dirty="0" smtClean="0">
                <a:solidFill>
                  <a:srgbClr val="7030A0"/>
                </a:solidFill>
                <a:latin typeface="+mn-lt"/>
              </a:rPr>
            </a:br>
            <a:r>
              <a:rPr lang="en-GB" sz="2400" dirty="0" smtClean="0">
                <a:solidFill>
                  <a:srgbClr val="7030A0"/>
                </a:solidFill>
                <a:latin typeface="+mn-lt"/>
              </a:rPr>
              <a:t/>
            </a:r>
            <a:br>
              <a:rPr lang="en-GB" sz="2400" dirty="0" smtClean="0">
                <a:solidFill>
                  <a:srgbClr val="7030A0"/>
                </a:solidFill>
                <a:latin typeface="+mn-lt"/>
              </a:rPr>
            </a:br>
            <a:r>
              <a:rPr lang="en-GB" sz="2400" dirty="0" smtClean="0">
                <a:solidFill>
                  <a:srgbClr val="7030A0"/>
                </a:solidFill>
                <a:latin typeface="+mn-lt"/>
              </a:rPr>
              <a:t>-complete the free </a:t>
            </a:r>
            <a:r>
              <a:rPr lang="en-GB" sz="2400" b="1" dirty="0" smtClean="0">
                <a:solidFill>
                  <a:srgbClr val="7030A0"/>
                </a:solidFill>
                <a:latin typeface="+mn-lt"/>
              </a:rPr>
              <a:t>Level 1 online training</a:t>
            </a:r>
            <a:r>
              <a:rPr lang="en-GB" sz="2400" dirty="0" smtClean="0">
                <a:solidFill>
                  <a:srgbClr val="7030A0"/>
                </a:solidFill>
                <a:latin typeface="+mn-lt"/>
              </a:rPr>
              <a:t/>
            </a:r>
            <a:br>
              <a:rPr lang="en-GB" sz="2400" dirty="0" smtClean="0">
                <a:solidFill>
                  <a:srgbClr val="7030A0"/>
                </a:solidFill>
                <a:latin typeface="+mn-lt"/>
              </a:rPr>
            </a:br>
            <a:r>
              <a:rPr lang="en-GB" sz="2400" dirty="0" smtClean="0">
                <a:solidFill>
                  <a:srgbClr val="7030A0"/>
                </a:solidFill>
                <a:latin typeface="+mn-lt"/>
              </a:rPr>
              <a:t/>
            </a:r>
            <a:br>
              <a:rPr lang="en-GB" sz="2400" dirty="0" smtClean="0">
                <a:solidFill>
                  <a:srgbClr val="7030A0"/>
                </a:solidFill>
                <a:latin typeface="+mn-lt"/>
              </a:rPr>
            </a:br>
            <a:r>
              <a:rPr lang="en-GB" sz="2400" dirty="0" smtClean="0">
                <a:solidFill>
                  <a:srgbClr val="7030A0"/>
                </a:solidFill>
                <a:latin typeface="+mn-lt"/>
              </a:rPr>
              <a:t>-look at the </a:t>
            </a:r>
            <a:r>
              <a:rPr lang="en-GB" sz="2400" b="1" dirty="0" smtClean="0">
                <a:solidFill>
                  <a:srgbClr val="7030A0"/>
                </a:solidFill>
                <a:latin typeface="+mn-lt"/>
              </a:rPr>
              <a:t>resources</a:t>
            </a:r>
            <a:r>
              <a:rPr lang="en-GB" sz="2400" dirty="0" smtClean="0">
                <a:solidFill>
                  <a:srgbClr val="7030A0"/>
                </a:solidFill>
                <a:latin typeface="+mn-lt"/>
              </a:rPr>
              <a:t> available on the effective practise hub</a:t>
            </a:r>
            <a:br>
              <a:rPr lang="en-GB" sz="2400" dirty="0" smtClean="0">
                <a:solidFill>
                  <a:srgbClr val="7030A0"/>
                </a:solidFill>
                <a:latin typeface="+mn-lt"/>
              </a:rPr>
            </a:br>
            <a:r>
              <a:rPr lang="en-GB" sz="2400" dirty="0" smtClean="0">
                <a:solidFill>
                  <a:srgbClr val="7030A0"/>
                </a:solidFill>
                <a:latin typeface="+mn-lt"/>
              </a:rPr>
              <a:t/>
            </a:r>
            <a:br>
              <a:rPr lang="en-GB" sz="2400" dirty="0" smtClean="0">
                <a:solidFill>
                  <a:srgbClr val="7030A0"/>
                </a:solidFill>
                <a:latin typeface="+mn-lt"/>
              </a:rPr>
            </a:br>
            <a:r>
              <a:rPr lang="en-GB" sz="2400" dirty="0" smtClean="0">
                <a:solidFill>
                  <a:srgbClr val="7030A0"/>
                </a:solidFill>
                <a:latin typeface="+mn-lt"/>
              </a:rPr>
              <a:t/>
            </a:r>
            <a:br>
              <a:rPr lang="en-GB" sz="2400" dirty="0" smtClean="0">
                <a:solidFill>
                  <a:srgbClr val="7030A0"/>
                </a:solidFill>
                <a:latin typeface="+mn-lt"/>
              </a:rPr>
            </a:br>
            <a:r>
              <a:rPr lang="en-GB" sz="2400" dirty="0" smtClean="0">
                <a:solidFill>
                  <a:srgbClr val="7030A0"/>
                </a:solidFill>
                <a:latin typeface="AR BLANCA" pitchFamily="2" charset="0"/>
              </a:rPr>
              <a:t/>
            </a:r>
            <a:br>
              <a:rPr lang="en-GB" sz="2400" dirty="0" smtClean="0">
                <a:solidFill>
                  <a:srgbClr val="7030A0"/>
                </a:solidFill>
                <a:latin typeface="AR BLANCA" pitchFamily="2" charset="0"/>
              </a:rPr>
            </a:br>
            <a:r>
              <a:rPr lang="en-GB" sz="2400" b="1" dirty="0" smtClean="0">
                <a:solidFill>
                  <a:srgbClr val="7030A0"/>
                </a:solidFill>
                <a:latin typeface="AR BLANCA" pitchFamily="2" charset="0"/>
              </a:rPr>
              <a:t/>
            </a:r>
            <a:br>
              <a:rPr lang="en-GB" sz="2400" b="1" dirty="0" smtClean="0">
                <a:solidFill>
                  <a:srgbClr val="7030A0"/>
                </a:solidFill>
                <a:latin typeface="AR BLANCA" pitchFamily="2" charset="0"/>
              </a:rPr>
            </a:br>
            <a:r>
              <a:rPr lang="en-GB" sz="2400" dirty="0" smtClean="0">
                <a:solidFill>
                  <a:srgbClr val="7030A0"/>
                </a:solidFill>
                <a:latin typeface="AR BLANCA" pitchFamily="2" charset="0"/>
              </a:rPr>
              <a:t/>
            </a:r>
            <a:br>
              <a:rPr lang="en-GB" sz="2400" dirty="0" smtClean="0">
                <a:solidFill>
                  <a:srgbClr val="7030A0"/>
                </a:solidFill>
                <a:latin typeface="AR BLANCA" pitchFamily="2" charset="0"/>
              </a:rPr>
            </a:br>
            <a:endParaRPr lang="en-GB" sz="2400" dirty="0">
              <a:solidFill>
                <a:srgbClr val="7030A0"/>
              </a:solidFill>
              <a:latin typeface="AR BLANCA" pitchFamily="2" charset="0"/>
            </a:endParaRPr>
          </a:p>
        </p:txBody>
      </p:sp>
      <p:sp>
        <p:nvSpPr>
          <p:cNvPr id="6" name="Title 3"/>
          <p:cNvSpPr txBox="1">
            <a:spLocks/>
          </p:cNvSpPr>
          <p:nvPr/>
        </p:nvSpPr>
        <p:spPr>
          <a:xfrm>
            <a:off x="1111096" y="3199485"/>
            <a:ext cx="7297400" cy="10376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dirty="0" smtClean="0">
              <a:solidFill>
                <a:srgbClr val="6C3D90"/>
              </a:solidFill>
              <a:latin typeface="Calibri"/>
            </a:endParaRPr>
          </a:p>
          <a:p>
            <a:pPr algn="ctr"/>
            <a:endParaRPr lang="en-GB" sz="2800" dirty="0" smtClean="0">
              <a:solidFill>
                <a:srgbClr val="6C3D90"/>
              </a:solidFill>
              <a:latin typeface="Calibri"/>
            </a:endParaRPr>
          </a:p>
        </p:txBody>
      </p:sp>
    </p:spTree>
    <p:extLst>
      <p:ext uri="{BB962C8B-B14F-4D97-AF65-F5344CB8AC3E}">
        <p14:creationId xmlns:p14="http://schemas.microsoft.com/office/powerpoint/2010/main" val="1807723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8122" y="1088572"/>
            <a:ext cx="6515100" cy="3231654"/>
          </a:xfrm>
          <a:prstGeom prst="rect">
            <a:avLst/>
          </a:prstGeom>
        </p:spPr>
        <p:txBody>
          <a:bodyPr wrap="square">
            <a:spAutoFit/>
          </a:bodyPr>
          <a:lstStyle/>
          <a:p>
            <a:pPr algn="ctr"/>
            <a:r>
              <a:rPr lang="en-GB" sz="2400" dirty="0">
                <a:solidFill>
                  <a:srgbClr val="7030A0"/>
                </a:solidFill>
              </a:rPr>
              <a:t/>
            </a:r>
            <a:br>
              <a:rPr lang="en-GB" sz="2400" dirty="0">
                <a:solidFill>
                  <a:srgbClr val="7030A0"/>
                </a:solidFill>
              </a:rPr>
            </a:br>
            <a:r>
              <a:rPr lang="en-GB" sz="6000" dirty="0" smtClean="0">
                <a:solidFill>
                  <a:srgbClr val="7030A0"/>
                </a:solidFill>
                <a:latin typeface="AR BLANCA" pitchFamily="2" charset="0"/>
              </a:rPr>
              <a:t>Your setting may be </a:t>
            </a:r>
            <a:r>
              <a:rPr lang="en-GB" sz="6000" dirty="0">
                <a:solidFill>
                  <a:srgbClr val="7030A0"/>
                </a:solidFill>
                <a:latin typeface="AR BLANCA" pitchFamily="2" charset="0"/>
              </a:rPr>
              <a:t>the next Physical </a:t>
            </a:r>
            <a:r>
              <a:rPr lang="en-GB" sz="6000" dirty="0" smtClean="0">
                <a:solidFill>
                  <a:srgbClr val="7030A0"/>
                </a:solidFill>
                <a:latin typeface="AR BLANCA" pitchFamily="2" charset="0"/>
              </a:rPr>
              <a:t>Friendly School </a:t>
            </a:r>
            <a:r>
              <a:rPr lang="en-GB" sz="6000" dirty="0">
                <a:solidFill>
                  <a:srgbClr val="7030A0"/>
                </a:solidFill>
                <a:latin typeface="AR BLANCA" pitchFamily="2" charset="0"/>
              </a:rPr>
              <a:t>in </a:t>
            </a:r>
            <a:r>
              <a:rPr lang="en-GB" sz="6000" dirty="0" smtClean="0">
                <a:solidFill>
                  <a:srgbClr val="7030A0"/>
                </a:solidFill>
                <a:latin typeface="AR BLANCA" pitchFamily="2" charset="0"/>
              </a:rPr>
              <a:t>Bradford! </a:t>
            </a:r>
            <a:endParaRPr lang="en-GB" sz="6000" dirty="0">
              <a:solidFill>
                <a:prstClr val="black"/>
              </a:solidFill>
            </a:endParaRPr>
          </a:p>
        </p:txBody>
      </p:sp>
    </p:spTree>
    <p:extLst>
      <p:ext uri="{BB962C8B-B14F-4D97-AF65-F5344CB8AC3E}">
        <p14:creationId xmlns:p14="http://schemas.microsoft.com/office/powerpoint/2010/main" val="24457276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a:t>
            </a:r>
            <a:r>
              <a:rPr lang="en-GB" smtClean="0"/>
              <a:t>in touch</a:t>
            </a:r>
            <a:endParaRPr lang="en-GB" dirty="0"/>
          </a:p>
        </p:txBody>
      </p:sp>
      <p:sp>
        <p:nvSpPr>
          <p:cNvPr id="3" name="Content Placeholder 2"/>
          <p:cNvSpPr>
            <a:spLocks noGrp="1"/>
          </p:cNvSpPr>
          <p:nvPr>
            <p:ph sz="half" idx="1"/>
          </p:nvPr>
        </p:nvSpPr>
        <p:spPr>
          <a:xfrm>
            <a:off x="628650" y="1513117"/>
            <a:ext cx="7600950" cy="4663849"/>
          </a:xfrm>
        </p:spPr>
        <p:txBody>
          <a:bodyPr/>
          <a:lstStyle/>
          <a:p>
            <a:pPr marL="0" indent="0">
              <a:buNone/>
            </a:pPr>
            <a:r>
              <a:rPr lang="en-GB" b="1" dirty="0" smtClean="0"/>
              <a:t>Your </a:t>
            </a:r>
            <a:r>
              <a:rPr lang="en-GB" b="1" dirty="0" err="1" smtClean="0"/>
              <a:t>pdnet</a:t>
            </a:r>
            <a:r>
              <a:rPr lang="en-GB" b="1" dirty="0" smtClean="0"/>
              <a:t> contact is</a:t>
            </a:r>
            <a:r>
              <a:rPr lang="en-GB" b="1" dirty="0"/>
              <a:t> </a:t>
            </a:r>
            <a:r>
              <a:rPr lang="en-GB" b="1" dirty="0" smtClean="0"/>
              <a:t>Kate Drurey</a:t>
            </a:r>
            <a:r>
              <a:rPr lang="en-GB" dirty="0" smtClean="0"/>
              <a:t>:</a:t>
            </a:r>
          </a:p>
          <a:p>
            <a:pPr marL="0" indent="0">
              <a:buNone/>
            </a:pPr>
            <a:r>
              <a:rPr lang="en-GB" dirty="0" smtClean="0"/>
              <a:t>School </a:t>
            </a:r>
            <a:r>
              <a:rPr lang="en-GB" dirty="0"/>
              <a:t>Development Support Agency (SDSA)</a:t>
            </a:r>
          </a:p>
          <a:p>
            <a:pPr marL="0" indent="0">
              <a:buNone/>
            </a:pPr>
            <a:r>
              <a:rPr lang="en-GB" dirty="0" smtClean="0">
                <a:hlinkClick r:id="rId2"/>
              </a:rPr>
              <a:t>kate.drurey@sdsa.net</a:t>
            </a:r>
            <a:endParaRPr lang="en-GB" dirty="0" smtClean="0"/>
          </a:p>
          <a:p>
            <a:pPr marL="0" indent="0">
              <a:buNone/>
            </a:pPr>
            <a:r>
              <a:rPr lang="en-GB" dirty="0"/>
              <a:t>0116 299 5978</a:t>
            </a:r>
          </a:p>
          <a:p>
            <a:pPr marL="0" indent="0">
              <a:buNone/>
            </a:pPr>
            <a:endParaRPr lang="en-GB" dirty="0"/>
          </a:p>
          <a:p>
            <a:pPr marL="0" indent="0">
              <a:buNone/>
            </a:pPr>
            <a:r>
              <a:rPr lang="en-GB" b="1" dirty="0" smtClean="0"/>
              <a:t>Your </a:t>
            </a:r>
            <a:r>
              <a:rPr lang="en-GB" b="1" dirty="0" err="1" smtClean="0"/>
              <a:t>pdnet</a:t>
            </a:r>
            <a:r>
              <a:rPr lang="en-GB" b="1" dirty="0" smtClean="0"/>
              <a:t> champions are Julie Vaughan and Ann Tolan:</a:t>
            </a:r>
          </a:p>
          <a:p>
            <a:pPr marL="0" indent="0">
              <a:buNone/>
            </a:pPr>
            <a:r>
              <a:rPr lang="en-GB" dirty="0">
                <a:hlinkClick r:id="rId3"/>
              </a:rPr>
              <a:t>j</a:t>
            </a:r>
            <a:r>
              <a:rPr lang="en-GB" dirty="0" smtClean="0">
                <a:hlinkClick r:id="rId3"/>
              </a:rPr>
              <a:t>ulie.vaughan@bradford.gov.uk</a:t>
            </a:r>
            <a:endParaRPr lang="en-GB" dirty="0" smtClean="0"/>
          </a:p>
          <a:p>
            <a:pPr marL="0" indent="0">
              <a:buNone/>
            </a:pPr>
            <a:r>
              <a:rPr lang="en-GB" dirty="0">
                <a:hlinkClick r:id="rId4"/>
              </a:rPr>
              <a:t>a</a:t>
            </a:r>
            <a:r>
              <a:rPr lang="en-GB" dirty="0" smtClean="0">
                <a:hlinkClick r:id="rId4"/>
              </a:rPr>
              <a:t>nn.tolan@bradford.gov.uk</a:t>
            </a:r>
            <a:endParaRPr lang="en-GB" dirty="0" smtClean="0"/>
          </a:p>
          <a:p>
            <a:pPr marL="0" indent="0">
              <a:buNone/>
            </a:pPr>
            <a:r>
              <a:rPr lang="en-GB" dirty="0" smtClean="0"/>
              <a:t>01274 439500</a:t>
            </a:r>
            <a:endParaRPr lang="en-GB" dirty="0"/>
          </a:p>
        </p:txBody>
      </p:sp>
    </p:spTree>
    <p:extLst>
      <p:ext uri="{BB962C8B-B14F-4D97-AF65-F5344CB8AC3E}">
        <p14:creationId xmlns:p14="http://schemas.microsoft.com/office/powerpoint/2010/main" val="28471652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Networks 2019 - 20</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88156254"/>
              </p:ext>
            </p:extLst>
          </p:nvPr>
        </p:nvGraphicFramePr>
        <p:xfrm>
          <a:off x="457200" y="1600203"/>
          <a:ext cx="7499176" cy="2404863"/>
        </p:xfrm>
        <a:graphic>
          <a:graphicData uri="http://schemas.openxmlformats.org/drawingml/2006/table">
            <a:tbl>
              <a:tblPr>
                <a:tableStyleId>{D113A9D2-9D6B-4929-AA2D-F23B5EE8CBE7}</a:tableStyleId>
              </a:tblPr>
              <a:tblGrid>
                <a:gridCol w="4971969"/>
                <a:gridCol w="1239469"/>
                <a:gridCol w="1287738"/>
              </a:tblGrid>
              <a:tr h="801621">
                <a:tc>
                  <a:txBody>
                    <a:bodyPr/>
                    <a:lstStyle/>
                    <a:p>
                      <a:pPr algn="ctr" fontAlgn="b"/>
                      <a:r>
                        <a:rPr lang="en-GB" sz="2400" u="none" strike="noStrike" dirty="0">
                          <a:effectLst/>
                        </a:rPr>
                        <a:t>Senco Network (Autumn)</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10.09.19</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a:effectLst/>
                        </a:rPr>
                        <a:t>Hockney</a:t>
                      </a:r>
                      <a:endParaRPr lang="en-GB" sz="2400" b="0" i="0" u="none" strike="noStrike">
                        <a:solidFill>
                          <a:srgbClr val="FF0000"/>
                        </a:solidFill>
                        <a:effectLst/>
                        <a:latin typeface="Calibri"/>
                      </a:endParaRPr>
                    </a:p>
                  </a:txBody>
                  <a:tcPr marL="3120" marR="3120" marT="9525" marB="0" anchor="ctr"/>
                </a:tc>
              </a:tr>
              <a:tr h="801621">
                <a:tc>
                  <a:txBody>
                    <a:bodyPr/>
                    <a:lstStyle/>
                    <a:p>
                      <a:pPr algn="ctr" fontAlgn="b"/>
                      <a:r>
                        <a:rPr lang="en-GB" sz="2400" u="none" strike="noStrike" dirty="0">
                          <a:effectLst/>
                        </a:rPr>
                        <a:t>Senco Network (</a:t>
                      </a:r>
                      <a:r>
                        <a:rPr lang="en-GB" sz="2400" u="none" strike="noStrike">
                          <a:effectLst/>
                        </a:rPr>
                        <a:t>Spring</a:t>
                      </a:r>
                      <a:r>
                        <a:rPr lang="en-GB" sz="2400" u="none" strike="noStrike" smtClean="0">
                          <a:effectLst/>
                        </a:rPr>
                        <a:t>)</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05.02.20</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Hockney</a:t>
                      </a:r>
                      <a:endParaRPr lang="en-GB" sz="2400" b="0" i="0" u="none" strike="noStrike" dirty="0">
                        <a:solidFill>
                          <a:srgbClr val="FF0000"/>
                        </a:solidFill>
                        <a:effectLst/>
                        <a:latin typeface="Calibri"/>
                      </a:endParaRPr>
                    </a:p>
                  </a:txBody>
                  <a:tcPr marL="3120" marR="3120" marT="9525" marB="0" anchor="ctr"/>
                </a:tc>
              </a:tr>
              <a:tr h="801621">
                <a:tc>
                  <a:txBody>
                    <a:bodyPr/>
                    <a:lstStyle/>
                    <a:p>
                      <a:pPr algn="ctr" fontAlgn="b"/>
                      <a:r>
                        <a:rPr lang="en-GB" sz="2400" u="none" strike="noStrike" dirty="0">
                          <a:effectLst/>
                        </a:rPr>
                        <a:t>Senco Network (Summer) </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20.05.20</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Hockney</a:t>
                      </a:r>
                      <a:endParaRPr lang="en-GB" sz="2400" b="0" i="0" u="none" strike="noStrike" dirty="0">
                        <a:solidFill>
                          <a:srgbClr val="FF0000"/>
                        </a:solidFill>
                        <a:effectLst/>
                        <a:latin typeface="Calibri"/>
                      </a:endParaRPr>
                    </a:p>
                  </a:txBody>
                  <a:tcPr marL="3120" marR="3120" marT="9525" marB="0" anchor="ctr"/>
                </a:tc>
              </a:tr>
            </a:tbl>
          </a:graphicData>
        </a:graphic>
      </p:graphicFrame>
      <p:sp>
        <p:nvSpPr>
          <p:cNvPr id="5" name="Rectangle 4"/>
          <p:cNvSpPr/>
          <p:nvPr/>
        </p:nvSpPr>
        <p:spPr>
          <a:xfrm>
            <a:off x="554354" y="4509122"/>
            <a:ext cx="7690055" cy="1323439"/>
          </a:xfrm>
          <a:prstGeom prst="rect">
            <a:avLst/>
          </a:prstGeom>
        </p:spPr>
        <p:txBody>
          <a:bodyPr wrap="square">
            <a:spAutoFit/>
          </a:bodyPr>
          <a:lstStyle/>
          <a:p>
            <a:pPr marL="285750" indent="-285750">
              <a:buFont typeface="Arial" pitchFamily="34" charset="0"/>
              <a:buChar char="•"/>
            </a:pPr>
            <a:r>
              <a:rPr lang="en-GB" sz="2000" dirty="0"/>
              <a:t>Book via </a:t>
            </a:r>
            <a:r>
              <a:rPr lang="en-GB" sz="2000" dirty="0" smtClean="0"/>
              <a:t>Skills4Bradford</a:t>
            </a:r>
          </a:p>
          <a:p>
            <a:endParaRPr lang="en-GB" sz="2000" dirty="0" smtClean="0"/>
          </a:p>
          <a:p>
            <a:pPr marL="285750" indent="-285750">
              <a:buFont typeface="Arial" pitchFamily="34" charset="0"/>
              <a:buChar char="•"/>
            </a:pPr>
            <a:r>
              <a:rPr lang="en-GB" sz="2000" dirty="0" smtClean="0"/>
              <a:t>You must make a confirmed booking and check it out so that we can comply with fire regulations. </a:t>
            </a:r>
            <a:endParaRPr lang="en-GB" sz="2000" dirty="0"/>
          </a:p>
        </p:txBody>
      </p:sp>
    </p:spTree>
    <p:extLst>
      <p:ext uri="{BB962C8B-B14F-4D97-AF65-F5344CB8AC3E}">
        <p14:creationId xmlns:p14="http://schemas.microsoft.com/office/powerpoint/2010/main" val="216931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Survey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6297" y="1340768"/>
            <a:ext cx="1731340" cy="1152128"/>
          </a:xfr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62" t="35510" r="13593" b="15726"/>
          <a:stretch/>
        </p:blipFill>
        <p:spPr bwMode="auto">
          <a:xfrm>
            <a:off x="408374" y="1196752"/>
            <a:ext cx="632550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56177" y="3429001"/>
            <a:ext cx="2771800" cy="1477328"/>
          </a:xfrm>
          <a:prstGeom prst="rect">
            <a:avLst/>
          </a:prstGeom>
        </p:spPr>
        <p:txBody>
          <a:bodyPr wrap="square">
            <a:spAutoFit/>
          </a:bodyPr>
          <a:lstStyle/>
          <a:p>
            <a:r>
              <a:rPr lang="en-GB" i="1" dirty="0" smtClean="0"/>
              <a:t>“Given </a:t>
            </a:r>
            <a:r>
              <a:rPr lang="en-GB" i="1" dirty="0"/>
              <a:t>the state of school budgets, being able to access the EP service in this way is really, really helpful. PLEASE KEEP IT</a:t>
            </a:r>
            <a:r>
              <a:rPr lang="en-GB" i="1" dirty="0" smtClean="0"/>
              <a:t>!”</a:t>
            </a:r>
            <a:endParaRPr lang="en-GB" i="1" dirty="0"/>
          </a:p>
        </p:txBody>
      </p:sp>
    </p:spTree>
    <p:extLst>
      <p:ext uri="{BB962C8B-B14F-4D97-AF65-F5344CB8AC3E}">
        <p14:creationId xmlns:p14="http://schemas.microsoft.com/office/powerpoint/2010/main" val="14899571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Survey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6297" y="1340768"/>
            <a:ext cx="1731340" cy="1152128"/>
          </a:xfrm>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61" t="18237" r="13737" b="39128"/>
          <a:stretch/>
        </p:blipFill>
        <p:spPr bwMode="auto">
          <a:xfrm>
            <a:off x="683569" y="1484784"/>
            <a:ext cx="6498467" cy="415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128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3839</TotalTime>
  <Words>3355</Words>
  <Application>Microsoft Office PowerPoint</Application>
  <PresentationFormat>On-screen Show (4:3)</PresentationFormat>
  <Paragraphs>541</Paragraphs>
  <Slides>80</Slides>
  <Notes>21</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Office Theme</vt:lpstr>
      <vt:lpstr>1_Office Theme</vt:lpstr>
      <vt:lpstr>Senco Network</vt:lpstr>
      <vt:lpstr>Welcome</vt:lpstr>
      <vt:lpstr>Senco Hot Topics 2019 -20</vt:lpstr>
      <vt:lpstr>Update on SEN Assessment Team and statutory systems</vt:lpstr>
      <vt:lpstr>Educational Psychology Team Update</vt:lpstr>
      <vt:lpstr>Capacity</vt:lpstr>
      <vt:lpstr>EPT Performance Data</vt:lpstr>
      <vt:lpstr>Feedback Survey</vt:lpstr>
      <vt:lpstr>Feedback Survey</vt:lpstr>
      <vt:lpstr>Feedback Survey</vt:lpstr>
      <vt:lpstr>Feedback Survey</vt:lpstr>
      <vt:lpstr>Skills4Bradford</vt:lpstr>
      <vt:lpstr>Courses for Sencos</vt:lpstr>
      <vt:lpstr>EP Early Help Hub Consultations</vt:lpstr>
      <vt:lpstr>Senco Network Online Forum</vt:lpstr>
      <vt:lpstr>Inclusive Teaching  Support Service</vt:lpstr>
      <vt:lpstr>PowerPoint Presentation</vt:lpstr>
      <vt:lpstr>Agenda</vt:lpstr>
      <vt:lpstr>Total Sessions Delivered by type 18-19</vt:lpstr>
      <vt:lpstr>Referrals and Sessions 18-19</vt:lpstr>
      <vt:lpstr> Frequency  chart  - Core school Session delivered 18-19 </vt:lpstr>
      <vt:lpstr>Referrals not allocated 2018/19</vt:lpstr>
      <vt:lpstr>Headlines</vt:lpstr>
      <vt:lpstr>Service delivery 2019-20 </vt:lpstr>
      <vt:lpstr>Model proposal</vt:lpstr>
      <vt:lpstr>Autumn School Visits </vt:lpstr>
      <vt:lpstr>In discussion with School Leadership/SENCO</vt:lpstr>
      <vt:lpstr>The Service Offer</vt:lpstr>
      <vt:lpstr>The Service Offer</vt:lpstr>
      <vt:lpstr> Universal </vt:lpstr>
      <vt:lpstr>Targeted Support</vt:lpstr>
      <vt:lpstr>Specialist</vt:lpstr>
      <vt:lpstr> Michael Purches Interim SEND Transformation  and Compliance Coordinator </vt:lpstr>
      <vt:lpstr>Networking Break</vt:lpstr>
      <vt:lpstr>Mental Health Champions  roll out</vt:lpstr>
      <vt:lpstr>PowerPoint Presentation</vt:lpstr>
      <vt:lpstr>Mental Health Champions project</vt:lpstr>
      <vt:lpstr>Who are our Champions?  They…….</vt:lpstr>
      <vt:lpstr>What is the project?</vt:lpstr>
      <vt:lpstr>Where and when?</vt:lpstr>
      <vt:lpstr>The big question… Do schools have to pay?</vt:lpstr>
      <vt:lpstr>What have we done this year?</vt:lpstr>
      <vt:lpstr>The expectations for schools</vt:lpstr>
      <vt:lpstr>Key Contacts</vt:lpstr>
      <vt:lpstr>How do we join?</vt:lpstr>
      <vt:lpstr>Quality Assurance: Content updates</vt:lpstr>
      <vt:lpstr>Section A: CYP and Parent Views</vt:lpstr>
      <vt:lpstr>Section B</vt:lpstr>
      <vt:lpstr>Section B</vt:lpstr>
      <vt:lpstr>Section B</vt:lpstr>
      <vt:lpstr>Preparation for adulthood</vt:lpstr>
      <vt:lpstr>Section C</vt:lpstr>
      <vt:lpstr>Section E and F</vt:lpstr>
      <vt:lpstr>Outcomes</vt:lpstr>
      <vt:lpstr>Outcomes</vt:lpstr>
      <vt:lpstr>Section G</vt:lpstr>
      <vt:lpstr>Section H1 and H2</vt:lpstr>
      <vt:lpstr>Additional Information</vt:lpstr>
      <vt:lpstr>pdnet Champion Role</vt:lpstr>
      <vt:lpstr>PowerPoint Presentation</vt:lpstr>
      <vt:lpstr>Our Objectives today:</vt:lpstr>
      <vt:lpstr>Who are pdnet and what do they do? </vt:lpstr>
      <vt:lpstr>pdnet Champions</vt:lpstr>
      <vt:lpstr>PowerPoint Presentation</vt:lpstr>
      <vt:lpstr>  </vt:lpstr>
      <vt:lpstr>WSS Gap Analysis Survey    </vt:lpstr>
      <vt:lpstr> DfE Contract Year 2 </vt:lpstr>
      <vt:lpstr>PowerPoint Presentation</vt:lpstr>
      <vt:lpstr>PowerPoint Presentation</vt:lpstr>
      <vt:lpstr>DfE Contract Year 2</vt:lpstr>
      <vt:lpstr>PowerPoint Presentation</vt:lpstr>
      <vt:lpstr>PowerPoint Presentation</vt:lpstr>
      <vt:lpstr>PowerPoint Presentation</vt:lpstr>
      <vt:lpstr>PowerPoint Presentation</vt:lpstr>
      <vt:lpstr>PowerPoint Presentation</vt:lpstr>
      <vt:lpstr>Next steps -visit PD net website and register   www.pdnet.org.uk   -look at the Standards and consider how close your setting is to meeting them  -complete the free Level 1 online training  -look at the resources available on the effective practise hub      </vt:lpstr>
      <vt:lpstr>PowerPoint Presentation</vt:lpstr>
      <vt:lpstr>Getting in touch</vt:lpstr>
      <vt:lpstr>Senco Networks 2019 - 20</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184</cp:revision>
  <cp:lastPrinted>2019-09-09T16:04:41Z</cp:lastPrinted>
  <dcterms:created xsi:type="dcterms:W3CDTF">2017-01-23T10:10:23Z</dcterms:created>
  <dcterms:modified xsi:type="dcterms:W3CDTF">2019-09-10T15:19:22Z</dcterms:modified>
</cp:coreProperties>
</file>