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6" r:id="rId2"/>
    <p:sldId id="335" r:id="rId3"/>
    <p:sldId id="394" r:id="rId4"/>
    <p:sldId id="418" r:id="rId5"/>
    <p:sldId id="386" r:id="rId6"/>
    <p:sldId id="390" r:id="rId7"/>
    <p:sldId id="456" r:id="rId8"/>
    <p:sldId id="455" r:id="rId9"/>
    <p:sldId id="419" r:id="rId10"/>
    <p:sldId id="431" r:id="rId11"/>
    <p:sldId id="421" r:id="rId12"/>
    <p:sldId id="423" r:id="rId13"/>
    <p:sldId id="422" r:id="rId14"/>
    <p:sldId id="424" r:id="rId15"/>
    <p:sldId id="425" r:id="rId16"/>
    <p:sldId id="426" r:id="rId17"/>
    <p:sldId id="427" r:id="rId18"/>
    <p:sldId id="428" r:id="rId19"/>
    <p:sldId id="429" r:id="rId20"/>
    <p:sldId id="430" r:id="rId21"/>
    <p:sldId id="420" r:id="rId22"/>
    <p:sldId id="361" r:id="rId23"/>
    <p:sldId id="432" r:id="rId24"/>
    <p:sldId id="433" r:id="rId25"/>
    <p:sldId id="434" r:id="rId26"/>
    <p:sldId id="435" r:id="rId27"/>
    <p:sldId id="436" r:id="rId28"/>
    <p:sldId id="437" r:id="rId29"/>
    <p:sldId id="438" r:id="rId30"/>
    <p:sldId id="439" r:id="rId31"/>
    <p:sldId id="440" r:id="rId32"/>
    <p:sldId id="441" r:id="rId33"/>
    <p:sldId id="442" r:id="rId34"/>
    <p:sldId id="443" r:id="rId35"/>
    <p:sldId id="444" r:id="rId36"/>
    <p:sldId id="445" r:id="rId37"/>
    <p:sldId id="446" r:id="rId38"/>
    <p:sldId id="447" r:id="rId39"/>
    <p:sldId id="448" r:id="rId40"/>
    <p:sldId id="452" r:id="rId41"/>
    <p:sldId id="453" r:id="rId42"/>
    <p:sldId id="454" r:id="rId43"/>
    <p:sldId id="383" r:id="rId4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200A"/>
    <a:srgbClr val="FF6600"/>
    <a:srgbClr val="33CCCC"/>
    <a:srgbClr val="FF9933"/>
    <a:srgbClr val="FF9900"/>
    <a:srgbClr val="F0EA00"/>
    <a:srgbClr val="FFFF66"/>
    <a:srgbClr val="AEF01C"/>
    <a:srgbClr val="56E21E"/>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50" autoAdjust="0"/>
  </p:normalViewPr>
  <p:slideViewPr>
    <p:cSldViewPr>
      <p:cViewPr>
        <p:scale>
          <a:sx n="100" d="100"/>
          <a:sy n="100" d="100"/>
        </p:scale>
        <p:origin x="-294" y="-168"/>
      </p:cViewPr>
      <p:guideLst>
        <p:guide orient="horz" pos="2160"/>
        <p:guide pos="2880"/>
      </p:guideLst>
    </p:cSldViewPr>
  </p:slideViewPr>
  <p:notesTextViewPr>
    <p:cViewPr>
      <p:scale>
        <a:sx n="1" d="1"/>
        <a:sy n="1" d="1"/>
      </p:scale>
      <p:origin x="0" y="0"/>
    </p:cViewPr>
  </p:notesTextViewPr>
  <p:sorterViewPr>
    <p:cViewPr>
      <p:scale>
        <a:sx n="100" d="100"/>
        <a:sy n="100" d="100"/>
      </p:scale>
      <p:origin x="0" y="133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E742C7-A05F-468D-BABC-35B2C6B30B21}" type="doc">
      <dgm:prSet loTypeId="urn:microsoft.com/office/officeart/2005/8/layout/cycle8" loCatId="cycle" qsTypeId="urn:microsoft.com/office/officeart/2005/8/quickstyle/simple1" qsCatId="simple" csTypeId="urn:microsoft.com/office/officeart/2005/8/colors/accent1_1" csCatId="accent1" phldr="1"/>
      <dgm:spPr/>
    </dgm:pt>
    <dgm:pt modelId="{102DA6D9-2428-4390-B9D4-E88E630CB832}">
      <dgm:prSet phldrT="[Text]"/>
      <dgm:spPr/>
      <dgm:t>
        <a:bodyPr/>
        <a:lstStyle/>
        <a:p>
          <a:r>
            <a:rPr lang="en-GB" dirty="0"/>
            <a:t>Physical and Medical Needs Team</a:t>
          </a:r>
        </a:p>
      </dgm:t>
    </dgm:pt>
    <dgm:pt modelId="{1F218FEF-0A29-4353-918D-D7F9D87B22CF}" type="parTrans" cxnId="{AF111C3C-64A9-4840-A5B5-58930D061D5D}">
      <dgm:prSet/>
      <dgm:spPr/>
      <dgm:t>
        <a:bodyPr/>
        <a:lstStyle/>
        <a:p>
          <a:endParaRPr lang="en-GB"/>
        </a:p>
      </dgm:t>
    </dgm:pt>
    <dgm:pt modelId="{2867EC15-CA36-490A-8C92-7A4672198207}" type="sibTrans" cxnId="{AF111C3C-64A9-4840-A5B5-58930D061D5D}">
      <dgm:prSet/>
      <dgm:spPr/>
      <dgm:t>
        <a:bodyPr/>
        <a:lstStyle/>
        <a:p>
          <a:endParaRPr lang="en-GB"/>
        </a:p>
      </dgm:t>
    </dgm:pt>
    <dgm:pt modelId="{8AAC996D-AD87-4495-A2CB-9A666815BA8B}">
      <dgm:prSet phldrT="[Text]"/>
      <dgm:spPr/>
      <dgm:t>
        <a:bodyPr/>
        <a:lstStyle/>
        <a:p>
          <a:r>
            <a:rPr lang="en-GB" dirty="0"/>
            <a:t>Hearing Impairment Team</a:t>
          </a:r>
        </a:p>
      </dgm:t>
    </dgm:pt>
    <dgm:pt modelId="{C0ECBB38-7EBF-4627-BD51-DF91A770F8B3}" type="parTrans" cxnId="{CFF077B5-C044-4B5D-BAB3-CA563ADE386A}">
      <dgm:prSet/>
      <dgm:spPr/>
      <dgm:t>
        <a:bodyPr/>
        <a:lstStyle/>
        <a:p>
          <a:endParaRPr lang="en-GB"/>
        </a:p>
      </dgm:t>
    </dgm:pt>
    <dgm:pt modelId="{230C7715-68AC-4BB4-B245-83226635F82C}" type="sibTrans" cxnId="{CFF077B5-C044-4B5D-BAB3-CA563ADE386A}">
      <dgm:prSet/>
      <dgm:spPr/>
      <dgm:t>
        <a:bodyPr/>
        <a:lstStyle/>
        <a:p>
          <a:endParaRPr lang="en-GB"/>
        </a:p>
      </dgm:t>
    </dgm:pt>
    <dgm:pt modelId="{671CD019-F5CB-4B47-A2F8-7E928F8FA765}">
      <dgm:prSet phldrT="[Text]" custT="1"/>
      <dgm:spPr/>
      <dgm:t>
        <a:bodyPr/>
        <a:lstStyle/>
        <a:p>
          <a:r>
            <a:rPr lang="en-GB" sz="1400" dirty="0"/>
            <a:t>Visual Impairment Team</a:t>
          </a:r>
        </a:p>
      </dgm:t>
    </dgm:pt>
    <dgm:pt modelId="{13BC7D3B-A245-4C15-8D4E-9F2E30A115AB}" type="parTrans" cxnId="{A6F72E08-8306-4CFE-A4E9-4B61349CEED0}">
      <dgm:prSet/>
      <dgm:spPr/>
      <dgm:t>
        <a:bodyPr/>
        <a:lstStyle/>
        <a:p>
          <a:endParaRPr lang="en-GB"/>
        </a:p>
      </dgm:t>
    </dgm:pt>
    <dgm:pt modelId="{7C290230-536C-4FDB-A467-5CE79A788D3C}" type="sibTrans" cxnId="{A6F72E08-8306-4CFE-A4E9-4B61349CEED0}">
      <dgm:prSet/>
      <dgm:spPr/>
      <dgm:t>
        <a:bodyPr/>
        <a:lstStyle/>
        <a:p>
          <a:endParaRPr lang="en-GB"/>
        </a:p>
      </dgm:t>
    </dgm:pt>
    <dgm:pt modelId="{427B6345-ABBD-4FFE-A36D-699A3BDD20E1}">
      <dgm:prSet custT="1"/>
      <dgm:spPr/>
      <dgm:t>
        <a:bodyPr/>
        <a:lstStyle/>
        <a:p>
          <a:r>
            <a:rPr lang="en-GB" sz="1400" dirty="0"/>
            <a:t>Multi-Sensory Impairment team</a:t>
          </a:r>
        </a:p>
      </dgm:t>
    </dgm:pt>
    <dgm:pt modelId="{2500E37B-5B77-4AA3-902A-7E496EE2CAAA}" type="parTrans" cxnId="{3348F27D-CBB0-4043-A9D8-833BE2E9787D}">
      <dgm:prSet/>
      <dgm:spPr/>
      <dgm:t>
        <a:bodyPr/>
        <a:lstStyle/>
        <a:p>
          <a:endParaRPr lang="en-GB"/>
        </a:p>
      </dgm:t>
    </dgm:pt>
    <dgm:pt modelId="{6027C29F-D08F-4689-93AA-2D57A507FF12}" type="sibTrans" cxnId="{3348F27D-CBB0-4043-A9D8-833BE2E9787D}">
      <dgm:prSet/>
      <dgm:spPr/>
      <dgm:t>
        <a:bodyPr/>
        <a:lstStyle/>
        <a:p>
          <a:endParaRPr lang="en-GB"/>
        </a:p>
      </dgm:t>
    </dgm:pt>
    <dgm:pt modelId="{03693CB9-ABE9-4325-9637-1F11C87471EE}" type="pres">
      <dgm:prSet presAssocID="{20E742C7-A05F-468D-BABC-35B2C6B30B21}" presName="compositeShape" presStyleCnt="0">
        <dgm:presLayoutVars>
          <dgm:chMax val="7"/>
          <dgm:dir/>
          <dgm:resizeHandles val="exact"/>
        </dgm:presLayoutVars>
      </dgm:prSet>
      <dgm:spPr/>
    </dgm:pt>
    <dgm:pt modelId="{4451737F-8EF3-46E2-A1F7-E4F69734AC09}" type="pres">
      <dgm:prSet presAssocID="{20E742C7-A05F-468D-BABC-35B2C6B30B21}" presName="wedge1" presStyleLbl="node1" presStyleIdx="0" presStyleCnt="4"/>
      <dgm:spPr/>
      <dgm:t>
        <a:bodyPr/>
        <a:lstStyle/>
        <a:p>
          <a:endParaRPr lang="en-GB"/>
        </a:p>
      </dgm:t>
    </dgm:pt>
    <dgm:pt modelId="{28B5348C-779D-408B-BD56-5627DA83B518}" type="pres">
      <dgm:prSet presAssocID="{20E742C7-A05F-468D-BABC-35B2C6B30B21}" presName="dummy1a" presStyleCnt="0"/>
      <dgm:spPr/>
    </dgm:pt>
    <dgm:pt modelId="{74A44B13-5741-4903-B804-E91343081A72}" type="pres">
      <dgm:prSet presAssocID="{20E742C7-A05F-468D-BABC-35B2C6B30B21}" presName="dummy1b" presStyleCnt="0"/>
      <dgm:spPr/>
    </dgm:pt>
    <dgm:pt modelId="{888EDEFC-CD51-4F96-81E7-CEF4542B552A}" type="pres">
      <dgm:prSet presAssocID="{20E742C7-A05F-468D-BABC-35B2C6B30B21}" presName="wedge1Tx" presStyleLbl="node1" presStyleIdx="0" presStyleCnt="4">
        <dgm:presLayoutVars>
          <dgm:chMax val="0"/>
          <dgm:chPref val="0"/>
          <dgm:bulletEnabled val="1"/>
        </dgm:presLayoutVars>
      </dgm:prSet>
      <dgm:spPr/>
      <dgm:t>
        <a:bodyPr/>
        <a:lstStyle/>
        <a:p>
          <a:endParaRPr lang="en-GB"/>
        </a:p>
      </dgm:t>
    </dgm:pt>
    <dgm:pt modelId="{2AB9E535-BA79-4B39-937A-DEDC4E3DF4C7}" type="pres">
      <dgm:prSet presAssocID="{20E742C7-A05F-468D-BABC-35B2C6B30B21}" presName="wedge2" presStyleLbl="node1" presStyleIdx="1" presStyleCnt="4"/>
      <dgm:spPr/>
      <dgm:t>
        <a:bodyPr/>
        <a:lstStyle/>
        <a:p>
          <a:endParaRPr lang="en-GB"/>
        </a:p>
      </dgm:t>
    </dgm:pt>
    <dgm:pt modelId="{01E324D5-FDF4-4BD9-AFE9-E152F737E878}" type="pres">
      <dgm:prSet presAssocID="{20E742C7-A05F-468D-BABC-35B2C6B30B21}" presName="dummy2a" presStyleCnt="0"/>
      <dgm:spPr/>
    </dgm:pt>
    <dgm:pt modelId="{E50025EE-C5CA-499A-88AD-C81C227875F8}" type="pres">
      <dgm:prSet presAssocID="{20E742C7-A05F-468D-BABC-35B2C6B30B21}" presName="dummy2b" presStyleCnt="0"/>
      <dgm:spPr/>
    </dgm:pt>
    <dgm:pt modelId="{248444FC-CA64-4697-97E9-47E7723CED78}" type="pres">
      <dgm:prSet presAssocID="{20E742C7-A05F-468D-BABC-35B2C6B30B21}" presName="wedge2Tx" presStyleLbl="node1" presStyleIdx="1" presStyleCnt="4">
        <dgm:presLayoutVars>
          <dgm:chMax val="0"/>
          <dgm:chPref val="0"/>
          <dgm:bulletEnabled val="1"/>
        </dgm:presLayoutVars>
      </dgm:prSet>
      <dgm:spPr/>
      <dgm:t>
        <a:bodyPr/>
        <a:lstStyle/>
        <a:p>
          <a:endParaRPr lang="en-GB"/>
        </a:p>
      </dgm:t>
    </dgm:pt>
    <dgm:pt modelId="{CF8D82A4-D61F-47BA-861E-B620479F0578}" type="pres">
      <dgm:prSet presAssocID="{20E742C7-A05F-468D-BABC-35B2C6B30B21}" presName="wedge3" presStyleLbl="node1" presStyleIdx="2" presStyleCnt="4"/>
      <dgm:spPr/>
      <dgm:t>
        <a:bodyPr/>
        <a:lstStyle/>
        <a:p>
          <a:endParaRPr lang="en-GB"/>
        </a:p>
      </dgm:t>
    </dgm:pt>
    <dgm:pt modelId="{3D801693-C19D-4981-B675-EA5D65AF7BFF}" type="pres">
      <dgm:prSet presAssocID="{20E742C7-A05F-468D-BABC-35B2C6B30B21}" presName="dummy3a" presStyleCnt="0"/>
      <dgm:spPr/>
    </dgm:pt>
    <dgm:pt modelId="{02D03029-4484-4D49-B114-F56B9C4813FC}" type="pres">
      <dgm:prSet presAssocID="{20E742C7-A05F-468D-BABC-35B2C6B30B21}" presName="dummy3b" presStyleCnt="0"/>
      <dgm:spPr/>
    </dgm:pt>
    <dgm:pt modelId="{5EC84C22-5D1D-4467-B1AF-62158EF8D439}" type="pres">
      <dgm:prSet presAssocID="{20E742C7-A05F-468D-BABC-35B2C6B30B21}" presName="wedge3Tx" presStyleLbl="node1" presStyleIdx="2" presStyleCnt="4">
        <dgm:presLayoutVars>
          <dgm:chMax val="0"/>
          <dgm:chPref val="0"/>
          <dgm:bulletEnabled val="1"/>
        </dgm:presLayoutVars>
      </dgm:prSet>
      <dgm:spPr/>
      <dgm:t>
        <a:bodyPr/>
        <a:lstStyle/>
        <a:p>
          <a:endParaRPr lang="en-GB"/>
        </a:p>
      </dgm:t>
    </dgm:pt>
    <dgm:pt modelId="{1A58A516-49D7-4A4A-8A34-9F93477B8B93}" type="pres">
      <dgm:prSet presAssocID="{20E742C7-A05F-468D-BABC-35B2C6B30B21}" presName="wedge4" presStyleLbl="node1" presStyleIdx="3" presStyleCnt="4"/>
      <dgm:spPr/>
      <dgm:t>
        <a:bodyPr/>
        <a:lstStyle/>
        <a:p>
          <a:endParaRPr lang="en-GB"/>
        </a:p>
      </dgm:t>
    </dgm:pt>
    <dgm:pt modelId="{76CD39AD-67B6-419A-AE12-904A0596C01B}" type="pres">
      <dgm:prSet presAssocID="{20E742C7-A05F-468D-BABC-35B2C6B30B21}" presName="dummy4a" presStyleCnt="0"/>
      <dgm:spPr/>
    </dgm:pt>
    <dgm:pt modelId="{CFB28669-3C42-45AD-9346-323972E5715A}" type="pres">
      <dgm:prSet presAssocID="{20E742C7-A05F-468D-BABC-35B2C6B30B21}" presName="dummy4b" presStyleCnt="0"/>
      <dgm:spPr/>
    </dgm:pt>
    <dgm:pt modelId="{A5229609-DF74-4BF6-A240-25B847E1074F}" type="pres">
      <dgm:prSet presAssocID="{20E742C7-A05F-468D-BABC-35B2C6B30B21}" presName="wedge4Tx" presStyleLbl="node1" presStyleIdx="3" presStyleCnt="4">
        <dgm:presLayoutVars>
          <dgm:chMax val="0"/>
          <dgm:chPref val="0"/>
          <dgm:bulletEnabled val="1"/>
        </dgm:presLayoutVars>
      </dgm:prSet>
      <dgm:spPr/>
      <dgm:t>
        <a:bodyPr/>
        <a:lstStyle/>
        <a:p>
          <a:endParaRPr lang="en-GB"/>
        </a:p>
      </dgm:t>
    </dgm:pt>
    <dgm:pt modelId="{21A49516-BB2E-43B5-8450-F817B308997D}" type="pres">
      <dgm:prSet presAssocID="{6027C29F-D08F-4689-93AA-2D57A507FF12}" presName="arrowWedge1" presStyleLbl="fgSibTrans2D1" presStyleIdx="0" presStyleCnt="4"/>
      <dgm:spPr/>
    </dgm:pt>
    <dgm:pt modelId="{90A51786-5D86-4F94-B9CF-0255E34D240A}" type="pres">
      <dgm:prSet presAssocID="{2867EC15-CA36-490A-8C92-7A4672198207}" presName="arrowWedge2" presStyleLbl="fgSibTrans2D1" presStyleIdx="1" presStyleCnt="4"/>
      <dgm:spPr/>
    </dgm:pt>
    <dgm:pt modelId="{366F6557-41B6-439A-91D6-916CB80A20E8}" type="pres">
      <dgm:prSet presAssocID="{230C7715-68AC-4BB4-B245-83226635F82C}" presName="arrowWedge3" presStyleLbl="fgSibTrans2D1" presStyleIdx="2" presStyleCnt="4"/>
      <dgm:spPr/>
    </dgm:pt>
    <dgm:pt modelId="{3224C502-A981-483F-B2BC-785C1961D588}" type="pres">
      <dgm:prSet presAssocID="{7C290230-536C-4FDB-A467-5CE79A788D3C}" presName="arrowWedge4" presStyleLbl="fgSibTrans2D1" presStyleIdx="3" presStyleCnt="4"/>
      <dgm:spPr/>
    </dgm:pt>
  </dgm:ptLst>
  <dgm:cxnLst>
    <dgm:cxn modelId="{C414D4C3-DCD5-4EBF-AB9B-66A9F7825388}" type="presOf" srcId="{102DA6D9-2428-4390-B9D4-E88E630CB832}" destId="{248444FC-CA64-4697-97E9-47E7723CED78}" srcOrd="1" destOrd="0" presId="urn:microsoft.com/office/officeart/2005/8/layout/cycle8"/>
    <dgm:cxn modelId="{774CD5D9-D95A-4681-ABD7-212F27562515}" type="presOf" srcId="{671CD019-F5CB-4B47-A2F8-7E928F8FA765}" destId="{A5229609-DF74-4BF6-A240-25B847E1074F}" srcOrd="1" destOrd="0" presId="urn:microsoft.com/office/officeart/2005/8/layout/cycle8"/>
    <dgm:cxn modelId="{9DE6A51A-A501-4352-85AC-515B26B00963}" type="presOf" srcId="{8AAC996D-AD87-4495-A2CB-9A666815BA8B}" destId="{CF8D82A4-D61F-47BA-861E-B620479F0578}" srcOrd="0" destOrd="0" presId="urn:microsoft.com/office/officeart/2005/8/layout/cycle8"/>
    <dgm:cxn modelId="{AF111C3C-64A9-4840-A5B5-58930D061D5D}" srcId="{20E742C7-A05F-468D-BABC-35B2C6B30B21}" destId="{102DA6D9-2428-4390-B9D4-E88E630CB832}" srcOrd="1" destOrd="0" parTransId="{1F218FEF-0A29-4353-918D-D7F9D87B22CF}" sibTransId="{2867EC15-CA36-490A-8C92-7A4672198207}"/>
    <dgm:cxn modelId="{A6F72E08-8306-4CFE-A4E9-4B61349CEED0}" srcId="{20E742C7-A05F-468D-BABC-35B2C6B30B21}" destId="{671CD019-F5CB-4B47-A2F8-7E928F8FA765}" srcOrd="3" destOrd="0" parTransId="{13BC7D3B-A245-4C15-8D4E-9F2E30A115AB}" sibTransId="{7C290230-536C-4FDB-A467-5CE79A788D3C}"/>
    <dgm:cxn modelId="{214D905A-CA4F-4E22-BA52-69E207388775}" type="presOf" srcId="{102DA6D9-2428-4390-B9D4-E88E630CB832}" destId="{2AB9E535-BA79-4B39-937A-DEDC4E3DF4C7}" srcOrd="0" destOrd="0" presId="urn:microsoft.com/office/officeart/2005/8/layout/cycle8"/>
    <dgm:cxn modelId="{1009A0D8-5AF5-438E-B9BB-E031E8AFD506}" type="presOf" srcId="{427B6345-ABBD-4FFE-A36D-699A3BDD20E1}" destId="{888EDEFC-CD51-4F96-81E7-CEF4542B552A}" srcOrd="1" destOrd="0" presId="urn:microsoft.com/office/officeart/2005/8/layout/cycle8"/>
    <dgm:cxn modelId="{CFF077B5-C044-4B5D-BAB3-CA563ADE386A}" srcId="{20E742C7-A05F-468D-BABC-35B2C6B30B21}" destId="{8AAC996D-AD87-4495-A2CB-9A666815BA8B}" srcOrd="2" destOrd="0" parTransId="{C0ECBB38-7EBF-4627-BD51-DF91A770F8B3}" sibTransId="{230C7715-68AC-4BB4-B245-83226635F82C}"/>
    <dgm:cxn modelId="{D1FBB56B-3D8C-4101-95FF-65AD808B5F8C}" type="presOf" srcId="{427B6345-ABBD-4FFE-A36D-699A3BDD20E1}" destId="{4451737F-8EF3-46E2-A1F7-E4F69734AC09}" srcOrd="0" destOrd="0" presId="urn:microsoft.com/office/officeart/2005/8/layout/cycle8"/>
    <dgm:cxn modelId="{F92BE6A4-F70F-469A-ABA6-3AF731FE10D4}" type="presOf" srcId="{20E742C7-A05F-468D-BABC-35B2C6B30B21}" destId="{03693CB9-ABE9-4325-9637-1F11C87471EE}" srcOrd="0" destOrd="0" presId="urn:microsoft.com/office/officeart/2005/8/layout/cycle8"/>
    <dgm:cxn modelId="{3348F27D-CBB0-4043-A9D8-833BE2E9787D}" srcId="{20E742C7-A05F-468D-BABC-35B2C6B30B21}" destId="{427B6345-ABBD-4FFE-A36D-699A3BDD20E1}" srcOrd="0" destOrd="0" parTransId="{2500E37B-5B77-4AA3-902A-7E496EE2CAAA}" sibTransId="{6027C29F-D08F-4689-93AA-2D57A507FF12}"/>
    <dgm:cxn modelId="{465434EE-AC96-4DFF-9990-4EDB97925858}" type="presOf" srcId="{671CD019-F5CB-4B47-A2F8-7E928F8FA765}" destId="{1A58A516-49D7-4A4A-8A34-9F93477B8B93}" srcOrd="0" destOrd="0" presId="urn:microsoft.com/office/officeart/2005/8/layout/cycle8"/>
    <dgm:cxn modelId="{88692B96-8F8D-44D0-9A65-19B6FEFC059A}" type="presOf" srcId="{8AAC996D-AD87-4495-A2CB-9A666815BA8B}" destId="{5EC84C22-5D1D-4467-B1AF-62158EF8D439}" srcOrd="1" destOrd="0" presId="urn:microsoft.com/office/officeart/2005/8/layout/cycle8"/>
    <dgm:cxn modelId="{BABD413A-0BA8-4B64-A2C2-D0CC5D64FB66}" type="presParOf" srcId="{03693CB9-ABE9-4325-9637-1F11C87471EE}" destId="{4451737F-8EF3-46E2-A1F7-E4F69734AC09}" srcOrd="0" destOrd="0" presId="urn:microsoft.com/office/officeart/2005/8/layout/cycle8"/>
    <dgm:cxn modelId="{9A19F5A3-3F0B-432D-BFA4-FA024F2BBE52}" type="presParOf" srcId="{03693CB9-ABE9-4325-9637-1F11C87471EE}" destId="{28B5348C-779D-408B-BD56-5627DA83B518}" srcOrd="1" destOrd="0" presId="urn:microsoft.com/office/officeart/2005/8/layout/cycle8"/>
    <dgm:cxn modelId="{9BB09DA9-CC51-41DB-8BB2-A4AFF50FA4F9}" type="presParOf" srcId="{03693CB9-ABE9-4325-9637-1F11C87471EE}" destId="{74A44B13-5741-4903-B804-E91343081A72}" srcOrd="2" destOrd="0" presId="urn:microsoft.com/office/officeart/2005/8/layout/cycle8"/>
    <dgm:cxn modelId="{0D184717-E598-447C-9181-9FDD4DA45341}" type="presParOf" srcId="{03693CB9-ABE9-4325-9637-1F11C87471EE}" destId="{888EDEFC-CD51-4F96-81E7-CEF4542B552A}" srcOrd="3" destOrd="0" presId="urn:microsoft.com/office/officeart/2005/8/layout/cycle8"/>
    <dgm:cxn modelId="{E2368863-75C9-44AE-83D1-1C4CE6B162E1}" type="presParOf" srcId="{03693CB9-ABE9-4325-9637-1F11C87471EE}" destId="{2AB9E535-BA79-4B39-937A-DEDC4E3DF4C7}" srcOrd="4" destOrd="0" presId="urn:microsoft.com/office/officeart/2005/8/layout/cycle8"/>
    <dgm:cxn modelId="{BAE17926-3015-4E94-8E95-A406E24E8B6B}" type="presParOf" srcId="{03693CB9-ABE9-4325-9637-1F11C87471EE}" destId="{01E324D5-FDF4-4BD9-AFE9-E152F737E878}" srcOrd="5" destOrd="0" presId="urn:microsoft.com/office/officeart/2005/8/layout/cycle8"/>
    <dgm:cxn modelId="{851507CE-1B1C-44CB-ABB7-FA03419D0911}" type="presParOf" srcId="{03693CB9-ABE9-4325-9637-1F11C87471EE}" destId="{E50025EE-C5CA-499A-88AD-C81C227875F8}" srcOrd="6" destOrd="0" presId="urn:microsoft.com/office/officeart/2005/8/layout/cycle8"/>
    <dgm:cxn modelId="{C4101FCC-A653-453D-83C3-880330FEF068}" type="presParOf" srcId="{03693CB9-ABE9-4325-9637-1F11C87471EE}" destId="{248444FC-CA64-4697-97E9-47E7723CED78}" srcOrd="7" destOrd="0" presId="urn:microsoft.com/office/officeart/2005/8/layout/cycle8"/>
    <dgm:cxn modelId="{199ACEC6-0152-4A21-97A2-03A38C152E0C}" type="presParOf" srcId="{03693CB9-ABE9-4325-9637-1F11C87471EE}" destId="{CF8D82A4-D61F-47BA-861E-B620479F0578}" srcOrd="8" destOrd="0" presId="urn:microsoft.com/office/officeart/2005/8/layout/cycle8"/>
    <dgm:cxn modelId="{427F0789-A120-4A2D-817D-9C74F6BEA29A}" type="presParOf" srcId="{03693CB9-ABE9-4325-9637-1F11C87471EE}" destId="{3D801693-C19D-4981-B675-EA5D65AF7BFF}" srcOrd="9" destOrd="0" presId="urn:microsoft.com/office/officeart/2005/8/layout/cycle8"/>
    <dgm:cxn modelId="{447F6AC4-77BF-410E-AC03-D783AD535561}" type="presParOf" srcId="{03693CB9-ABE9-4325-9637-1F11C87471EE}" destId="{02D03029-4484-4D49-B114-F56B9C4813FC}" srcOrd="10" destOrd="0" presId="urn:microsoft.com/office/officeart/2005/8/layout/cycle8"/>
    <dgm:cxn modelId="{46A11577-A539-45B2-925F-2AA908445005}" type="presParOf" srcId="{03693CB9-ABE9-4325-9637-1F11C87471EE}" destId="{5EC84C22-5D1D-4467-B1AF-62158EF8D439}" srcOrd="11" destOrd="0" presId="urn:microsoft.com/office/officeart/2005/8/layout/cycle8"/>
    <dgm:cxn modelId="{181AA426-2A30-4DF9-BAD6-624FC1259B8F}" type="presParOf" srcId="{03693CB9-ABE9-4325-9637-1F11C87471EE}" destId="{1A58A516-49D7-4A4A-8A34-9F93477B8B93}" srcOrd="12" destOrd="0" presId="urn:microsoft.com/office/officeart/2005/8/layout/cycle8"/>
    <dgm:cxn modelId="{14211428-9688-4C69-B525-0E014EADFE83}" type="presParOf" srcId="{03693CB9-ABE9-4325-9637-1F11C87471EE}" destId="{76CD39AD-67B6-419A-AE12-904A0596C01B}" srcOrd="13" destOrd="0" presId="urn:microsoft.com/office/officeart/2005/8/layout/cycle8"/>
    <dgm:cxn modelId="{32C0AB1B-AB31-42EC-90F8-4532816D2D60}" type="presParOf" srcId="{03693CB9-ABE9-4325-9637-1F11C87471EE}" destId="{CFB28669-3C42-45AD-9346-323972E5715A}" srcOrd="14" destOrd="0" presId="urn:microsoft.com/office/officeart/2005/8/layout/cycle8"/>
    <dgm:cxn modelId="{9BBCC172-D6A7-4D78-84BA-3FB99DF436DE}" type="presParOf" srcId="{03693CB9-ABE9-4325-9637-1F11C87471EE}" destId="{A5229609-DF74-4BF6-A240-25B847E1074F}" srcOrd="15" destOrd="0" presId="urn:microsoft.com/office/officeart/2005/8/layout/cycle8"/>
    <dgm:cxn modelId="{DB5B6552-ED71-4EAC-B921-3B7B884B69F2}" type="presParOf" srcId="{03693CB9-ABE9-4325-9637-1F11C87471EE}" destId="{21A49516-BB2E-43B5-8450-F817B308997D}" srcOrd="16" destOrd="0" presId="urn:microsoft.com/office/officeart/2005/8/layout/cycle8"/>
    <dgm:cxn modelId="{546207DA-9838-4A4C-AB59-A1F8519A6006}" type="presParOf" srcId="{03693CB9-ABE9-4325-9637-1F11C87471EE}" destId="{90A51786-5D86-4F94-B9CF-0255E34D240A}" srcOrd="17" destOrd="0" presId="urn:microsoft.com/office/officeart/2005/8/layout/cycle8"/>
    <dgm:cxn modelId="{C2E212FE-FE65-4F7E-B544-A78AEA413CF3}" type="presParOf" srcId="{03693CB9-ABE9-4325-9637-1F11C87471EE}" destId="{366F6557-41B6-439A-91D6-916CB80A20E8}" srcOrd="18" destOrd="0" presId="urn:microsoft.com/office/officeart/2005/8/layout/cycle8"/>
    <dgm:cxn modelId="{E82DAF65-028D-4571-9E48-7EBB7A5A7705}" type="presParOf" srcId="{03693CB9-ABE9-4325-9637-1F11C87471EE}" destId="{3224C502-A981-483F-B2BC-785C1961D588}"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E742C7-A05F-468D-BABC-35B2C6B30B21}" type="doc">
      <dgm:prSet loTypeId="urn:microsoft.com/office/officeart/2005/8/layout/cycle8" loCatId="cycle" qsTypeId="urn:microsoft.com/office/officeart/2005/8/quickstyle/simple1" qsCatId="simple" csTypeId="urn:microsoft.com/office/officeart/2005/8/colors/accent1_1" csCatId="accent1" phldr="1"/>
      <dgm:spPr/>
    </dgm:pt>
    <dgm:pt modelId="{102DA6D9-2428-4390-B9D4-E88E630CB832}">
      <dgm:prSet phldrT="[Text]"/>
      <dgm:spPr/>
      <dgm:t>
        <a:bodyPr/>
        <a:lstStyle/>
        <a:p>
          <a:r>
            <a:rPr lang="en-GB" dirty="0"/>
            <a:t>Physical and Medical Needs Team</a:t>
          </a:r>
        </a:p>
      </dgm:t>
    </dgm:pt>
    <dgm:pt modelId="{1F218FEF-0A29-4353-918D-D7F9D87B22CF}" type="parTrans" cxnId="{AF111C3C-64A9-4840-A5B5-58930D061D5D}">
      <dgm:prSet/>
      <dgm:spPr/>
      <dgm:t>
        <a:bodyPr/>
        <a:lstStyle/>
        <a:p>
          <a:endParaRPr lang="en-GB"/>
        </a:p>
      </dgm:t>
    </dgm:pt>
    <dgm:pt modelId="{2867EC15-CA36-490A-8C92-7A4672198207}" type="sibTrans" cxnId="{AF111C3C-64A9-4840-A5B5-58930D061D5D}">
      <dgm:prSet/>
      <dgm:spPr/>
      <dgm:t>
        <a:bodyPr/>
        <a:lstStyle/>
        <a:p>
          <a:endParaRPr lang="en-GB"/>
        </a:p>
      </dgm:t>
    </dgm:pt>
    <dgm:pt modelId="{8AAC996D-AD87-4495-A2CB-9A666815BA8B}">
      <dgm:prSet phldrT="[Text]"/>
      <dgm:spPr/>
      <dgm:t>
        <a:bodyPr/>
        <a:lstStyle/>
        <a:p>
          <a:r>
            <a:rPr lang="en-GB" dirty="0"/>
            <a:t>Hearing Impairment Team</a:t>
          </a:r>
        </a:p>
      </dgm:t>
    </dgm:pt>
    <dgm:pt modelId="{C0ECBB38-7EBF-4627-BD51-DF91A770F8B3}" type="parTrans" cxnId="{CFF077B5-C044-4B5D-BAB3-CA563ADE386A}">
      <dgm:prSet/>
      <dgm:spPr/>
      <dgm:t>
        <a:bodyPr/>
        <a:lstStyle/>
        <a:p>
          <a:endParaRPr lang="en-GB"/>
        </a:p>
      </dgm:t>
    </dgm:pt>
    <dgm:pt modelId="{230C7715-68AC-4BB4-B245-83226635F82C}" type="sibTrans" cxnId="{CFF077B5-C044-4B5D-BAB3-CA563ADE386A}">
      <dgm:prSet/>
      <dgm:spPr/>
      <dgm:t>
        <a:bodyPr/>
        <a:lstStyle/>
        <a:p>
          <a:endParaRPr lang="en-GB"/>
        </a:p>
      </dgm:t>
    </dgm:pt>
    <dgm:pt modelId="{671CD019-F5CB-4B47-A2F8-7E928F8FA765}">
      <dgm:prSet phldrT="[Text]" custT="1"/>
      <dgm:spPr/>
      <dgm:t>
        <a:bodyPr/>
        <a:lstStyle/>
        <a:p>
          <a:r>
            <a:rPr lang="en-GB" sz="1400" dirty="0"/>
            <a:t>Visual Impairment Team</a:t>
          </a:r>
        </a:p>
      </dgm:t>
    </dgm:pt>
    <dgm:pt modelId="{13BC7D3B-A245-4C15-8D4E-9F2E30A115AB}" type="parTrans" cxnId="{A6F72E08-8306-4CFE-A4E9-4B61349CEED0}">
      <dgm:prSet/>
      <dgm:spPr/>
      <dgm:t>
        <a:bodyPr/>
        <a:lstStyle/>
        <a:p>
          <a:endParaRPr lang="en-GB"/>
        </a:p>
      </dgm:t>
    </dgm:pt>
    <dgm:pt modelId="{7C290230-536C-4FDB-A467-5CE79A788D3C}" type="sibTrans" cxnId="{A6F72E08-8306-4CFE-A4E9-4B61349CEED0}">
      <dgm:prSet/>
      <dgm:spPr/>
      <dgm:t>
        <a:bodyPr/>
        <a:lstStyle/>
        <a:p>
          <a:endParaRPr lang="en-GB"/>
        </a:p>
      </dgm:t>
    </dgm:pt>
    <dgm:pt modelId="{427B6345-ABBD-4FFE-A36D-699A3BDD20E1}">
      <dgm:prSet custT="1"/>
      <dgm:spPr/>
      <dgm:t>
        <a:bodyPr/>
        <a:lstStyle/>
        <a:p>
          <a:r>
            <a:rPr lang="en-GB" sz="1400" dirty="0"/>
            <a:t>Multi-Sensory Impairment team</a:t>
          </a:r>
        </a:p>
      </dgm:t>
    </dgm:pt>
    <dgm:pt modelId="{2500E37B-5B77-4AA3-902A-7E496EE2CAAA}" type="parTrans" cxnId="{3348F27D-CBB0-4043-A9D8-833BE2E9787D}">
      <dgm:prSet/>
      <dgm:spPr/>
      <dgm:t>
        <a:bodyPr/>
        <a:lstStyle/>
        <a:p>
          <a:endParaRPr lang="en-GB"/>
        </a:p>
      </dgm:t>
    </dgm:pt>
    <dgm:pt modelId="{6027C29F-D08F-4689-93AA-2D57A507FF12}" type="sibTrans" cxnId="{3348F27D-CBB0-4043-A9D8-833BE2E9787D}">
      <dgm:prSet/>
      <dgm:spPr/>
      <dgm:t>
        <a:bodyPr/>
        <a:lstStyle/>
        <a:p>
          <a:endParaRPr lang="en-GB"/>
        </a:p>
      </dgm:t>
    </dgm:pt>
    <dgm:pt modelId="{03693CB9-ABE9-4325-9637-1F11C87471EE}" type="pres">
      <dgm:prSet presAssocID="{20E742C7-A05F-468D-BABC-35B2C6B30B21}" presName="compositeShape" presStyleCnt="0">
        <dgm:presLayoutVars>
          <dgm:chMax val="7"/>
          <dgm:dir/>
          <dgm:resizeHandles val="exact"/>
        </dgm:presLayoutVars>
      </dgm:prSet>
      <dgm:spPr/>
    </dgm:pt>
    <dgm:pt modelId="{4451737F-8EF3-46E2-A1F7-E4F69734AC09}" type="pres">
      <dgm:prSet presAssocID="{20E742C7-A05F-468D-BABC-35B2C6B30B21}" presName="wedge1" presStyleLbl="node1" presStyleIdx="0" presStyleCnt="4"/>
      <dgm:spPr/>
      <dgm:t>
        <a:bodyPr/>
        <a:lstStyle/>
        <a:p>
          <a:endParaRPr lang="en-GB"/>
        </a:p>
      </dgm:t>
    </dgm:pt>
    <dgm:pt modelId="{28B5348C-779D-408B-BD56-5627DA83B518}" type="pres">
      <dgm:prSet presAssocID="{20E742C7-A05F-468D-BABC-35B2C6B30B21}" presName="dummy1a" presStyleCnt="0"/>
      <dgm:spPr/>
    </dgm:pt>
    <dgm:pt modelId="{74A44B13-5741-4903-B804-E91343081A72}" type="pres">
      <dgm:prSet presAssocID="{20E742C7-A05F-468D-BABC-35B2C6B30B21}" presName="dummy1b" presStyleCnt="0"/>
      <dgm:spPr/>
    </dgm:pt>
    <dgm:pt modelId="{888EDEFC-CD51-4F96-81E7-CEF4542B552A}" type="pres">
      <dgm:prSet presAssocID="{20E742C7-A05F-468D-BABC-35B2C6B30B21}" presName="wedge1Tx" presStyleLbl="node1" presStyleIdx="0" presStyleCnt="4">
        <dgm:presLayoutVars>
          <dgm:chMax val="0"/>
          <dgm:chPref val="0"/>
          <dgm:bulletEnabled val="1"/>
        </dgm:presLayoutVars>
      </dgm:prSet>
      <dgm:spPr/>
      <dgm:t>
        <a:bodyPr/>
        <a:lstStyle/>
        <a:p>
          <a:endParaRPr lang="en-GB"/>
        </a:p>
      </dgm:t>
    </dgm:pt>
    <dgm:pt modelId="{2AB9E535-BA79-4B39-937A-DEDC4E3DF4C7}" type="pres">
      <dgm:prSet presAssocID="{20E742C7-A05F-468D-BABC-35B2C6B30B21}" presName="wedge2" presStyleLbl="node1" presStyleIdx="1" presStyleCnt="4"/>
      <dgm:spPr/>
      <dgm:t>
        <a:bodyPr/>
        <a:lstStyle/>
        <a:p>
          <a:endParaRPr lang="en-GB"/>
        </a:p>
      </dgm:t>
    </dgm:pt>
    <dgm:pt modelId="{01E324D5-FDF4-4BD9-AFE9-E152F737E878}" type="pres">
      <dgm:prSet presAssocID="{20E742C7-A05F-468D-BABC-35B2C6B30B21}" presName="dummy2a" presStyleCnt="0"/>
      <dgm:spPr/>
    </dgm:pt>
    <dgm:pt modelId="{E50025EE-C5CA-499A-88AD-C81C227875F8}" type="pres">
      <dgm:prSet presAssocID="{20E742C7-A05F-468D-BABC-35B2C6B30B21}" presName="dummy2b" presStyleCnt="0"/>
      <dgm:spPr/>
    </dgm:pt>
    <dgm:pt modelId="{248444FC-CA64-4697-97E9-47E7723CED78}" type="pres">
      <dgm:prSet presAssocID="{20E742C7-A05F-468D-BABC-35B2C6B30B21}" presName="wedge2Tx" presStyleLbl="node1" presStyleIdx="1" presStyleCnt="4">
        <dgm:presLayoutVars>
          <dgm:chMax val="0"/>
          <dgm:chPref val="0"/>
          <dgm:bulletEnabled val="1"/>
        </dgm:presLayoutVars>
      </dgm:prSet>
      <dgm:spPr/>
      <dgm:t>
        <a:bodyPr/>
        <a:lstStyle/>
        <a:p>
          <a:endParaRPr lang="en-GB"/>
        </a:p>
      </dgm:t>
    </dgm:pt>
    <dgm:pt modelId="{CF8D82A4-D61F-47BA-861E-B620479F0578}" type="pres">
      <dgm:prSet presAssocID="{20E742C7-A05F-468D-BABC-35B2C6B30B21}" presName="wedge3" presStyleLbl="node1" presStyleIdx="2" presStyleCnt="4"/>
      <dgm:spPr/>
      <dgm:t>
        <a:bodyPr/>
        <a:lstStyle/>
        <a:p>
          <a:endParaRPr lang="en-GB"/>
        </a:p>
      </dgm:t>
    </dgm:pt>
    <dgm:pt modelId="{3D801693-C19D-4981-B675-EA5D65AF7BFF}" type="pres">
      <dgm:prSet presAssocID="{20E742C7-A05F-468D-BABC-35B2C6B30B21}" presName="dummy3a" presStyleCnt="0"/>
      <dgm:spPr/>
    </dgm:pt>
    <dgm:pt modelId="{02D03029-4484-4D49-B114-F56B9C4813FC}" type="pres">
      <dgm:prSet presAssocID="{20E742C7-A05F-468D-BABC-35B2C6B30B21}" presName="dummy3b" presStyleCnt="0"/>
      <dgm:spPr/>
    </dgm:pt>
    <dgm:pt modelId="{5EC84C22-5D1D-4467-B1AF-62158EF8D439}" type="pres">
      <dgm:prSet presAssocID="{20E742C7-A05F-468D-BABC-35B2C6B30B21}" presName="wedge3Tx" presStyleLbl="node1" presStyleIdx="2" presStyleCnt="4">
        <dgm:presLayoutVars>
          <dgm:chMax val="0"/>
          <dgm:chPref val="0"/>
          <dgm:bulletEnabled val="1"/>
        </dgm:presLayoutVars>
      </dgm:prSet>
      <dgm:spPr/>
      <dgm:t>
        <a:bodyPr/>
        <a:lstStyle/>
        <a:p>
          <a:endParaRPr lang="en-GB"/>
        </a:p>
      </dgm:t>
    </dgm:pt>
    <dgm:pt modelId="{1A58A516-49D7-4A4A-8A34-9F93477B8B93}" type="pres">
      <dgm:prSet presAssocID="{20E742C7-A05F-468D-BABC-35B2C6B30B21}" presName="wedge4" presStyleLbl="node1" presStyleIdx="3" presStyleCnt="4"/>
      <dgm:spPr/>
      <dgm:t>
        <a:bodyPr/>
        <a:lstStyle/>
        <a:p>
          <a:endParaRPr lang="en-GB"/>
        </a:p>
      </dgm:t>
    </dgm:pt>
    <dgm:pt modelId="{76CD39AD-67B6-419A-AE12-904A0596C01B}" type="pres">
      <dgm:prSet presAssocID="{20E742C7-A05F-468D-BABC-35B2C6B30B21}" presName="dummy4a" presStyleCnt="0"/>
      <dgm:spPr/>
    </dgm:pt>
    <dgm:pt modelId="{CFB28669-3C42-45AD-9346-323972E5715A}" type="pres">
      <dgm:prSet presAssocID="{20E742C7-A05F-468D-BABC-35B2C6B30B21}" presName="dummy4b" presStyleCnt="0"/>
      <dgm:spPr/>
    </dgm:pt>
    <dgm:pt modelId="{A5229609-DF74-4BF6-A240-25B847E1074F}" type="pres">
      <dgm:prSet presAssocID="{20E742C7-A05F-468D-BABC-35B2C6B30B21}" presName="wedge4Tx" presStyleLbl="node1" presStyleIdx="3" presStyleCnt="4">
        <dgm:presLayoutVars>
          <dgm:chMax val="0"/>
          <dgm:chPref val="0"/>
          <dgm:bulletEnabled val="1"/>
        </dgm:presLayoutVars>
      </dgm:prSet>
      <dgm:spPr/>
      <dgm:t>
        <a:bodyPr/>
        <a:lstStyle/>
        <a:p>
          <a:endParaRPr lang="en-GB"/>
        </a:p>
      </dgm:t>
    </dgm:pt>
    <dgm:pt modelId="{21A49516-BB2E-43B5-8450-F817B308997D}" type="pres">
      <dgm:prSet presAssocID="{6027C29F-D08F-4689-93AA-2D57A507FF12}" presName="arrowWedge1" presStyleLbl="fgSibTrans2D1" presStyleIdx="0" presStyleCnt="4"/>
      <dgm:spPr/>
    </dgm:pt>
    <dgm:pt modelId="{90A51786-5D86-4F94-B9CF-0255E34D240A}" type="pres">
      <dgm:prSet presAssocID="{2867EC15-CA36-490A-8C92-7A4672198207}" presName="arrowWedge2" presStyleLbl="fgSibTrans2D1" presStyleIdx="1" presStyleCnt="4"/>
      <dgm:spPr/>
    </dgm:pt>
    <dgm:pt modelId="{366F6557-41B6-439A-91D6-916CB80A20E8}" type="pres">
      <dgm:prSet presAssocID="{230C7715-68AC-4BB4-B245-83226635F82C}" presName="arrowWedge3" presStyleLbl="fgSibTrans2D1" presStyleIdx="2" presStyleCnt="4"/>
      <dgm:spPr/>
    </dgm:pt>
    <dgm:pt modelId="{3224C502-A981-483F-B2BC-785C1961D588}" type="pres">
      <dgm:prSet presAssocID="{7C290230-536C-4FDB-A467-5CE79A788D3C}" presName="arrowWedge4" presStyleLbl="fgSibTrans2D1" presStyleIdx="3" presStyleCnt="4"/>
      <dgm:spPr/>
    </dgm:pt>
  </dgm:ptLst>
  <dgm:cxnLst>
    <dgm:cxn modelId="{AF111C3C-64A9-4840-A5B5-58930D061D5D}" srcId="{20E742C7-A05F-468D-BABC-35B2C6B30B21}" destId="{102DA6D9-2428-4390-B9D4-E88E630CB832}" srcOrd="1" destOrd="0" parTransId="{1F218FEF-0A29-4353-918D-D7F9D87B22CF}" sibTransId="{2867EC15-CA36-490A-8C92-7A4672198207}"/>
    <dgm:cxn modelId="{A6F72E08-8306-4CFE-A4E9-4B61349CEED0}" srcId="{20E742C7-A05F-468D-BABC-35B2C6B30B21}" destId="{671CD019-F5CB-4B47-A2F8-7E928F8FA765}" srcOrd="3" destOrd="0" parTransId="{13BC7D3B-A245-4C15-8D4E-9F2E30A115AB}" sibTransId="{7C290230-536C-4FDB-A467-5CE79A788D3C}"/>
    <dgm:cxn modelId="{CB37F387-D632-420E-B69E-A78BDD098A13}" type="presOf" srcId="{427B6345-ABBD-4FFE-A36D-699A3BDD20E1}" destId="{888EDEFC-CD51-4F96-81E7-CEF4542B552A}" srcOrd="1" destOrd="0" presId="urn:microsoft.com/office/officeart/2005/8/layout/cycle8"/>
    <dgm:cxn modelId="{E1E50760-00E4-4DBE-8D24-43FDA5058756}" type="presOf" srcId="{427B6345-ABBD-4FFE-A36D-699A3BDD20E1}" destId="{4451737F-8EF3-46E2-A1F7-E4F69734AC09}" srcOrd="0" destOrd="0" presId="urn:microsoft.com/office/officeart/2005/8/layout/cycle8"/>
    <dgm:cxn modelId="{4BC46751-899E-41D2-8E48-58FAB9EC7B36}" type="presOf" srcId="{8AAC996D-AD87-4495-A2CB-9A666815BA8B}" destId="{5EC84C22-5D1D-4467-B1AF-62158EF8D439}" srcOrd="1" destOrd="0" presId="urn:microsoft.com/office/officeart/2005/8/layout/cycle8"/>
    <dgm:cxn modelId="{499C56C3-B348-4FE3-BA65-5B72D1622717}" type="presOf" srcId="{8AAC996D-AD87-4495-A2CB-9A666815BA8B}" destId="{CF8D82A4-D61F-47BA-861E-B620479F0578}" srcOrd="0" destOrd="0" presId="urn:microsoft.com/office/officeart/2005/8/layout/cycle8"/>
    <dgm:cxn modelId="{CFF077B5-C044-4B5D-BAB3-CA563ADE386A}" srcId="{20E742C7-A05F-468D-BABC-35B2C6B30B21}" destId="{8AAC996D-AD87-4495-A2CB-9A666815BA8B}" srcOrd="2" destOrd="0" parTransId="{C0ECBB38-7EBF-4627-BD51-DF91A770F8B3}" sibTransId="{230C7715-68AC-4BB4-B245-83226635F82C}"/>
    <dgm:cxn modelId="{AFD12C9D-04E4-4BF2-9473-D68840D7F7A3}" type="presOf" srcId="{102DA6D9-2428-4390-B9D4-E88E630CB832}" destId="{248444FC-CA64-4697-97E9-47E7723CED78}" srcOrd="1" destOrd="0" presId="urn:microsoft.com/office/officeart/2005/8/layout/cycle8"/>
    <dgm:cxn modelId="{DED35204-8CB2-41DA-8F40-9034DCDDDB1A}" type="presOf" srcId="{671CD019-F5CB-4B47-A2F8-7E928F8FA765}" destId="{A5229609-DF74-4BF6-A240-25B847E1074F}" srcOrd="1" destOrd="0" presId="urn:microsoft.com/office/officeart/2005/8/layout/cycle8"/>
    <dgm:cxn modelId="{6E653D41-F36B-40A2-B3AF-61F470B4F9EA}" type="presOf" srcId="{20E742C7-A05F-468D-BABC-35B2C6B30B21}" destId="{03693CB9-ABE9-4325-9637-1F11C87471EE}" srcOrd="0" destOrd="0" presId="urn:microsoft.com/office/officeart/2005/8/layout/cycle8"/>
    <dgm:cxn modelId="{0CE84641-AAD3-43CF-9738-36AC04C93416}" type="presOf" srcId="{102DA6D9-2428-4390-B9D4-E88E630CB832}" destId="{2AB9E535-BA79-4B39-937A-DEDC4E3DF4C7}" srcOrd="0" destOrd="0" presId="urn:microsoft.com/office/officeart/2005/8/layout/cycle8"/>
    <dgm:cxn modelId="{3348F27D-CBB0-4043-A9D8-833BE2E9787D}" srcId="{20E742C7-A05F-468D-BABC-35B2C6B30B21}" destId="{427B6345-ABBD-4FFE-A36D-699A3BDD20E1}" srcOrd="0" destOrd="0" parTransId="{2500E37B-5B77-4AA3-902A-7E496EE2CAAA}" sibTransId="{6027C29F-D08F-4689-93AA-2D57A507FF12}"/>
    <dgm:cxn modelId="{8D1A1095-3318-4B86-AF60-30FA99C7CF67}" type="presOf" srcId="{671CD019-F5CB-4B47-A2F8-7E928F8FA765}" destId="{1A58A516-49D7-4A4A-8A34-9F93477B8B93}" srcOrd="0" destOrd="0" presId="urn:microsoft.com/office/officeart/2005/8/layout/cycle8"/>
    <dgm:cxn modelId="{2B6B4274-4FF4-48C2-829E-66BF3302D8A0}" type="presParOf" srcId="{03693CB9-ABE9-4325-9637-1F11C87471EE}" destId="{4451737F-8EF3-46E2-A1F7-E4F69734AC09}" srcOrd="0" destOrd="0" presId="urn:microsoft.com/office/officeart/2005/8/layout/cycle8"/>
    <dgm:cxn modelId="{11F1B840-3550-443F-9210-7ACB2DE4948E}" type="presParOf" srcId="{03693CB9-ABE9-4325-9637-1F11C87471EE}" destId="{28B5348C-779D-408B-BD56-5627DA83B518}" srcOrd="1" destOrd="0" presId="urn:microsoft.com/office/officeart/2005/8/layout/cycle8"/>
    <dgm:cxn modelId="{A99C3D11-FB3E-41E1-96A2-BFEF1AF5D652}" type="presParOf" srcId="{03693CB9-ABE9-4325-9637-1F11C87471EE}" destId="{74A44B13-5741-4903-B804-E91343081A72}" srcOrd="2" destOrd="0" presId="urn:microsoft.com/office/officeart/2005/8/layout/cycle8"/>
    <dgm:cxn modelId="{2E09E3ED-B815-4934-8B36-0F1F3DE4A46F}" type="presParOf" srcId="{03693CB9-ABE9-4325-9637-1F11C87471EE}" destId="{888EDEFC-CD51-4F96-81E7-CEF4542B552A}" srcOrd="3" destOrd="0" presId="urn:microsoft.com/office/officeart/2005/8/layout/cycle8"/>
    <dgm:cxn modelId="{6287F585-D793-480A-A385-056CC6FECBE6}" type="presParOf" srcId="{03693CB9-ABE9-4325-9637-1F11C87471EE}" destId="{2AB9E535-BA79-4B39-937A-DEDC4E3DF4C7}" srcOrd="4" destOrd="0" presId="urn:microsoft.com/office/officeart/2005/8/layout/cycle8"/>
    <dgm:cxn modelId="{C97CEDA6-55FE-462B-A3F9-FD40449414E4}" type="presParOf" srcId="{03693CB9-ABE9-4325-9637-1F11C87471EE}" destId="{01E324D5-FDF4-4BD9-AFE9-E152F737E878}" srcOrd="5" destOrd="0" presId="urn:microsoft.com/office/officeart/2005/8/layout/cycle8"/>
    <dgm:cxn modelId="{EDB7F7A5-AE68-49A3-8FC8-84C192C18082}" type="presParOf" srcId="{03693CB9-ABE9-4325-9637-1F11C87471EE}" destId="{E50025EE-C5CA-499A-88AD-C81C227875F8}" srcOrd="6" destOrd="0" presId="urn:microsoft.com/office/officeart/2005/8/layout/cycle8"/>
    <dgm:cxn modelId="{FC34F1C0-9E3D-4C1A-A700-44CB7949D457}" type="presParOf" srcId="{03693CB9-ABE9-4325-9637-1F11C87471EE}" destId="{248444FC-CA64-4697-97E9-47E7723CED78}" srcOrd="7" destOrd="0" presId="urn:microsoft.com/office/officeart/2005/8/layout/cycle8"/>
    <dgm:cxn modelId="{7342DE35-4792-478A-AAA6-F3BDE28816FE}" type="presParOf" srcId="{03693CB9-ABE9-4325-9637-1F11C87471EE}" destId="{CF8D82A4-D61F-47BA-861E-B620479F0578}" srcOrd="8" destOrd="0" presId="urn:microsoft.com/office/officeart/2005/8/layout/cycle8"/>
    <dgm:cxn modelId="{EFD604A1-5F9B-4001-974F-CD030DF375D4}" type="presParOf" srcId="{03693CB9-ABE9-4325-9637-1F11C87471EE}" destId="{3D801693-C19D-4981-B675-EA5D65AF7BFF}" srcOrd="9" destOrd="0" presId="urn:microsoft.com/office/officeart/2005/8/layout/cycle8"/>
    <dgm:cxn modelId="{0C30705A-FBFC-4119-8367-AB6BD8AE494A}" type="presParOf" srcId="{03693CB9-ABE9-4325-9637-1F11C87471EE}" destId="{02D03029-4484-4D49-B114-F56B9C4813FC}" srcOrd="10" destOrd="0" presId="urn:microsoft.com/office/officeart/2005/8/layout/cycle8"/>
    <dgm:cxn modelId="{C3AD7C09-C4B7-4910-9754-E09EE945D736}" type="presParOf" srcId="{03693CB9-ABE9-4325-9637-1F11C87471EE}" destId="{5EC84C22-5D1D-4467-B1AF-62158EF8D439}" srcOrd="11" destOrd="0" presId="urn:microsoft.com/office/officeart/2005/8/layout/cycle8"/>
    <dgm:cxn modelId="{F31AF22D-27CC-4616-9BEE-6DBD741B1038}" type="presParOf" srcId="{03693CB9-ABE9-4325-9637-1F11C87471EE}" destId="{1A58A516-49D7-4A4A-8A34-9F93477B8B93}" srcOrd="12" destOrd="0" presId="urn:microsoft.com/office/officeart/2005/8/layout/cycle8"/>
    <dgm:cxn modelId="{14C1B924-C7CA-4C1B-926B-E367EC9420A7}" type="presParOf" srcId="{03693CB9-ABE9-4325-9637-1F11C87471EE}" destId="{76CD39AD-67B6-419A-AE12-904A0596C01B}" srcOrd="13" destOrd="0" presId="urn:microsoft.com/office/officeart/2005/8/layout/cycle8"/>
    <dgm:cxn modelId="{66380366-5F96-4F8F-9635-2F1AD1E484B0}" type="presParOf" srcId="{03693CB9-ABE9-4325-9637-1F11C87471EE}" destId="{CFB28669-3C42-45AD-9346-323972E5715A}" srcOrd="14" destOrd="0" presId="urn:microsoft.com/office/officeart/2005/8/layout/cycle8"/>
    <dgm:cxn modelId="{2B641478-4078-4026-ADE4-34BD1F1CDA95}" type="presParOf" srcId="{03693CB9-ABE9-4325-9637-1F11C87471EE}" destId="{A5229609-DF74-4BF6-A240-25B847E1074F}" srcOrd="15" destOrd="0" presId="urn:microsoft.com/office/officeart/2005/8/layout/cycle8"/>
    <dgm:cxn modelId="{58E921E5-D330-4B31-97C6-93EA99365ADE}" type="presParOf" srcId="{03693CB9-ABE9-4325-9637-1F11C87471EE}" destId="{21A49516-BB2E-43B5-8450-F817B308997D}" srcOrd="16" destOrd="0" presId="urn:microsoft.com/office/officeart/2005/8/layout/cycle8"/>
    <dgm:cxn modelId="{30FECA55-A81B-4970-9AE4-AB12284AF1CA}" type="presParOf" srcId="{03693CB9-ABE9-4325-9637-1F11C87471EE}" destId="{90A51786-5D86-4F94-B9CF-0255E34D240A}" srcOrd="17" destOrd="0" presId="urn:microsoft.com/office/officeart/2005/8/layout/cycle8"/>
    <dgm:cxn modelId="{587C0B8A-B9C0-4E27-B75A-B8C0BF434FF8}" type="presParOf" srcId="{03693CB9-ABE9-4325-9637-1F11C87471EE}" destId="{366F6557-41B6-439A-91D6-916CB80A20E8}" srcOrd="18" destOrd="0" presId="urn:microsoft.com/office/officeart/2005/8/layout/cycle8"/>
    <dgm:cxn modelId="{42E8D707-7FFF-4D28-B395-0AEE2446BF60}" type="presParOf" srcId="{03693CB9-ABE9-4325-9637-1F11C87471EE}" destId="{3224C502-A981-483F-B2BC-785C1961D588}"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1737F-8EF3-46E2-A1F7-E4F69734AC09}">
      <dsp:nvSpPr>
        <dsp:cNvPr id="0" name=""/>
        <dsp:cNvSpPr/>
      </dsp:nvSpPr>
      <dsp:spPr>
        <a:xfrm>
          <a:off x="1266063" y="276739"/>
          <a:ext cx="3756917" cy="3756917"/>
        </a:xfrm>
        <a:prstGeom prst="pie">
          <a:avLst>
            <a:gd name="adj1" fmla="val 16200000"/>
            <a:gd name="adj2" fmla="val 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a:t>Multi-Sensory Impairment team</a:t>
          </a:r>
        </a:p>
      </dsp:txBody>
      <dsp:txXfrm>
        <a:off x="3260360" y="1055405"/>
        <a:ext cx="1386481" cy="1028679"/>
      </dsp:txXfrm>
    </dsp:sp>
    <dsp:sp modelId="{2AB9E535-BA79-4B39-937A-DEDC4E3DF4C7}">
      <dsp:nvSpPr>
        <dsp:cNvPr id="0" name=""/>
        <dsp:cNvSpPr/>
      </dsp:nvSpPr>
      <dsp:spPr>
        <a:xfrm>
          <a:off x="1266063" y="402864"/>
          <a:ext cx="3756917" cy="3756917"/>
        </a:xfrm>
        <a:prstGeom prst="pie">
          <a:avLst>
            <a:gd name="adj1" fmla="val 0"/>
            <a:gd name="adj2" fmla="val 540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GB" sz="2100" kern="1200" dirty="0"/>
            <a:t>Physical and Medical Needs Team</a:t>
          </a:r>
        </a:p>
      </dsp:txBody>
      <dsp:txXfrm>
        <a:off x="3260360" y="2352436"/>
        <a:ext cx="1386481" cy="1028679"/>
      </dsp:txXfrm>
    </dsp:sp>
    <dsp:sp modelId="{CF8D82A4-D61F-47BA-861E-B620479F0578}">
      <dsp:nvSpPr>
        <dsp:cNvPr id="0" name=""/>
        <dsp:cNvSpPr/>
      </dsp:nvSpPr>
      <dsp:spPr>
        <a:xfrm>
          <a:off x="1139938" y="402864"/>
          <a:ext cx="3756917" cy="3756917"/>
        </a:xfrm>
        <a:prstGeom prst="pie">
          <a:avLst>
            <a:gd name="adj1" fmla="val 5400000"/>
            <a:gd name="adj2" fmla="val 1080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GB" sz="2100" kern="1200" dirty="0"/>
            <a:t>Hearing Impairment Team</a:t>
          </a:r>
        </a:p>
      </dsp:txBody>
      <dsp:txXfrm>
        <a:off x="1516077" y="2352436"/>
        <a:ext cx="1386481" cy="1028679"/>
      </dsp:txXfrm>
    </dsp:sp>
    <dsp:sp modelId="{1A58A516-49D7-4A4A-8A34-9F93477B8B93}">
      <dsp:nvSpPr>
        <dsp:cNvPr id="0" name=""/>
        <dsp:cNvSpPr/>
      </dsp:nvSpPr>
      <dsp:spPr>
        <a:xfrm>
          <a:off x="1139938" y="276739"/>
          <a:ext cx="3756917" cy="3756917"/>
        </a:xfrm>
        <a:prstGeom prst="pie">
          <a:avLst>
            <a:gd name="adj1" fmla="val 10800000"/>
            <a:gd name="adj2" fmla="val 1620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a:t>Visual Impairment Team</a:t>
          </a:r>
        </a:p>
      </dsp:txBody>
      <dsp:txXfrm>
        <a:off x="1516077" y="1055405"/>
        <a:ext cx="1386481" cy="1028679"/>
      </dsp:txXfrm>
    </dsp:sp>
    <dsp:sp modelId="{21A49516-BB2E-43B5-8450-F817B308997D}">
      <dsp:nvSpPr>
        <dsp:cNvPr id="0" name=""/>
        <dsp:cNvSpPr/>
      </dsp:nvSpPr>
      <dsp:spPr>
        <a:xfrm>
          <a:off x="1033492" y="44168"/>
          <a:ext cx="4222059" cy="4222059"/>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A51786-5D86-4F94-B9CF-0255E34D240A}">
      <dsp:nvSpPr>
        <dsp:cNvPr id="0" name=""/>
        <dsp:cNvSpPr/>
      </dsp:nvSpPr>
      <dsp:spPr>
        <a:xfrm>
          <a:off x="1033492" y="170293"/>
          <a:ext cx="4222059" cy="4222059"/>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6F6557-41B6-439A-91D6-916CB80A20E8}">
      <dsp:nvSpPr>
        <dsp:cNvPr id="0" name=""/>
        <dsp:cNvSpPr/>
      </dsp:nvSpPr>
      <dsp:spPr>
        <a:xfrm>
          <a:off x="907367" y="170293"/>
          <a:ext cx="4222059" cy="4222059"/>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24C502-A981-483F-B2BC-785C1961D588}">
      <dsp:nvSpPr>
        <dsp:cNvPr id="0" name=""/>
        <dsp:cNvSpPr/>
      </dsp:nvSpPr>
      <dsp:spPr>
        <a:xfrm>
          <a:off x="907367" y="44168"/>
          <a:ext cx="4222059" cy="4222059"/>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1737F-8EF3-46E2-A1F7-E4F69734AC09}">
      <dsp:nvSpPr>
        <dsp:cNvPr id="0" name=""/>
        <dsp:cNvSpPr/>
      </dsp:nvSpPr>
      <dsp:spPr>
        <a:xfrm>
          <a:off x="1266063" y="276739"/>
          <a:ext cx="3756917" cy="3756917"/>
        </a:xfrm>
        <a:prstGeom prst="pie">
          <a:avLst>
            <a:gd name="adj1" fmla="val 16200000"/>
            <a:gd name="adj2" fmla="val 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a:t>Multi-Sensory Impairment team</a:t>
          </a:r>
        </a:p>
      </dsp:txBody>
      <dsp:txXfrm>
        <a:off x="3260360" y="1055405"/>
        <a:ext cx="1386481" cy="1028679"/>
      </dsp:txXfrm>
    </dsp:sp>
    <dsp:sp modelId="{2AB9E535-BA79-4B39-937A-DEDC4E3DF4C7}">
      <dsp:nvSpPr>
        <dsp:cNvPr id="0" name=""/>
        <dsp:cNvSpPr/>
      </dsp:nvSpPr>
      <dsp:spPr>
        <a:xfrm>
          <a:off x="1266063" y="402864"/>
          <a:ext cx="3756917" cy="3756917"/>
        </a:xfrm>
        <a:prstGeom prst="pie">
          <a:avLst>
            <a:gd name="adj1" fmla="val 0"/>
            <a:gd name="adj2" fmla="val 540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GB" sz="2100" kern="1200" dirty="0"/>
            <a:t>Physical and Medical Needs Team</a:t>
          </a:r>
        </a:p>
      </dsp:txBody>
      <dsp:txXfrm>
        <a:off x="3260360" y="2352436"/>
        <a:ext cx="1386481" cy="1028679"/>
      </dsp:txXfrm>
    </dsp:sp>
    <dsp:sp modelId="{CF8D82A4-D61F-47BA-861E-B620479F0578}">
      <dsp:nvSpPr>
        <dsp:cNvPr id="0" name=""/>
        <dsp:cNvSpPr/>
      </dsp:nvSpPr>
      <dsp:spPr>
        <a:xfrm>
          <a:off x="1139938" y="402864"/>
          <a:ext cx="3756917" cy="3756917"/>
        </a:xfrm>
        <a:prstGeom prst="pie">
          <a:avLst>
            <a:gd name="adj1" fmla="val 5400000"/>
            <a:gd name="adj2" fmla="val 1080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GB" sz="2100" kern="1200" dirty="0"/>
            <a:t>Hearing Impairment Team</a:t>
          </a:r>
        </a:p>
      </dsp:txBody>
      <dsp:txXfrm>
        <a:off x="1516077" y="2352436"/>
        <a:ext cx="1386481" cy="1028679"/>
      </dsp:txXfrm>
    </dsp:sp>
    <dsp:sp modelId="{1A58A516-49D7-4A4A-8A34-9F93477B8B93}">
      <dsp:nvSpPr>
        <dsp:cNvPr id="0" name=""/>
        <dsp:cNvSpPr/>
      </dsp:nvSpPr>
      <dsp:spPr>
        <a:xfrm>
          <a:off x="1139938" y="276739"/>
          <a:ext cx="3756917" cy="3756917"/>
        </a:xfrm>
        <a:prstGeom prst="pie">
          <a:avLst>
            <a:gd name="adj1" fmla="val 10800000"/>
            <a:gd name="adj2" fmla="val 1620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a:t>Visual Impairment Team</a:t>
          </a:r>
        </a:p>
      </dsp:txBody>
      <dsp:txXfrm>
        <a:off x="1516077" y="1055405"/>
        <a:ext cx="1386481" cy="1028679"/>
      </dsp:txXfrm>
    </dsp:sp>
    <dsp:sp modelId="{21A49516-BB2E-43B5-8450-F817B308997D}">
      <dsp:nvSpPr>
        <dsp:cNvPr id="0" name=""/>
        <dsp:cNvSpPr/>
      </dsp:nvSpPr>
      <dsp:spPr>
        <a:xfrm>
          <a:off x="1033492" y="44168"/>
          <a:ext cx="4222059" cy="4222059"/>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A51786-5D86-4F94-B9CF-0255E34D240A}">
      <dsp:nvSpPr>
        <dsp:cNvPr id="0" name=""/>
        <dsp:cNvSpPr/>
      </dsp:nvSpPr>
      <dsp:spPr>
        <a:xfrm>
          <a:off x="1033492" y="170293"/>
          <a:ext cx="4222059" cy="4222059"/>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6F6557-41B6-439A-91D6-916CB80A20E8}">
      <dsp:nvSpPr>
        <dsp:cNvPr id="0" name=""/>
        <dsp:cNvSpPr/>
      </dsp:nvSpPr>
      <dsp:spPr>
        <a:xfrm>
          <a:off x="907367" y="170293"/>
          <a:ext cx="4222059" cy="4222059"/>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24C502-A981-483F-B2BC-785C1961D588}">
      <dsp:nvSpPr>
        <dsp:cNvPr id="0" name=""/>
        <dsp:cNvSpPr/>
      </dsp:nvSpPr>
      <dsp:spPr>
        <a:xfrm>
          <a:off x="907367" y="44168"/>
          <a:ext cx="4222059" cy="4222059"/>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1C67FF1-0B23-4FC2-861C-254563627BC0}" type="datetimeFigureOut">
              <a:rPr lang="en-GB" smtClean="0"/>
              <a:t>18/09/2018</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F32584F-5D78-4DE7-984A-A68C2D1EB562}" type="slidenum">
              <a:rPr lang="en-GB" smtClean="0"/>
              <a:t>‹#›</a:t>
            </a:fld>
            <a:endParaRPr lang="en-GB"/>
          </a:p>
        </p:txBody>
      </p:sp>
    </p:spTree>
    <p:extLst>
      <p:ext uri="{BB962C8B-B14F-4D97-AF65-F5344CB8AC3E}">
        <p14:creationId xmlns:p14="http://schemas.microsoft.com/office/powerpoint/2010/main" val="305083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AC9D2E8-BF74-4D00-9405-C06BAC71079B}" type="datetimeFigureOut">
              <a:rPr lang="en-GB" smtClean="0"/>
              <a:t>18/09/2018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CB703AE-D46F-4A2B-A082-4D08BA3DF03B}" type="slidenum">
              <a:rPr lang="en-GB" smtClean="0"/>
              <a:t>‹#›</a:t>
            </a:fld>
            <a:endParaRPr lang="en-GB"/>
          </a:p>
        </p:txBody>
      </p:sp>
    </p:spTree>
    <p:extLst>
      <p:ext uri="{BB962C8B-B14F-4D97-AF65-F5344CB8AC3E}">
        <p14:creationId xmlns:p14="http://schemas.microsoft.com/office/powerpoint/2010/main" val="171436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8D4DF1-074E-4B5E-B70A-5508D3460328}" type="slidenum">
              <a:rPr lang="en-GB" smtClean="0"/>
              <a:t>5</a:t>
            </a:fld>
            <a:endParaRPr lang="en-GB"/>
          </a:p>
        </p:txBody>
      </p:sp>
    </p:spTree>
    <p:extLst>
      <p:ext uri="{BB962C8B-B14F-4D97-AF65-F5344CB8AC3E}">
        <p14:creationId xmlns:p14="http://schemas.microsoft.com/office/powerpoint/2010/main" val="1526288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03C3CF-5FCC-D149-AFC1-7376A467972D}" type="slidenum">
              <a:rPr lang="en-US" smtClean="0"/>
              <a:pPr/>
              <a:t>27</a:t>
            </a:fld>
            <a:endParaRPr lang="en-US" dirty="0"/>
          </a:p>
        </p:txBody>
      </p:sp>
    </p:spTree>
    <p:extLst>
      <p:ext uri="{BB962C8B-B14F-4D97-AF65-F5344CB8AC3E}">
        <p14:creationId xmlns:p14="http://schemas.microsoft.com/office/powerpoint/2010/main" val="1823969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18/09/2018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588224" y="6381328"/>
            <a:ext cx="2133600" cy="365125"/>
          </a:xfrm>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8459158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18/09/2018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4172536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18/09/2018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4235862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18/09/2018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926813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757EDC-6B31-45E9-BA30-15FF96DD2CB3}" type="datetimeFigureOut">
              <a:rPr lang="en-GB" smtClean="0"/>
              <a:t>18/09/2018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4039326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0757EDC-6B31-45E9-BA30-15FF96DD2CB3}" type="datetimeFigureOut">
              <a:rPr lang="en-GB" smtClean="0"/>
              <a:t>18/09/2018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258411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0757EDC-6B31-45E9-BA30-15FF96DD2CB3}" type="datetimeFigureOut">
              <a:rPr lang="en-GB" smtClean="0"/>
              <a:t>18/09/2018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3974964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757EDC-6B31-45E9-BA30-15FF96DD2CB3}" type="datetimeFigureOut">
              <a:rPr lang="en-GB" smtClean="0"/>
              <a:t>18/09/2018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143156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57EDC-6B31-45E9-BA30-15FF96DD2CB3}" type="datetimeFigureOut">
              <a:rPr lang="en-GB" smtClean="0"/>
              <a:t>18/09/2018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185180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757EDC-6B31-45E9-BA30-15FF96DD2CB3}" type="datetimeFigureOut">
              <a:rPr lang="en-GB" smtClean="0"/>
              <a:t>18/09/2018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2700318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757EDC-6B31-45E9-BA30-15FF96DD2CB3}" type="datetimeFigureOut">
              <a:rPr lang="en-GB" smtClean="0"/>
              <a:t>18/09/2018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1982935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tx2">
              <a:lumMod val="20000"/>
              <a:lumOff val="80000"/>
            </a:schemeClr>
          </a:solidFill>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57EDC-6B31-45E9-BA30-15FF96DD2CB3}" type="datetimeFigureOut">
              <a:rPr lang="en-GB" smtClean="0"/>
              <a:t>18/09/2018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68930-E3C2-4B36-A188-1ECE04168AF3}" type="slidenum">
              <a:rPr lang="en-GB" smtClean="0"/>
              <a:t>‹#›</a:t>
            </a:fld>
            <a:endParaRPr lang="en-GB"/>
          </a:p>
        </p:txBody>
      </p:sp>
      <p:pic>
        <p:nvPicPr>
          <p:cNvPr id="7" name="Picture 6" descr="CBMDC-for-ICT"/>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732239" y="6021288"/>
            <a:ext cx="2162175" cy="600075"/>
          </a:xfrm>
          <a:prstGeom prst="rect">
            <a:avLst/>
          </a:prstGeom>
          <a:noFill/>
          <a:ln>
            <a:noFill/>
          </a:ln>
        </p:spPr>
      </p:pic>
    </p:spTree>
    <p:extLst>
      <p:ext uri="{BB962C8B-B14F-4D97-AF65-F5344CB8AC3E}">
        <p14:creationId xmlns:p14="http://schemas.microsoft.com/office/powerpoint/2010/main" val="720658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bso.bradford.gov.uk/Schools/CMSPage.aspx?mid=3475"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bso.bradford.gov.uk/Schools/CMSPage.aspx?mid=3475"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bso.bradford.gov.uk/content/educational-psychology"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skills4bradford.co.uk/what-we-offer/0-25-inclusive-education-service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www.shanidar-tsa.org.u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6000" dirty="0" smtClean="0"/>
              <a:t>Senco Network</a:t>
            </a:r>
            <a:endParaRPr lang="en-GB" sz="6000" dirty="0"/>
          </a:p>
        </p:txBody>
      </p:sp>
      <p:sp>
        <p:nvSpPr>
          <p:cNvPr id="3" name="Subtitle 2"/>
          <p:cNvSpPr>
            <a:spLocks noGrp="1"/>
          </p:cNvSpPr>
          <p:nvPr>
            <p:ph type="subTitle" idx="1"/>
          </p:nvPr>
        </p:nvSpPr>
        <p:spPr>
          <a:xfrm>
            <a:off x="1403648" y="3573016"/>
            <a:ext cx="6472808" cy="648072"/>
          </a:xfrm>
        </p:spPr>
        <p:txBody>
          <a:bodyPr/>
          <a:lstStyle/>
          <a:p>
            <a:r>
              <a:rPr lang="en-GB" dirty="0" smtClean="0"/>
              <a:t>Autumn Term 2018</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953" r="13374"/>
          <a:stretch/>
        </p:blipFill>
        <p:spPr>
          <a:xfrm>
            <a:off x="3563888" y="4209836"/>
            <a:ext cx="2091793" cy="2157161"/>
          </a:xfrm>
          <a:prstGeom prst="rect">
            <a:avLst/>
          </a:prstGeom>
        </p:spPr>
      </p:pic>
    </p:spTree>
    <p:extLst>
      <p:ext uri="{BB962C8B-B14F-4D97-AF65-F5344CB8AC3E}">
        <p14:creationId xmlns:p14="http://schemas.microsoft.com/office/powerpoint/2010/main" val="1083528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Introducing the </a:t>
            </a:r>
            <a:br>
              <a:rPr lang="en-GB" dirty="0" smtClean="0"/>
            </a:br>
            <a:r>
              <a:rPr lang="en-GB" dirty="0" smtClean="0"/>
              <a:t>Revised Range Guidance</a:t>
            </a:r>
            <a:endParaRPr lang="en-GB" dirty="0"/>
          </a:p>
        </p:txBody>
      </p:sp>
      <p:sp>
        <p:nvSpPr>
          <p:cNvPr id="3" name="Content Placeholder 2"/>
          <p:cNvSpPr>
            <a:spLocks noGrp="1"/>
          </p:cNvSpPr>
          <p:nvPr>
            <p:ph idx="1"/>
          </p:nvPr>
        </p:nvSpPr>
        <p:spPr/>
        <p:txBody>
          <a:bodyPr/>
          <a:lstStyle/>
          <a:p>
            <a:r>
              <a:rPr lang="en-GB" dirty="0" smtClean="0"/>
              <a:t>The Guidance has two parts:</a:t>
            </a:r>
          </a:p>
          <a:p>
            <a:pPr marL="0" indent="0">
              <a:buNone/>
            </a:pPr>
            <a:endParaRPr lang="en-GB" sz="2000" dirty="0" smtClean="0"/>
          </a:p>
          <a:p>
            <a:pPr lvl="1"/>
            <a:r>
              <a:rPr lang="en-GB" dirty="0" smtClean="0"/>
              <a:t>Part 1 – Overview / description of expectations;</a:t>
            </a:r>
          </a:p>
          <a:p>
            <a:pPr lvl="1"/>
            <a:r>
              <a:rPr lang="en-GB" dirty="0" smtClean="0"/>
              <a:t>Part 2 – Excel document that allows you to identify appropriate quality First Teaching and Need specific teaching strategies.</a:t>
            </a:r>
            <a:endParaRPr lang="en-GB" dirty="0"/>
          </a:p>
        </p:txBody>
      </p:sp>
    </p:spTree>
    <p:extLst>
      <p:ext uri="{BB962C8B-B14F-4D97-AF65-F5344CB8AC3E}">
        <p14:creationId xmlns:p14="http://schemas.microsoft.com/office/powerpoint/2010/main" val="835074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Part 1 </a:t>
            </a:r>
            <a:r>
              <a:rPr lang="en-GB" dirty="0" smtClean="0"/>
              <a:t/>
            </a:r>
            <a:br>
              <a:rPr lang="en-GB" dirty="0" smtClean="0"/>
            </a:br>
            <a:r>
              <a:rPr lang="en-GB" dirty="0" smtClean="0"/>
              <a:t>Overview </a:t>
            </a:r>
            <a:r>
              <a:rPr lang="en-GB" dirty="0"/>
              <a:t>/ </a:t>
            </a:r>
            <a:r>
              <a:rPr lang="en-GB" dirty="0" smtClean="0"/>
              <a:t>Description </a:t>
            </a:r>
            <a:r>
              <a:rPr lang="en-GB" dirty="0"/>
              <a:t>of expectations</a:t>
            </a:r>
          </a:p>
        </p:txBody>
      </p:sp>
      <p:sp>
        <p:nvSpPr>
          <p:cNvPr id="3" name="Content Placeholder 2"/>
          <p:cNvSpPr>
            <a:spLocks noGrp="1"/>
          </p:cNvSpPr>
          <p:nvPr>
            <p:ph idx="1"/>
          </p:nvPr>
        </p:nvSpPr>
        <p:spPr/>
        <p:txBody>
          <a:bodyPr>
            <a:normAutofit fontScale="77500" lnSpcReduction="20000"/>
          </a:bodyPr>
          <a:lstStyle/>
          <a:p>
            <a:pPr marL="0" indent="0">
              <a:buNone/>
            </a:pPr>
            <a:r>
              <a:rPr lang="en-GB" b="1" dirty="0"/>
              <a:t> </a:t>
            </a:r>
            <a:endParaRPr lang="en-GB" dirty="0"/>
          </a:p>
          <a:p>
            <a:pPr marL="514350" indent="-514350">
              <a:buFont typeface="+mj-lt"/>
              <a:buAutoNum type="arabicPeriod"/>
            </a:pPr>
            <a:r>
              <a:rPr lang="en-GB" b="1" dirty="0"/>
              <a:t>Identifying SEN Range</a:t>
            </a:r>
            <a:endParaRPr lang="en-GB" dirty="0"/>
          </a:p>
          <a:p>
            <a:pPr marL="0" indent="0">
              <a:buNone/>
            </a:pPr>
            <a:endParaRPr lang="en-GB" dirty="0"/>
          </a:p>
          <a:p>
            <a:pPr lvl="0"/>
            <a:r>
              <a:rPr lang="en-GB" dirty="0"/>
              <a:t>Use the age appropriate SEN Support Grid to identify which SEN Range the young person is at.</a:t>
            </a:r>
          </a:p>
          <a:p>
            <a:pPr lvl="0"/>
            <a:r>
              <a:rPr lang="en-GB" dirty="0"/>
              <a:t>The Range should be established using NC / EYFS information, developmental information or other information you have about the CYP.</a:t>
            </a:r>
          </a:p>
          <a:p>
            <a:pPr lvl="0"/>
            <a:r>
              <a:rPr lang="en-GB" dirty="0"/>
              <a:t>The Range should reflect what a CYP can do when Quality First Teaching and SEN Need Specific strategies are securely and consistently in place.</a:t>
            </a:r>
          </a:p>
          <a:p>
            <a:pPr marL="0" indent="0">
              <a:buNone/>
            </a:pPr>
            <a:r>
              <a:rPr lang="en-GB" b="1" dirty="0"/>
              <a:t> </a:t>
            </a:r>
            <a:endParaRPr lang="en-GB" dirty="0"/>
          </a:p>
        </p:txBody>
      </p:sp>
    </p:spTree>
    <p:extLst>
      <p:ext uri="{BB962C8B-B14F-4D97-AF65-F5344CB8AC3E}">
        <p14:creationId xmlns:p14="http://schemas.microsoft.com/office/powerpoint/2010/main" val="8356365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Part 1 </a:t>
            </a:r>
            <a:br>
              <a:rPr lang="en-GB" dirty="0"/>
            </a:br>
            <a:r>
              <a:rPr lang="en-GB" dirty="0" smtClean="0"/>
              <a:t>Overview </a:t>
            </a:r>
            <a:r>
              <a:rPr lang="en-GB" dirty="0"/>
              <a:t>/ description of expectations</a:t>
            </a:r>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startAt="2"/>
            </a:pPr>
            <a:r>
              <a:rPr lang="en-GB" b="1" dirty="0"/>
              <a:t> </a:t>
            </a:r>
            <a:r>
              <a:rPr lang="en-GB" b="1" dirty="0" smtClean="0"/>
              <a:t>Support </a:t>
            </a:r>
            <a:r>
              <a:rPr lang="en-GB" b="1" dirty="0"/>
              <a:t>Learning (Appropriate Provision)</a:t>
            </a:r>
            <a:endParaRPr lang="en-GB" dirty="0"/>
          </a:p>
          <a:p>
            <a:pPr marL="0" indent="0">
              <a:buNone/>
            </a:pPr>
            <a:endParaRPr lang="en-GB" dirty="0"/>
          </a:p>
          <a:p>
            <a:pPr lvl="0"/>
            <a:r>
              <a:rPr lang="en-GB" dirty="0"/>
              <a:t>Once the SEN Range has been established, use the Revised Range Guidance to identify what level of provision you should put in place for the CYP.</a:t>
            </a:r>
          </a:p>
          <a:p>
            <a:pPr lvl="0"/>
            <a:r>
              <a:rPr lang="en-GB" dirty="0"/>
              <a:t>The electronic version of the Range Guidance can be found on Bradford Schools On Line </a:t>
            </a:r>
            <a:r>
              <a:rPr lang="en-GB" dirty="0">
                <a:hlinkClick r:id="rId2"/>
              </a:rPr>
              <a:t>https://</a:t>
            </a:r>
            <a:r>
              <a:rPr lang="en-GB" dirty="0" smtClean="0">
                <a:hlinkClick r:id="rId2"/>
              </a:rPr>
              <a:t>bso.bradford.gov.uk/Schools/CMSPage.aspx?mid=3475</a:t>
            </a:r>
            <a:endParaRPr lang="en-GB" dirty="0" smtClean="0"/>
          </a:p>
          <a:p>
            <a:pPr lvl="0"/>
            <a:r>
              <a:rPr lang="en-GB" dirty="0" smtClean="0"/>
              <a:t>Using </a:t>
            </a:r>
            <a:r>
              <a:rPr lang="en-GB" dirty="0"/>
              <a:t>the Excel version of the Range Guidance you can filter for specific needs to identify what types of provision and interventions you should be putting in place for CYP with different types of needs.</a:t>
            </a:r>
          </a:p>
          <a:p>
            <a:pPr lvl="0"/>
            <a:r>
              <a:rPr lang="en-GB" dirty="0"/>
              <a:t>This provision should be put in place and monitored for at least two terms</a:t>
            </a:r>
          </a:p>
          <a:p>
            <a:pPr lvl="0"/>
            <a:r>
              <a:rPr lang="en-GB" dirty="0"/>
              <a:t>In exceptional circumstances it may be necessary to move a CYP to another Range within a shorter time frame. </a:t>
            </a:r>
          </a:p>
        </p:txBody>
      </p:sp>
    </p:spTree>
    <p:extLst>
      <p:ext uri="{BB962C8B-B14F-4D97-AF65-F5344CB8AC3E}">
        <p14:creationId xmlns:p14="http://schemas.microsoft.com/office/powerpoint/2010/main" val="3422913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Part 1 </a:t>
            </a:r>
            <a:br>
              <a:rPr lang="en-GB" dirty="0"/>
            </a:br>
            <a:r>
              <a:rPr lang="en-GB" dirty="0" smtClean="0"/>
              <a:t>Overview </a:t>
            </a:r>
            <a:r>
              <a:rPr lang="en-GB" dirty="0"/>
              <a:t>/ description of expectations</a:t>
            </a:r>
          </a:p>
        </p:txBody>
      </p:sp>
      <p:sp>
        <p:nvSpPr>
          <p:cNvPr id="3" name="Content Placeholder 2"/>
          <p:cNvSpPr>
            <a:spLocks noGrp="1"/>
          </p:cNvSpPr>
          <p:nvPr>
            <p:ph idx="1"/>
          </p:nvPr>
        </p:nvSpPr>
        <p:spPr/>
        <p:txBody>
          <a:bodyPr>
            <a:normAutofit/>
          </a:bodyPr>
          <a:lstStyle/>
          <a:p>
            <a:pPr marL="514350" indent="-514350">
              <a:buFont typeface="+mj-lt"/>
              <a:buAutoNum type="arabicPeriod" startAt="3"/>
            </a:pPr>
            <a:r>
              <a:rPr lang="en-GB" b="1" dirty="0"/>
              <a:t> </a:t>
            </a:r>
            <a:r>
              <a:rPr lang="en-GB" b="1" dirty="0" smtClean="0"/>
              <a:t>SEN </a:t>
            </a:r>
            <a:r>
              <a:rPr lang="en-GB" b="1" dirty="0"/>
              <a:t>Support </a:t>
            </a:r>
            <a:r>
              <a:rPr lang="en-GB" b="1" dirty="0" smtClean="0"/>
              <a:t>Offer</a:t>
            </a:r>
            <a:endParaRPr lang="en-GB" dirty="0"/>
          </a:p>
          <a:p>
            <a:pPr lvl="0"/>
            <a:r>
              <a:rPr lang="en-GB" sz="2800" dirty="0"/>
              <a:t>This column indicates reasonable expectations in relation to supporting CYP at this SEN Range</a:t>
            </a:r>
          </a:p>
          <a:p>
            <a:pPr lvl="0"/>
            <a:r>
              <a:rPr lang="en-GB" sz="2800" dirty="0"/>
              <a:t>The SEN Support Grid should be used to demonstrate how the funding is accounted for;</a:t>
            </a:r>
          </a:p>
          <a:p>
            <a:pPr lvl="0"/>
            <a:r>
              <a:rPr lang="en-GB" sz="2800" dirty="0"/>
              <a:t>The funding provided should match the SEN Range identified.  </a:t>
            </a:r>
          </a:p>
          <a:p>
            <a:pPr marL="0" indent="0">
              <a:buNone/>
            </a:pPr>
            <a:endParaRPr lang="en-GB" dirty="0"/>
          </a:p>
        </p:txBody>
      </p:sp>
    </p:spTree>
    <p:extLst>
      <p:ext uri="{BB962C8B-B14F-4D97-AF65-F5344CB8AC3E}">
        <p14:creationId xmlns:p14="http://schemas.microsoft.com/office/powerpoint/2010/main" val="3848615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Part 1 </a:t>
            </a:r>
            <a:br>
              <a:rPr lang="en-GB" dirty="0"/>
            </a:br>
            <a:r>
              <a:rPr lang="en-GB" dirty="0" smtClean="0"/>
              <a:t>Overview </a:t>
            </a:r>
            <a:r>
              <a:rPr lang="en-GB" dirty="0"/>
              <a:t>/ description of expectations</a:t>
            </a:r>
          </a:p>
        </p:txBody>
      </p:sp>
      <p:sp>
        <p:nvSpPr>
          <p:cNvPr id="3" name="Content Placeholder 2"/>
          <p:cNvSpPr>
            <a:spLocks noGrp="1"/>
          </p:cNvSpPr>
          <p:nvPr>
            <p:ph idx="1"/>
          </p:nvPr>
        </p:nvSpPr>
        <p:spPr/>
        <p:txBody>
          <a:bodyPr>
            <a:normAutofit/>
          </a:bodyPr>
          <a:lstStyle/>
          <a:p>
            <a:pPr marL="514350" indent="-514350">
              <a:buFont typeface="+mj-lt"/>
              <a:buAutoNum type="arabicPeriod" startAt="4"/>
            </a:pPr>
            <a:r>
              <a:rPr lang="en-GB" b="1" dirty="0"/>
              <a:t> </a:t>
            </a:r>
            <a:r>
              <a:rPr lang="en-GB" b="1" dirty="0" smtClean="0"/>
              <a:t>Evidence</a:t>
            </a:r>
            <a:endParaRPr lang="en-GB" dirty="0"/>
          </a:p>
          <a:p>
            <a:pPr marL="0" indent="0">
              <a:buNone/>
            </a:pPr>
            <a:endParaRPr lang="en-GB" dirty="0"/>
          </a:p>
          <a:p>
            <a:pPr lvl="0"/>
            <a:r>
              <a:rPr lang="en-GB" dirty="0"/>
              <a:t>This column indicates the types of evidence you should use to demonstrate that the young person is at the identified Range, and the provision being made for them</a:t>
            </a:r>
            <a:r>
              <a:rPr lang="en-GB" dirty="0" smtClean="0"/>
              <a:t>.</a:t>
            </a:r>
            <a:endParaRPr lang="en-GB" dirty="0"/>
          </a:p>
        </p:txBody>
      </p:sp>
    </p:spTree>
    <p:extLst>
      <p:ext uri="{BB962C8B-B14F-4D97-AF65-F5344CB8AC3E}">
        <p14:creationId xmlns:p14="http://schemas.microsoft.com/office/powerpoint/2010/main" val="41202295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Range 0</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56224022"/>
              </p:ext>
            </p:extLst>
          </p:nvPr>
        </p:nvGraphicFramePr>
        <p:xfrm>
          <a:off x="611560" y="1772816"/>
          <a:ext cx="7615218" cy="2762438"/>
        </p:xfrm>
        <a:graphic>
          <a:graphicData uri="http://schemas.openxmlformats.org/drawingml/2006/table">
            <a:tbl>
              <a:tblPr firstRow="1" firstCol="1" lastRow="1" lastCol="1" bandRow="1" bandCol="1">
                <a:tableStyleId>{5C22544A-7EE6-4342-B048-85BDC9FD1C3A}</a:tableStyleId>
              </a:tblPr>
              <a:tblGrid>
                <a:gridCol w="864096"/>
                <a:gridCol w="1562968"/>
                <a:gridCol w="2034093"/>
                <a:gridCol w="1724395"/>
                <a:gridCol w="1429666"/>
              </a:tblGrid>
              <a:tr h="307149">
                <a:tc>
                  <a:txBody>
                    <a:bodyPr/>
                    <a:lstStyle/>
                    <a:p>
                      <a:pPr marL="249555" algn="l">
                        <a:lnSpc>
                          <a:spcPct val="115000"/>
                        </a:lnSpc>
                        <a:spcAft>
                          <a:spcPts val="0"/>
                        </a:spcAft>
                      </a:pPr>
                      <a:endParaRPr lang="en-GB" sz="1400" dirty="0">
                        <a:effectLst/>
                        <a:latin typeface="Calibri"/>
                        <a:ea typeface="Calibri"/>
                        <a:cs typeface="Times New Roman"/>
                      </a:endParaRPr>
                    </a:p>
                  </a:txBody>
                  <a:tcPr marL="60094" marR="60094" marT="31717" marB="31717"/>
                </a:tc>
                <a:tc>
                  <a:txBody>
                    <a:bodyPr/>
                    <a:lstStyle/>
                    <a:p>
                      <a:pPr marL="249555" algn="l">
                        <a:lnSpc>
                          <a:spcPct val="115000"/>
                        </a:lnSpc>
                        <a:spcAft>
                          <a:spcPts val="0"/>
                        </a:spcAft>
                      </a:pPr>
                      <a:r>
                        <a:rPr lang="en-GB" sz="1400" dirty="0">
                          <a:effectLst/>
                        </a:rPr>
                        <a:t>Range Descriptor</a:t>
                      </a:r>
                      <a:endParaRPr lang="en-GB" sz="1600" dirty="0">
                        <a:effectLst/>
                        <a:latin typeface="Calibri"/>
                        <a:ea typeface="Calibri"/>
                        <a:cs typeface="Times New Roman"/>
                      </a:endParaRPr>
                    </a:p>
                  </a:txBody>
                  <a:tcPr marL="60094" marR="60094" marT="31717" marB="31717"/>
                </a:tc>
                <a:tc>
                  <a:txBody>
                    <a:bodyPr/>
                    <a:lstStyle/>
                    <a:p>
                      <a:pPr marL="249555" algn="l">
                        <a:lnSpc>
                          <a:spcPct val="115000"/>
                        </a:lnSpc>
                        <a:spcAft>
                          <a:spcPts val="0"/>
                        </a:spcAft>
                      </a:pPr>
                      <a:r>
                        <a:rPr lang="en-GB" sz="1400">
                          <a:effectLst/>
                        </a:rPr>
                        <a:t>Appropriate  Provision ( See Revised Range Guidance)</a:t>
                      </a:r>
                      <a:endParaRPr lang="en-GB" sz="1600">
                        <a:effectLst/>
                        <a:latin typeface="Calibri"/>
                        <a:ea typeface="Calibri"/>
                        <a:cs typeface="Times New Roman"/>
                      </a:endParaRPr>
                    </a:p>
                  </a:txBody>
                  <a:tcPr marL="60094" marR="60094" marT="0" marB="0"/>
                </a:tc>
                <a:tc>
                  <a:txBody>
                    <a:bodyPr/>
                    <a:lstStyle/>
                    <a:p>
                      <a:pPr marL="249555" algn="l">
                        <a:lnSpc>
                          <a:spcPct val="115000"/>
                        </a:lnSpc>
                        <a:spcAft>
                          <a:spcPts val="0"/>
                        </a:spcAft>
                      </a:pPr>
                      <a:r>
                        <a:rPr lang="en-GB" sz="1400">
                          <a:effectLst/>
                        </a:rPr>
                        <a:t>SEN Support Offer</a:t>
                      </a:r>
                      <a:endParaRPr lang="en-GB" sz="1600">
                        <a:effectLst/>
                        <a:latin typeface="Calibri"/>
                        <a:ea typeface="Calibri"/>
                        <a:cs typeface="Times New Roman"/>
                      </a:endParaRPr>
                    </a:p>
                  </a:txBody>
                  <a:tcPr marL="60094" marR="60094" marT="0" marB="0"/>
                </a:tc>
                <a:tc>
                  <a:txBody>
                    <a:bodyPr/>
                    <a:lstStyle/>
                    <a:p>
                      <a:pPr marL="249555" algn="l">
                        <a:lnSpc>
                          <a:spcPct val="115000"/>
                        </a:lnSpc>
                        <a:spcAft>
                          <a:spcPts val="0"/>
                        </a:spcAft>
                      </a:pPr>
                      <a:r>
                        <a:rPr lang="en-GB" sz="1400">
                          <a:effectLst/>
                        </a:rPr>
                        <a:t>Evidence</a:t>
                      </a:r>
                      <a:endParaRPr lang="en-GB" sz="1600">
                        <a:effectLst/>
                        <a:latin typeface="Calibri"/>
                        <a:ea typeface="Calibri"/>
                        <a:cs typeface="Times New Roman"/>
                      </a:endParaRPr>
                    </a:p>
                  </a:txBody>
                  <a:tcPr marL="60094" marR="60094" marT="0" marB="0"/>
                </a:tc>
              </a:tr>
              <a:tr h="984881">
                <a:tc>
                  <a:txBody>
                    <a:bodyPr/>
                    <a:lstStyle/>
                    <a:p>
                      <a:pPr marL="0" lvl="0" indent="0" algn="l">
                        <a:lnSpc>
                          <a:spcPct val="115000"/>
                        </a:lnSpc>
                        <a:spcAft>
                          <a:spcPts val="0"/>
                        </a:spcAft>
                        <a:buFont typeface="Symbol"/>
                        <a:buNone/>
                      </a:pPr>
                      <a:r>
                        <a:rPr lang="en-GB" sz="1400" dirty="0" smtClean="0">
                          <a:effectLst/>
                          <a:latin typeface="Calibri"/>
                          <a:ea typeface="Calibri"/>
                          <a:cs typeface="Times New Roman"/>
                        </a:rPr>
                        <a:t>Range</a:t>
                      </a:r>
                      <a:r>
                        <a:rPr lang="en-GB" sz="1400" baseline="0" dirty="0" smtClean="0">
                          <a:effectLst/>
                          <a:latin typeface="Calibri"/>
                          <a:ea typeface="Calibri"/>
                          <a:cs typeface="Times New Roman"/>
                        </a:rPr>
                        <a:t> 0</a:t>
                      </a:r>
                      <a:endParaRPr lang="en-GB" sz="1400" dirty="0">
                        <a:effectLst/>
                        <a:latin typeface="Calibri"/>
                        <a:ea typeface="Calibri"/>
                        <a:cs typeface="Times New Roman"/>
                      </a:endParaRPr>
                    </a:p>
                  </a:txBody>
                  <a:tcPr marL="60094" marR="60094" marT="31717" marB="31717"/>
                </a:tc>
                <a:tc>
                  <a:txBody>
                    <a:bodyPr/>
                    <a:lstStyle/>
                    <a:p>
                      <a:pPr marL="342900" lvl="0" indent="-342900" algn="l">
                        <a:lnSpc>
                          <a:spcPct val="115000"/>
                        </a:lnSpc>
                        <a:spcAft>
                          <a:spcPts val="0"/>
                        </a:spcAft>
                        <a:buFont typeface="Symbol"/>
                        <a:buChar char=""/>
                      </a:pPr>
                      <a:r>
                        <a:rPr lang="en-GB" sz="1400" dirty="0">
                          <a:effectLst/>
                        </a:rPr>
                        <a:t>Early Years / School Age / PFA SEN Progress Grid suggests CYP is at Age Related Expectations</a:t>
                      </a:r>
                      <a:endParaRPr lang="en-GB" sz="1600" dirty="0">
                        <a:effectLst/>
                        <a:latin typeface="Calibri"/>
                        <a:ea typeface="Calibri"/>
                        <a:cs typeface="Times New Roman"/>
                      </a:endParaRPr>
                    </a:p>
                  </a:txBody>
                  <a:tcPr marL="60094" marR="60094" marT="31717" marB="31717"/>
                </a:tc>
                <a:tc>
                  <a:txBody>
                    <a:bodyPr/>
                    <a:lstStyle/>
                    <a:p>
                      <a:pPr marL="342900" lvl="0" indent="-342900" algn="l">
                        <a:lnSpc>
                          <a:spcPct val="115000"/>
                        </a:lnSpc>
                        <a:spcAft>
                          <a:spcPts val="0"/>
                        </a:spcAft>
                        <a:buFont typeface="Symbol"/>
                        <a:buChar char=""/>
                      </a:pPr>
                      <a:r>
                        <a:rPr lang="en-GB" sz="1400" dirty="0">
                          <a:effectLst/>
                        </a:rPr>
                        <a:t>Quality First Teaching as described in Revised Range Guidance</a:t>
                      </a:r>
                      <a:endParaRPr lang="en-GB" sz="1600" dirty="0">
                        <a:effectLst/>
                        <a:latin typeface="Calibri"/>
                        <a:ea typeface="Calibri"/>
                        <a:cs typeface="Times New Roman"/>
                      </a:endParaRPr>
                    </a:p>
                  </a:txBody>
                  <a:tcPr marL="60094" marR="60094" marT="0" marB="0"/>
                </a:tc>
                <a:tc>
                  <a:txBody>
                    <a:bodyPr/>
                    <a:lstStyle/>
                    <a:p>
                      <a:pPr marL="342900" lvl="0" indent="-342900" algn="l">
                        <a:lnSpc>
                          <a:spcPct val="115000"/>
                        </a:lnSpc>
                        <a:spcAft>
                          <a:spcPts val="0"/>
                        </a:spcAft>
                        <a:buFont typeface="Symbol"/>
                        <a:buChar char=""/>
                      </a:pPr>
                      <a:r>
                        <a:rPr lang="en-GB" sz="1400" dirty="0">
                          <a:effectLst/>
                        </a:rPr>
                        <a:t>4K AWPU (Universal Offer)</a:t>
                      </a:r>
                      <a:endParaRPr lang="en-GB" sz="1600" dirty="0">
                        <a:effectLst/>
                        <a:latin typeface="Calibri"/>
                        <a:ea typeface="Calibri"/>
                        <a:cs typeface="Times New Roman"/>
                      </a:endParaRPr>
                    </a:p>
                  </a:txBody>
                  <a:tcPr marL="60094" marR="60094" marT="0" marB="0"/>
                </a:tc>
                <a:tc>
                  <a:txBody>
                    <a:bodyPr/>
                    <a:lstStyle/>
                    <a:p>
                      <a:pPr marL="342900" lvl="0" indent="-342900" algn="l">
                        <a:lnSpc>
                          <a:spcPct val="115000"/>
                        </a:lnSpc>
                        <a:spcAft>
                          <a:spcPts val="0"/>
                        </a:spcAft>
                        <a:buFont typeface="Symbol"/>
                        <a:buChar char=""/>
                      </a:pPr>
                      <a:r>
                        <a:rPr lang="en-GB" sz="1400" dirty="0">
                          <a:effectLst/>
                        </a:rPr>
                        <a:t>School Core Offer detailing Quality First Teaching</a:t>
                      </a:r>
                      <a:endParaRPr lang="en-GB" sz="1600" dirty="0">
                        <a:effectLst/>
                        <a:latin typeface="Calibri"/>
                        <a:ea typeface="Calibri"/>
                        <a:cs typeface="Times New Roman"/>
                      </a:endParaRPr>
                    </a:p>
                  </a:txBody>
                  <a:tcPr marL="60094" marR="60094" marT="0" marB="0"/>
                </a:tc>
              </a:tr>
            </a:tbl>
          </a:graphicData>
        </a:graphic>
      </p:graphicFrame>
    </p:spTree>
    <p:extLst>
      <p:ext uri="{BB962C8B-B14F-4D97-AF65-F5344CB8AC3E}">
        <p14:creationId xmlns:p14="http://schemas.microsoft.com/office/powerpoint/2010/main" val="4041035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Range 1</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81374331"/>
              </p:ext>
            </p:extLst>
          </p:nvPr>
        </p:nvGraphicFramePr>
        <p:xfrm>
          <a:off x="539552" y="1556792"/>
          <a:ext cx="7776865" cy="4892214"/>
        </p:xfrm>
        <a:graphic>
          <a:graphicData uri="http://schemas.openxmlformats.org/drawingml/2006/table">
            <a:tbl>
              <a:tblPr firstRow="1" firstCol="1" lastRow="1" lastCol="1" bandRow="1" bandCol="1">
                <a:tableStyleId>{5C22544A-7EE6-4342-B048-85BDC9FD1C3A}</a:tableStyleId>
              </a:tblPr>
              <a:tblGrid>
                <a:gridCol w="580583"/>
                <a:gridCol w="1364160"/>
                <a:gridCol w="2286571"/>
                <a:gridCol w="1938431"/>
                <a:gridCol w="1607120"/>
              </a:tblGrid>
              <a:tr h="648072">
                <a:tc gridSpan="5">
                  <a:txBody>
                    <a:bodyPr/>
                    <a:lstStyle/>
                    <a:p>
                      <a:pPr algn="ctr">
                        <a:lnSpc>
                          <a:spcPct val="115000"/>
                        </a:lnSpc>
                        <a:spcAft>
                          <a:spcPts val="0"/>
                        </a:spcAft>
                      </a:pPr>
                      <a:r>
                        <a:rPr lang="en-GB" sz="2000" dirty="0">
                          <a:effectLst/>
                        </a:rPr>
                        <a:t>Range Guidance</a:t>
                      </a:r>
                      <a:endParaRPr lang="en-GB" sz="1400" dirty="0">
                        <a:effectLst/>
                        <a:latin typeface="Calibri"/>
                        <a:ea typeface="Calibri"/>
                        <a:cs typeface="Times New Roman"/>
                      </a:endParaRPr>
                    </a:p>
                  </a:txBody>
                  <a:tcPr marL="33971" marR="33971" marT="0" marB="0">
                    <a:solidFill>
                      <a:srgbClr val="92D05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563682">
                <a:tc gridSpan="5">
                  <a:txBody>
                    <a:bodyPr/>
                    <a:lstStyle/>
                    <a:p>
                      <a:pPr algn="ctr">
                        <a:lnSpc>
                          <a:spcPct val="115000"/>
                        </a:lnSpc>
                        <a:spcAft>
                          <a:spcPts val="0"/>
                        </a:spcAft>
                      </a:pPr>
                      <a:r>
                        <a:rPr lang="en-GB" sz="2000" dirty="0">
                          <a:effectLst/>
                        </a:rPr>
                        <a:t>Range Descriptors Overview</a:t>
                      </a:r>
                      <a:endParaRPr lang="en-GB" sz="1400" dirty="0">
                        <a:effectLst/>
                        <a:latin typeface="Calibri"/>
                        <a:ea typeface="Calibri"/>
                        <a:cs typeface="Times New Roman"/>
                      </a:endParaRPr>
                    </a:p>
                  </a:txBody>
                  <a:tcPr marL="33971" marR="33971" marT="0" marB="0">
                    <a:solidFill>
                      <a:srgbClr val="92D05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563682">
                <a:tc>
                  <a:txBody>
                    <a:bodyPr/>
                    <a:lstStyle/>
                    <a:p>
                      <a:pPr algn="l">
                        <a:lnSpc>
                          <a:spcPct val="115000"/>
                        </a:lnSpc>
                        <a:spcAft>
                          <a:spcPts val="1000"/>
                        </a:spcAft>
                      </a:pPr>
                      <a:r>
                        <a:rPr lang="en-GB" sz="1200" dirty="0">
                          <a:solidFill>
                            <a:schemeClr val="bg1">
                              <a:lumMod val="50000"/>
                            </a:schemeClr>
                          </a:solidFill>
                          <a:effectLst/>
                        </a:rPr>
                        <a:t> </a:t>
                      </a:r>
                      <a:endParaRPr lang="en-GB" sz="1200" dirty="0">
                        <a:solidFill>
                          <a:schemeClr val="bg1">
                            <a:lumMod val="50000"/>
                          </a:schemeClr>
                        </a:solidFill>
                        <a:effectLst/>
                        <a:latin typeface="Calibri"/>
                        <a:ea typeface="Calibri"/>
                        <a:cs typeface="Times New Roman"/>
                      </a:endParaRPr>
                    </a:p>
                  </a:txBody>
                  <a:tcPr marL="33971" marR="33971" marT="17929" marB="17929">
                    <a:solidFill>
                      <a:srgbClr val="92D050"/>
                    </a:solidFill>
                  </a:tcPr>
                </a:tc>
                <a:tc>
                  <a:txBody>
                    <a:bodyPr/>
                    <a:lstStyle/>
                    <a:p>
                      <a:pPr marL="249555" algn="l">
                        <a:lnSpc>
                          <a:spcPct val="115000"/>
                        </a:lnSpc>
                        <a:spcAft>
                          <a:spcPts val="0"/>
                        </a:spcAft>
                      </a:pPr>
                      <a:r>
                        <a:rPr lang="en-GB" sz="1400" dirty="0">
                          <a:solidFill>
                            <a:schemeClr val="bg1"/>
                          </a:solidFill>
                          <a:effectLst/>
                        </a:rPr>
                        <a:t>Range Descriptor</a:t>
                      </a:r>
                      <a:endParaRPr lang="en-GB" sz="1400" dirty="0">
                        <a:solidFill>
                          <a:schemeClr val="bg1"/>
                        </a:solidFill>
                        <a:effectLst/>
                        <a:latin typeface="Calibri"/>
                        <a:ea typeface="Calibri"/>
                        <a:cs typeface="Times New Roman"/>
                      </a:endParaRPr>
                    </a:p>
                  </a:txBody>
                  <a:tcPr marL="33971" marR="33971" marT="17929" marB="17929">
                    <a:solidFill>
                      <a:srgbClr val="92D050"/>
                    </a:solidFill>
                  </a:tcPr>
                </a:tc>
                <a:tc>
                  <a:txBody>
                    <a:bodyPr/>
                    <a:lstStyle/>
                    <a:p>
                      <a:pPr marL="249555" algn="l">
                        <a:lnSpc>
                          <a:spcPct val="115000"/>
                        </a:lnSpc>
                        <a:spcAft>
                          <a:spcPts val="0"/>
                        </a:spcAft>
                      </a:pPr>
                      <a:r>
                        <a:rPr lang="en-GB" sz="1400" dirty="0">
                          <a:solidFill>
                            <a:schemeClr val="bg1"/>
                          </a:solidFill>
                          <a:effectLst/>
                        </a:rPr>
                        <a:t>Appropriate  Provision ( See Revised Range Guidance)</a:t>
                      </a:r>
                      <a:endParaRPr lang="en-GB" sz="1400" dirty="0">
                        <a:solidFill>
                          <a:schemeClr val="bg1"/>
                        </a:solidFill>
                        <a:effectLst/>
                        <a:latin typeface="Calibri"/>
                        <a:ea typeface="Calibri"/>
                        <a:cs typeface="Times New Roman"/>
                      </a:endParaRPr>
                    </a:p>
                  </a:txBody>
                  <a:tcPr marL="33971" marR="33971" marT="0" marB="0">
                    <a:solidFill>
                      <a:srgbClr val="92D050"/>
                    </a:solidFill>
                  </a:tcPr>
                </a:tc>
                <a:tc>
                  <a:txBody>
                    <a:bodyPr/>
                    <a:lstStyle/>
                    <a:p>
                      <a:pPr marL="249555" algn="l">
                        <a:lnSpc>
                          <a:spcPct val="115000"/>
                        </a:lnSpc>
                        <a:spcAft>
                          <a:spcPts val="0"/>
                        </a:spcAft>
                      </a:pPr>
                      <a:r>
                        <a:rPr lang="en-GB" sz="1400" dirty="0">
                          <a:solidFill>
                            <a:schemeClr val="bg1"/>
                          </a:solidFill>
                          <a:effectLst/>
                        </a:rPr>
                        <a:t>SEN Support Offer</a:t>
                      </a:r>
                      <a:endParaRPr lang="en-GB" sz="1400" dirty="0">
                        <a:solidFill>
                          <a:schemeClr val="bg1"/>
                        </a:solidFill>
                        <a:effectLst/>
                        <a:latin typeface="Calibri"/>
                        <a:ea typeface="Calibri"/>
                        <a:cs typeface="Times New Roman"/>
                      </a:endParaRPr>
                    </a:p>
                  </a:txBody>
                  <a:tcPr marL="33971" marR="33971" marT="0" marB="0">
                    <a:solidFill>
                      <a:srgbClr val="92D050"/>
                    </a:solidFill>
                  </a:tcPr>
                </a:tc>
                <a:tc>
                  <a:txBody>
                    <a:bodyPr/>
                    <a:lstStyle/>
                    <a:p>
                      <a:pPr marL="249555" algn="l">
                        <a:lnSpc>
                          <a:spcPct val="115000"/>
                        </a:lnSpc>
                        <a:spcAft>
                          <a:spcPts val="0"/>
                        </a:spcAft>
                      </a:pPr>
                      <a:r>
                        <a:rPr lang="en-GB" sz="1400" dirty="0">
                          <a:solidFill>
                            <a:schemeClr val="bg1"/>
                          </a:solidFill>
                          <a:effectLst/>
                        </a:rPr>
                        <a:t>Evidence</a:t>
                      </a:r>
                      <a:endParaRPr lang="en-GB" sz="1400" dirty="0">
                        <a:solidFill>
                          <a:schemeClr val="bg1"/>
                        </a:solidFill>
                        <a:effectLst/>
                        <a:latin typeface="Calibri"/>
                        <a:ea typeface="Calibri"/>
                        <a:cs typeface="Times New Roman"/>
                      </a:endParaRPr>
                    </a:p>
                  </a:txBody>
                  <a:tcPr marL="33971" marR="33971" marT="0" marB="0">
                    <a:solidFill>
                      <a:srgbClr val="92D050"/>
                    </a:solidFill>
                  </a:tcPr>
                </a:tc>
              </a:tr>
              <a:tr h="2932257">
                <a:tc>
                  <a:txBody>
                    <a:bodyPr/>
                    <a:lstStyle/>
                    <a:p>
                      <a:pPr algn="l">
                        <a:lnSpc>
                          <a:spcPct val="115000"/>
                        </a:lnSpc>
                        <a:spcAft>
                          <a:spcPts val="1000"/>
                        </a:spcAft>
                      </a:pPr>
                      <a:r>
                        <a:rPr lang="en-GB" sz="1400" dirty="0">
                          <a:effectLst/>
                        </a:rPr>
                        <a:t>Range 1</a:t>
                      </a:r>
                      <a:endParaRPr lang="en-GB" sz="1400" dirty="0">
                        <a:effectLst/>
                        <a:latin typeface="Calibri"/>
                        <a:ea typeface="Calibri"/>
                        <a:cs typeface="Times New Roman"/>
                      </a:endParaRPr>
                    </a:p>
                  </a:txBody>
                  <a:tcPr marL="33971" marR="33971" marT="17929" marB="17929">
                    <a:solidFill>
                      <a:srgbClr val="92D050"/>
                    </a:solidFill>
                  </a:tcPr>
                </a:tc>
                <a:tc>
                  <a:txBody>
                    <a:bodyPr/>
                    <a:lstStyle/>
                    <a:p>
                      <a:pPr marL="342900" lvl="0" indent="-342900" algn="l">
                        <a:lnSpc>
                          <a:spcPct val="115000"/>
                        </a:lnSpc>
                        <a:spcAft>
                          <a:spcPts val="0"/>
                        </a:spcAft>
                        <a:buFont typeface="Symbol"/>
                        <a:buChar char=""/>
                      </a:pPr>
                      <a:r>
                        <a:rPr lang="en-GB" sz="1400" dirty="0">
                          <a:effectLst/>
                        </a:rPr>
                        <a:t>Early Years / School Age / PFA SEN Progress Grid suggests CYP is at Range 1 in at least one area</a:t>
                      </a:r>
                      <a:endParaRPr lang="en-GB" sz="1400" dirty="0">
                        <a:effectLst/>
                        <a:latin typeface="Calibri"/>
                        <a:ea typeface="Calibri"/>
                        <a:cs typeface="Times New Roman"/>
                      </a:endParaRPr>
                    </a:p>
                  </a:txBody>
                  <a:tcPr marL="33971" marR="33971" marT="17929" marB="17929">
                    <a:solidFill>
                      <a:srgbClr val="92D050"/>
                    </a:solidFill>
                  </a:tcPr>
                </a:tc>
                <a:tc>
                  <a:txBody>
                    <a:bodyPr/>
                    <a:lstStyle/>
                    <a:p>
                      <a:pPr marL="342900" lvl="0" indent="-342900" algn="l">
                        <a:lnSpc>
                          <a:spcPct val="115000"/>
                        </a:lnSpc>
                        <a:spcAft>
                          <a:spcPts val="0"/>
                        </a:spcAft>
                        <a:buFont typeface="Symbol"/>
                        <a:buChar char=""/>
                      </a:pPr>
                      <a:r>
                        <a:rPr lang="en-GB" sz="1400">
                          <a:effectLst/>
                        </a:rPr>
                        <a:t>Quality First Teaching as described in Revised Range Guidance plus</a:t>
                      </a:r>
                    </a:p>
                    <a:p>
                      <a:pPr marL="342900" lvl="0" indent="-342900" algn="l">
                        <a:lnSpc>
                          <a:spcPct val="115000"/>
                        </a:lnSpc>
                        <a:spcAft>
                          <a:spcPts val="0"/>
                        </a:spcAft>
                        <a:buFont typeface="Symbol"/>
                        <a:buChar char=""/>
                      </a:pPr>
                      <a:r>
                        <a:rPr lang="en-GB" sz="1400">
                          <a:effectLst/>
                        </a:rPr>
                        <a:t>SEN Need Specific Quality First Teaching  as described in Revised Range Guidance</a:t>
                      </a:r>
                    </a:p>
                    <a:p>
                      <a:pPr marL="249555" algn="l">
                        <a:lnSpc>
                          <a:spcPct val="115000"/>
                        </a:lnSpc>
                        <a:spcAft>
                          <a:spcPts val="0"/>
                        </a:spcAft>
                      </a:pPr>
                      <a:r>
                        <a:rPr lang="en-GB" sz="1400">
                          <a:effectLst/>
                        </a:rPr>
                        <a:t> </a:t>
                      </a:r>
                      <a:endParaRPr lang="en-GB" sz="1400">
                        <a:effectLst/>
                        <a:latin typeface="Calibri"/>
                        <a:ea typeface="Calibri"/>
                        <a:cs typeface="Times New Roman"/>
                      </a:endParaRPr>
                    </a:p>
                  </a:txBody>
                  <a:tcPr marL="33971" marR="33971" marT="0" marB="0">
                    <a:solidFill>
                      <a:srgbClr val="92D050"/>
                    </a:solidFill>
                  </a:tcPr>
                </a:tc>
                <a:tc>
                  <a:txBody>
                    <a:bodyPr/>
                    <a:lstStyle/>
                    <a:p>
                      <a:pPr marL="342900" lvl="0" indent="-342900" algn="l">
                        <a:lnSpc>
                          <a:spcPct val="115000"/>
                        </a:lnSpc>
                        <a:spcAft>
                          <a:spcPts val="0"/>
                        </a:spcAft>
                        <a:buFont typeface="Symbol"/>
                        <a:buChar char=""/>
                      </a:pPr>
                      <a:r>
                        <a:rPr lang="en-GB" sz="1400" dirty="0">
                          <a:effectLst/>
                        </a:rPr>
                        <a:t>4K AWPU (Universal Offer)</a:t>
                      </a:r>
                    </a:p>
                    <a:p>
                      <a:pPr marL="342900" lvl="0" indent="-342900" algn="l">
                        <a:lnSpc>
                          <a:spcPct val="115000"/>
                        </a:lnSpc>
                        <a:spcAft>
                          <a:spcPts val="0"/>
                        </a:spcAft>
                        <a:buFont typeface="Symbol"/>
                        <a:buChar char=""/>
                      </a:pPr>
                      <a:r>
                        <a:rPr lang="en-GB" sz="1400" dirty="0">
                          <a:effectLst/>
                        </a:rPr>
                        <a:t>Up to 2K to provide enhanced staffing (Notional SEN Budget) to deliver specified provision</a:t>
                      </a:r>
                      <a:endParaRPr lang="en-GB" sz="1400" dirty="0">
                        <a:effectLst/>
                        <a:latin typeface="Calibri"/>
                        <a:ea typeface="Calibri"/>
                        <a:cs typeface="Times New Roman"/>
                      </a:endParaRPr>
                    </a:p>
                  </a:txBody>
                  <a:tcPr marL="33971" marR="33971" marT="0" marB="0">
                    <a:solidFill>
                      <a:srgbClr val="92D050"/>
                    </a:solidFill>
                  </a:tcPr>
                </a:tc>
                <a:tc>
                  <a:txBody>
                    <a:bodyPr/>
                    <a:lstStyle/>
                    <a:p>
                      <a:pPr marL="342900" lvl="0" indent="-342900" algn="l">
                        <a:lnSpc>
                          <a:spcPct val="115000"/>
                        </a:lnSpc>
                        <a:spcAft>
                          <a:spcPts val="0"/>
                        </a:spcAft>
                        <a:buFont typeface="Symbol"/>
                        <a:buChar char=""/>
                      </a:pPr>
                      <a:r>
                        <a:rPr lang="en-GB" sz="1400" dirty="0">
                          <a:effectLst/>
                        </a:rPr>
                        <a:t>School Core Offer detailing Quality First Teaching </a:t>
                      </a:r>
                    </a:p>
                    <a:p>
                      <a:pPr marL="342900" lvl="0" indent="-342900" algn="l">
                        <a:lnSpc>
                          <a:spcPct val="115000"/>
                        </a:lnSpc>
                        <a:spcAft>
                          <a:spcPts val="0"/>
                        </a:spcAft>
                        <a:buFont typeface="Symbol"/>
                        <a:buChar char=""/>
                      </a:pPr>
                      <a:r>
                        <a:rPr lang="en-GB" sz="1400" dirty="0">
                          <a:effectLst/>
                        </a:rPr>
                        <a:t>EYFS / NC / 16+ levels;</a:t>
                      </a:r>
                    </a:p>
                    <a:p>
                      <a:pPr marL="342900" lvl="0" indent="-342900" algn="l">
                        <a:lnSpc>
                          <a:spcPct val="115000"/>
                        </a:lnSpc>
                        <a:spcAft>
                          <a:spcPts val="0"/>
                        </a:spcAft>
                        <a:buFont typeface="Symbol"/>
                        <a:buChar char=""/>
                      </a:pPr>
                      <a:r>
                        <a:rPr lang="en-GB" sz="1400" dirty="0">
                          <a:effectLst/>
                        </a:rPr>
                        <a:t>Developmental Levels </a:t>
                      </a:r>
                    </a:p>
                    <a:p>
                      <a:pPr marL="342900" lvl="0" indent="-342900" algn="l">
                        <a:lnSpc>
                          <a:spcPct val="115000"/>
                        </a:lnSpc>
                        <a:spcAft>
                          <a:spcPts val="0"/>
                        </a:spcAft>
                        <a:buFont typeface="Symbol"/>
                        <a:buChar char=""/>
                      </a:pPr>
                      <a:r>
                        <a:rPr lang="en-GB" sz="1400" dirty="0">
                          <a:effectLst/>
                        </a:rPr>
                        <a:t>SEN Progress Grid</a:t>
                      </a:r>
                    </a:p>
                    <a:p>
                      <a:pPr marL="342900" lvl="0" indent="-342900" algn="l">
                        <a:lnSpc>
                          <a:spcPct val="115000"/>
                        </a:lnSpc>
                        <a:spcAft>
                          <a:spcPts val="0"/>
                        </a:spcAft>
                        <a:buFont typeface="Symbol"/>
                        <a:buChar char=""/>
                      </a:pPr>
                      <a:r>
                        <a:rPr lang="en-GB" sz="1400" dirty="0">
                          <a:effectLst/>
                        </a:rPr>
                        <a:t>SEN Support Grid</a:t>
                      </a:r>
                      <a:endParaRPr lang="en-GB" sz="1400" dirty="0">
                        <a:effectLst/>
                        <a:latin typeface="Calibri"/>
                        <a:ea typeface="Calibri"/>
                        <a:cs typeface="Times New Roman"/>
                      </a:endParaRPr>
                    </a:p>
                  </a:txBody>
                  <a:tcPr marL="33971" marR="33971" marT="0" marB="0">
                    <a:solidFill>
                      <a:srgbClr val="92D050"/>
                    </a:solidFill>
                  </a:tcPr>
                </a:tc>
              </a:tr>
            </a:tbl>
          </a:graphicData>
        </a:graphic>
      </p:graphicFrame>
    </p:spTree>
    <p:extLst>
      <p:ext uri="{BB962C8B-B14F-4D97-AF65-F5344CB8AC3E}">
        <p14:creationId xmlns:p14="http://schemas.microsoft.com/office/powerpoint/2010/main" val="26813748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Range 2</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78318449"/>
              </p:ext>
            </p:extLst>
          </p:nvPr>
        </p:nvGraphicFramePr>
        <p:xfrm>
          <a:off x="323528" y="1988840"/>
          <a:ext cx="8468519" cy="2944368"/>
        </p:xfrm>
        <a:graphic>
          <a:graphicData uri="http://schemas.openxmlformats.org/drawingml/2006/table">
            <a:tbl>
              <a:tblPr firstRow="1" firstCol="1" lastRow="1" lastCol="1" bandRow="1" bandCol="1">
                <a:tableStyleId>{5C22544A-7EE6-4342-B048-85BDC9FD1C3A}</a:tableStyleId>
              </a:tblPr>
              <a:tblGrid>
                <a:gridCol w="632219"/>
                <a:gridCol w="1485485"/>
                <a:gridCol w="2489932"/>
                <a:gridCol w="2110830"/>
                <a:gridCol w="1750053"/>
              </a:tblGrid>
              <a:tr h="236894">
                <a:tc gridSpan="5">
                  <a:txBody>
                    <a:bodyPr/>
                    <a:lstStyle/>
                    <a:p>
                      <a:pPr algn="ctr">
                        <a:lnSpc>
                          <a:spcPct val="115000"/>
                        </a:lnSpc>
                        <a:spcAft>
                          <a:spcPts val="0"/>
                        </a:spcAft>
                      </a:pPr>
                      <a:r>
                        <a:rPr lang="en-GB" sz="1800" dirty="0">
                          <a:solidFill>
                            <a:schemeClr val="bg1">
                              <a:lumMod val="50000"/>
                            </a:schemeClr>
                          </a:solidFill>
                          <a:effectLst/>
                        </a:rPr>
                        <a:t>Range Guidance</a:t>
                      </a:r>
                      <a:endParaRPr lang="en-GB" sz="1200" dirty="0">
                        <a:solidFill>
                          <a:schemeClr val="bg1">
                            <a:lumMod val="50000"/>
                          </a:schemeClr>
                        </a:solidFill>
                        <a:effectLst/>
                        <a:latin typeface="Calibri"/>
                        <a:ea typeface="Calibri"/>
                        <a:cs typeface="Times New Roman"/>
                      </a:endParaRPr>
                    </a:p>
                  </a:txBody>
                  <a:tcPr marL="33971" marR="33971" marT="0" marB="0">
                    <a:solidFill>
                      <a:srgbClr val="FFFF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28824">
                <a:tc gridSpan="5">
                  <a:txBody>
                    <a:bodyPr/>
                    <a:lstStyle/>
                    <a:p>
                      <a:pPr algn="ctr">
                        <a:lnSpc>
                          <a:spcPct val="115000"/>
                        </a:lnSpc>
                        <a:spcAft>
                          <a:spcPts val="0"/>
                        </a:spcAft>
                      </a:pPr>
                      <a:r>
                        <a:rPr lang="en-GB" sz="1800">
                          <a:solidFill>
                            <a:schemeClr val="bg1">
                              <a:lumMod val="50000"/>
                            </a:schemeClr>
                          </a:solidFill>
                          <a:effectLst/>
                        </a:rPr>
                        <a:t>Range Descriptors Overview</a:t>
                      </a:r>
                      <a:endParaRPr lang="en-GB" sz="1200">
                        <a:solidFill>
                          <a:schemeClr val="bg1">
                            <a:lumMod val="50000"/>
                          </a:schemeClr>
                        </a:solidFill>
                        <a:effectLst/>
                        <a:latin typeface="Calibri"/>
                        <a:ea typeface="Calibri"/>
                        <a:cs typeface="Times New Roman"/>
                      </a:endParaRPr>
                    </a:p>
                  </a:txBody>
                  <a:tcPr marL="33971" marR="33971" marT="0" marB="0">
                    <a:solidFill>
                      <a:srgbClr val="FFFF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64518">
                <a:tc>
                  <a:txBody>
                    <a:bodyPr/>
                    <a:lstStyle/>
                    <a:p>
                      <a:pPr algn="l">
                        <a:lnSpc>
                          <a:spcPct val="115000"/>
                        </a:lnSpc>
                        <a:spcAft>
                          <a:spcPts val="1000"/>
                        </a:spcAft>
                      </a:pPr>
                      <a:r>
                        <a:rPr lang="en-GB" sz="1200" dirty="0">
                          <a:solidFill>
                            <a:schemeClr val="bg1">
                              <a:lumMod val="50000"/>
                            </a:schemeClr>
                          </a:solidFill>
                          <a:effectLst/>
                        </a:rPr>
                        <a:t> </a:t>
                      </a:r>
                      <a:endParaRPr lang="en-GB" sz="1200" dirty="0">
                        <a:solidFill>
                          <a:schemeClr val="bg1">
                            <a:lumMod val="50000"/>
                          </a:schemeClr>
                        </a:solidFill>
                        <a:effectLst/>
                        <a:latin typeface="Calibri"/>
                        <a:ea typeface="Calibri"/>
                        <a:cs typeface="Times New Roman"/>
                      </a:endParaRPr>
                    </a:p>
                  </a:txBody>
                  <a:tcPr marL="33971" marR="33971" marT="17929" marB="17929">
                    <a:solidFill>
                      <a:srgbClr val="FFFF00"/>
                    </a:solidFill>
                  </a:tcPr>
                </a:tc>
                <a:tc>
                  <a:txBody>
                    <a:bodyPr/>
                    <a:lstStyle/>
                    <a:p>
                      <a:pPr marL="249555" algn="l">
                        <a:lnSpc>
                          <a:spcPct val="115000"/>
                        </a:lnSpc>
                        <a:spcAft>
                          <a:spcPts val="0"/>
                        </a:spcAft>
                      </a:pPr>
                      <a:r>
                        <a:rPr lang="en-GB" sz="1200" dirty="0">
                          <a:solidFill>
                            <a:schemeClr val="bg1">
                              <a:lumMod val="50000"/>
                            </a:schemeClr>
                          </a:solidFill>
                          <a:effectLst/>
                        </a:rPr>
                        <a:t>Range Descriptor</a:t>
                      </a:r>
                      <a:endParaRPr lang="en-GB" sz="1200" dirty="0">
                        <a:solidFill>
                          <a:schemeClr val="bg1">
                            <a:lumMod val="50000"/>
                          </a:schemeClr>
                        </a:solidFill>
                        <a:effectLst/>
                        <a:latin typeface="Calibri"/>
                        <a:ea typeface="Calibri"/>
                        <a:cs typeface="Times New Roman"/>
                      </a:endParaRPr>
                    </a:p>
                  </a:txBody>
                  <a:tcPr marL="33971" marR="33971" marT="17929" marB="17929">
                    <a:solidFill>
                      <a:srgbClr val="FFFF00"/>
                    </a:solidFill>
                  </a:tcPr>
                </a:tc>
                <a:tc>
                  <a:txBody>
                    <a:bodyPr/>
                    <a:lstStyle/>
                    <a:p>
                      <a:pPr marL="249555" algn="l">
                        <a:lnSpc>
                          <a:spcPct val="115000"/>
                        </a:lnSpc>
                        <a:spcAft>
                          <a:spcPts val="0"/>
                        </a:spcAft>
                      </a:pPr>
                      <a:r>
                        <a:rPr lang="en-GB" sz="1200" dirty="0">
                          <a:solidFill>
                            <a:schemeClr val="bg1">
                              <a:lumMod val="50000"/>
                            </a:schemeClr>
                          </a:solidFill>
                          <a:effectLst/>
                        </a:rPr>
                        <a:t>Appropriate  Provision ( See Revised Range Guidance)</a:t>
                      </a:r>
                      <a:endParaRPr lang="en-GB" sz="1200" dirty="0">
                        <a:solidFill>
                          <a:schemeClr val="bg1">
                            <a:lumMod val="50000"/>
                          </a:schemeClr>
                        </a:solidFill>
                        <a:effectLst/>
                        <a:latin typeface="Calibri"/>
                        <a:ea typeface="Calibri"/>
                        <a:cs typeface="Times New Roman"/>
                      </a:endParaRPr>
                    </a:p>
                  </a:txBody>
                  <a:tcPr marL="33971" marR="33971" marT="0" marB="0">
                    <a:solidFill>
                      <a:srgbClr val="FFFF00"/>
                    </a:solidFill>
                  </a:tcPr>
                </a:tc>
                <a:tc>
                  <a:txBody>
                    <a:bodyPr/>
                    <a:lstStyle/>
                    <a:p>
                      <a:pPr marL="249555" algn="l">
                        <a:lnSpc>
                          <a:spcPct val="115000"/>
                        </a:lnSpc>
                        <a:spcAft>
                          <a:spcPts val="0"/>
                        </a:spcAft>
                      </a:pPr>
                      <a:r>
                        <a:rPr lang="en-GB" sz="1200" dirty="0">
                          <a:solidFill>
                            <a:schemeClr val="bg1">
                              <a:lumMod val="50000"/>
                            </a:schemeClr>
                          </a:solidFill>
                          <a:effectLst/>
                        </a:rPr>
                        <a:t>SEN Support Offer</a:t>
                      </a:r>
                      <a:endParaRPr lang="en-GB" sz="1200" dirty="0">
                        <a:solidFill>
                          <a:schemeClr val="bg1">
                            <a:lumMod val="50000"/>
                          </a:schemeClr>
                        </a:solidFill>
                        <a:effectLst/>
                        <a:latin typeface="Calibri"/>
                        <a:ea typeface="Calibri"/>
                        <a:cs typeface="Times New Roman"/>
                      </a:endParaRPr>
                    </a:p>
                  </a:txBody>
                  <a:tcPr marL="33971" marR="33971" marT="0" marB="0">
                    <a:solidFill>
                      <a:srgbClr val="FFFF00"/>
                    </a:solidFill>
                  </a:tcPr>
                </a:tc>
                <a:tc>
                  <a:txBody>
                    <a:bodyPr/>
                    <a:lstStyle/>
                    <a:p>
                      <a:pPr marL="249555" algn="l">
                        <a:lnSpc>
                          <a:spcPct val="115000"/>
                        </a:lnSpc>
                        <a:spcAft>
                          <a:spcPts val="0"/>
                        </a:spcAft>
                      </a:pPr>
                      <a:r>
                        <a:rPr lang="en-GB" sz="1200" dirty="0">
                          <a:solidFill>
                            <a:schemeClr val="bg1">
                              <a:lumMod val="50000"/>
                            </a:schemeClr>
                          </a:solidFill>
                          <a:effectLst/>
                        </a:rPr>
                        <a:t>Evidence</a:t>
                      </a:r>
                      <a:endParaRPr lang="en-GB" sz="1200" dirty="0">
                        <a:solidFill>
                          <a:schemeClr val="bg1">
                            <a:lumMod val="50000"/>
                          </a:schemeClr>
                        </a:solidFill>
                        <a:effectLst/>
                        <a:latin typeface="Calibri"/>
                        <a:ea typeface="Calibri"/>
                        <a:cs typeface="Times New Roman"/>
                      </a:endParaRPr>
                    </a:p>
                  </a:txBody>
                  <a:tcPr marL="33971" marR="33971" marT="0" marB="0">
                    <a:solidFill>
                      <a:srgbClr val="FFFF00"/>
                    </a:solidFill>
                  </a:tcPr>
                </a:tc>
              </a:tr>
              <a:tr h="1190333">
                <a:tc>
                  <a:txBody>
                    <a:bodyPr/>
                    <a:lstStyle/>
                    <a:p>
                      <a:pPr algn="l">
                        <a:lnSpc>
                          <a:spcPct val="115000"/>
                        </a:lnSpc>
                        <a:spcAft>
                          <a:spcPts val="1000"/>
                        </a:spcAft>
                      </a:pPr>
                      <a:r>
                        <a:rPr lang="en-GB" sz="1200" dirty="0">
                          <a:solidFill>
                            <a:schemeClr val="bg1">
                              <a:lumMod val="50000"/>
                            </a:schemeClr>
                          </a:solidFill>
                          <a:effectLst/>
                        </a:rPr>
                        <a:t>Range 2</a:t>
                      </a:r>
                      <a:endParaRPr lang="en-GB" sz="1200" dirty="0">
                        <a:solidFill>
                          <a:schemeClr val="bg1">
                            <a:lumMod val="50000"/>
                          </a:schemeClr>
                        </a:solidFill>
                        <a:effectLst/>
                        <a:latin typeface="Calibri"/>
                        <a:ea typeface="Calibri"/>
                        <a:cs typeface="Times New Roman"/>
                      </a:endParaRPr>
                    </a:p>
                  </a:txBody>
                  <a:tcPr marL="33971" marR="33971" marT="17929" marB="17929">
                    <a:solidFill>
                      <a:srgbClr val="FFFF00"/>
                    </a:solidFill>
                  </a:tcPr>
                </a:tc>
                <a:tc>
                  <a:txBody>
                    <a:bodyPr/>
                    <a:lstStyle/>
                    <a:p>
                      <a:pPr marL="342900" lvl="0" indent="-342900" algn="l">
                        <a:lnSpc>
                          <a:spcPct val="115000"/>
                        </a:lnSpc>
                        <a:spcAft>
                          <a:spcPts val="0"/>
                        </a:spcAft>
                        <a:buFont typeface="Symbol"/>
                        <a:buChar char=""/>
                      </a:pPr>
                      <a:r>
                        <a:rPr lang="en-GB" sz="1200">
                          <a:solidFill>
                            <a:schemeClr val="bg1">
                              <a:lumMod val="50000"/>
                            </a:schemeClr>
                          </a:solidFill>
                          <a:effectLst/>
                        </a:rPr>
                        <a:t>Early Years / School Age / PFA SEN Progress Grid suggests CYP is at Range 2  in at least one area</a:t>
                      </a:r>
                      <a:endParaRPr lang="en-GB" sz="1200">
                        <a:solidFill>
                          <a:schemeClr val="bg1">
                            <a:lumMod val="50000"/>
                          </a:schemeClr>
                        </a:solidFill>
                        <a:effectLst/>
                        <a:latin typeface="Calibri"/>
                        <a:ea typeface="Calibri"/>
                        <a:cs typeface="Times New Roman"/>
                      </a:endParaRPr>
                    </a:p>
                  </a:txBody>
                  <a:tcPr marL="33971" marR="33971" marT="17929" marB="17929">
                    <a:solidFill>
                      <a:srgbClr val="FFFF00"/>
                    </a:solidFill>
                  </a:tcPr>
                </a:tc>
                <a:tc>
                  <a:txBody>
                    <a:bodyPr/>
                    <a:lstStyle/>
                    <a:p>
                      <a:pPr marL="342900" lvl="0" indent="-342900" algn="l">
                        <a:lnSpc>
                          <a:spcPct val="115000"/>
                        </a:lnSpc>
                        <a:spcAft>
                          <a:spcPts val="0"/>
                        </a:spcAft>
                        <a:buFont typeface="Symbol"/>
                        <a:buChar char=""/>
                      </a:pPr>
                      <a:r>
                        <a:rPr lang="en-GB" sz="1200">
                          <a:solidFill>
                            <a:schemeClr val="bg1">
                              <a:lumMod val="50000"/>
                            </a:schemeClr>
                          </a:solidFill>
                          <a:effectLst/>
                        </a:rPr>
                        <a:t>Quality First Teaching as described in Revised Range Guidance</a:t>
                      </a:r>
                    </a:p>
                    <a:p>
                      <a:pPr marL="342900" lvl="0" indent="-342900" algn="l">
                        <a:lnSpc>
                          <a:spcPct val="115000"/>
                        </a:lnSpc>
                        <a:spcAft>
                          <a:spcPts val="0"/>
                        </a:spcAft>
                        <a:buFont typeface="Symbol"/>
                        <a:buChar char=""/>
                      </a:pPr>
                      <a:r>
                        <a:rPr lang="en-GB" sz="1200">
                          <a:solidFill>
                            <a:schemeClr val="bg1">
                              <a:lumMod val="50000"/>
                            </a:schemeClr>
                          </a:solidFill>
                          <a:effectLst/>
                        </a:rPr>
                        <a:t>SEN Need Specific Quality First Teaching  as described in Revised Range Guidance</a:t>
                      </a:r>
                    </a:p>
                    <a:p>
                      <a:pPr marL="342900" lvl="0" indent="-342900" algn="l">
                        <a:lnSpc>
                          <a:spcPct val="115000"/>
                        </a:lnSpc>
                        <a:spcAft>
                          <a:spcPts val="0"/>
                        </a:spcAft>
                        <a:buFont typeface="Symbol"/>
                        <a:buChar char=""/>
                      </a:pPr>
                      <a:r>
                        <a:rPr lang="en-GB" sz="1200">
                          <a:solidFill>
                            <a:schemeClr val="bg1">
                              <a:lumMod val="50000"/>
                            </a:schemeClr>
                          </a:solidFill>
                          <a:effectLst/>
                        </a:rPr>
                        <a:t>Small Group SEN Need Specific Interventions  as described in Revised Range Guidance</a:t>
                      </a:r>
                      <a:endParaRPr lang="en-GB" sz="1200">
                        <a:solidFill>
                          <a:schemeClr val="bg1">
                            <a:lumMod val="50000"/>
                          </a:schemeClr>
                        </a:solidFill>
                        <a:effectLst/>
                        <a:latin typeface="Calibri"/>
                        <a:ea typeface="Calibri"/>
                        <a:cs typeface="Times New Roman"/>
                      </a:endParaRPr>
                    </a:p>
                  </a:txBody>
                  <a:tcPr marL="33971" marR="33971" marT="0" marB="0">
                    <a:solidFill>
                      <a:srgbClr val="FFFF00"/>
                    </a:solidFill>
                  </a:tcPr>
                </a:tc>
                <a:tc>
                  <a:txBody>
                    <a:bodyPr/>
                    <a:lstStyle/>
                    <a:p>
                      <a:pPr marL="342900" lvl="0" indent="-342900" algn="l">
                        <a:lnSpc>
                          <a:spcPct val="115000"/>
                        </a:lnSpc>
                        <a:spcAft>
                          <a:spcPts val="0"/>
                        </a:spcAft>
                        <a:buFont typeface="Symbol"/>
                        <a:buChar char=""/>
                      </a:pPr>
                      <a:r>
                        <a:rPr lang="en-GB" sz="1200">
                          <a:solidFill>
                            <a:schemeClr val="bg1">
                              <a:lumMod val="50000"/>
                            </a:schemeClr>
                          </a:solidFill>
                          <a:effectLst/>
                        </a:rPr>
                        <a:t>4K AWPU (Universal Offer)</a:t>
                      </a:r>
                    </a:p>
                    <a:p>
                      <a:pPr marL="342900" lvl="0" indent="-342900" algn="l">
                        <a:lnSpc>
                          <a:spcPct val="115000"/>
                        </a:lnSpc>
                        <a:spcAft>
                          <a:spcPts val="0"/>
                        </a:spcAft>
                        <a:buFont typeface="Symbol"/>
                        <a:buChar char=""/>
                      </a:pPr>
                      <a:r>
                        <a:rPr lang="en-GB" sz="1200">
                          <a:solidFill>
                            <a:schemeClr val="bg1">
                              <a:lumMod val="50000"/>
                            </a:schemeClr>
                          </a:solidFill>
                          <a:effectLst/>
                        </a:rPr>
                        <a:t>Up to 4K to provide enhanced staffing (Notional SEN Budget) to deliver  specified  provision</a:t>
                      </a:r>
                      <a:endParaRPr lang="en-GB" sz="1200">
                        <a:solidFill>
                          <a:schemeClr val="bg1">
                            <a:lumMod val="50000"/>
                          </a:schemeClr>
                        </a:solidFill>
                        <a:effectLst/>
                        <a:latin typeface="Calibri"/>
                        <a:ea typeface="Calibri"/>
                        <a:cs typeface="Times New Roman"/>
                      </a:endParaRPr>
                    </a:p>
                  </a:txBody>
                  <a:tcPr marL="33971" marR="33971" marT="0" marB="0">
                    <a:solidFill>
                      <a:srgbClr val="FFFF00"/>
                    </a:solidFill>
                  </a:tcPr>
                </a:tc>
                <a:tc>
                  <a:txBody>
                    <a:bodyPr/>
                    <a:lstStyle/>
                    <a:p>
                      <a:pPr marL="342900" lvl="0" indent="-342900" algn="l">
                        <a:lnSpc>
                          <a:spcPct val="115000"/>
                        </a:lnSpc>
                        <a:spcAft>
                          <a:spcPts val="0"/>
                        </a:spcAft>
                        <a:buFont typeface="Symbol"/>
                        <a:buChar char=""/>
                      </a:pPr>
                      <a:r>
                        <a:rPr lang="en-GB" sz="1200" dirty="0">
                          <a:solidFill>
                            <a:schemeClr val="bg1">
                              <a:lumMod val="50000"/>
                            </a:schemeClr>
                          </a:solidFill>
                          <a:effectLst/>
                        </a:rPr>
                        <a:t>School Core Offer detailing Quality First Teaching </a:t>
                      </a:r>
                    </a:p>
                    <a:p>
                      <a:pPr marL="342900" lvl="0" indent="-342900" algn="l">
                        <a:lnSpc>
                          <a:spcPct val="115000"/>
                        </a:lnSpc>
                        <a:spcAft>
                          <a:spcPts val="0"/>
                        </a:spcAft>
                        <a:buFont typeface="Symbol"/>
                        <a:buChar char=""/>
                      </a:pPr>
                      <a:r>
                        <a:rPr lang="en-GB" sz="1200" dirty="0">
                          <a:solidFill>
                            <a:schemeClr val="bg1">
                              <a:lumMod val="50000"/>
                            </a:schemeClr>
                          </a:solidFill>
                          <a:effectLst/>
                        </a:rPr>
                        <a:t>EYFS / NC / 16+ levels;</a:t>
                      </a:r>
                    </a:p>
                    <a:p>
                      <a:pPr marL="342900" lvl="0" indent="-342900" algn="l">
                        <a:lnSpc>
                          <a:spcPct val="115000"/>
                        </a:lnSpc>
                        <a:spcAft>
                          <a:spcPts val="0"/>
                        </a:spcAft>
                        <a:buFont typeface="Symbol"/>
                        <a:buChar char=""/>
                      </a:pPr>
                      <a:r>
                        <a:rPr lang="en-GB" sz="1200" dirty="0">
                          <a:solidFill>
                            <a:schemeClr val="bg1">
                              <a:lumMod val="50000"/>
                            </a:schemeClr>
                          </a:solidFill>
                          <a:effectLst/>
                        </a:rPr>
                        <a:t>Developmental Levels </a:t>
                      </a:r>
                    </a:p>
                    <a:p>
                      <a:pPr marL="342900" lvl="0" indent="-342900" algn="l">
                        <a:lnSpc>
                          <a:spcPct val="115000"/>
                        </a:lnSpc>
                        <a:spcAft>
                          <a:spcPts val="0"/>
                        </a:spcAft>
                        <a:buFont typeface="Symbol"/>
                        <a:buChar char=""/>
                      </a:pPr>
                      <a:r>
                        <a:rPr lang="en-GB" sz="1200" dirty="0">
                          <a:solidFill>
                            <a:schemeClr val="bg1">
                              <a:lumMod val="50000"/>
                            </a:schemeClr>
                          </a:solidFill>
                          <a:effectLst/>
                        </a:rPr>
                        <a:t>SEN Progress Grid</a:t>
                      </a:r>
                    </a:p>
                    <a:p>
                      <a:pPr marL="342900" lvl="0" indent="-342900" algn="l">
                        <a:lnSpc>
                          <a:spcPct val="115000"/>
                        </a:lnSpc>
                        <a:spcAft>
                          <a:spcPts val="0"/>
                        </a:spcAft>
                        <a:buFont typeface="Symbol"/>
                        <a:buChar char=""/>
                      </a:pPr>
                      <a:r>
                        <a:rPr lang="en-GB" sz="1200" dirty="0">
                          <a:solidFill>
                            <a:schemeClr val="bg1">
                              <a:lumMod val="50000"/>
                            </a:schemeClr>
                          </a:solidFill>
                          <a:effectLst/>
                        </a:rPr>
                        <a:t>SEN Support Grid</a:t>
                      </a:r>
                      <a:endParaRPr lang="en-GB" sz="1200" dirty="0">
                        <a:solidFill>
                          <a:schemeClr val="bg1">
                            <a:lumMod val="50000"/>
                          </a:schemeClr>
                        </a:solidFill>
                        <a:effectLst/>
                        <a:latin typeface="Calibri"/>
                        <a:ea typeface="Calibri"/>
                        <a:cs typeface="Times New Roman"/>
                      </a:endParaRPr>
                    </a:p>
                  </a:txBody>
                  <a:tcPr marL="33971" marR="33971" marT="0" marB="0">
                    <a:solidFill>
                      <a:srgbClr val="FFFF00"/>
                    </a:solidFill>
                  </a:tcPr>
                </a:tc>
              </a:tr>
            </a:tbl>
          </a:graphicData>
        </a:graphic>
      </p:graphicFrame>
    </p:spTree>
    <p:extLst>
      <p:ext uri="{BB962C8B-B14F-4D97-AF65-F5344CB8AC3E}">
        <p14:creationId xmlns:p14="http://schemas.microsoft.com/office/powerpoint/2010/main" val="33472254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Range 3</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76889311"/>
              </p:ext>
            </p:extLst>
          </p:nvPr>
        </p:nvGraphicFramePr>
        <p:xfrm>
          <a:off x="755576" y="1988840"/>
          <a:ext cx="7632849" cy="3719462"/>
        </p:xfrm>
        <a:graphic>
          <a:graphicData uri="http://schemas.openxmlformats.org/drawingml/2006/table">
            <a:tbl>
              <a:tblPr firstRow="1" firstCol="1" lastRow="1" lastCol="1" bandRow="1" bandCol="1">
                <a:tableStyleId>{5C22544A-7EE6-4342-B048-85BDC9FD1C3A}</a:tableStyleId>
              </a:tblPr>
              <a:tblGrid>
                <a:gridCol w="569832"/>
                <a:gridCol w="1338898"/>
                <a:gridCol w="2244226"/>
                <a:gridCol w="1902534"/>
                <a:gridCol w="1577359"/>
              </a:tblGrid>
              <a:tr h="359698">
                <a:tc gridSpan="5">
                  <a:txBody>
                    <a:bodyPr/>
                    <a:lstStyle/>
                    <a:p>
                      <a:pPr algn="ctr">
                        <a:lnSpc>
                          <a:spcPct val="115000"/>
                        </a:lnSpc>
                        <a:spcAft>
                          <a:spcPts val="0"/>
                        </a:spcAft>
                      </a:pPr>
                      <a:r>
                        <a:rPr lang="en-GB" sz="1400" dirty="0">
                          <a:effectLst/>
                        </a:rPr>
                        <a:t>Range Guidance</a:t>
                      </a:r>
                      <a:endParaRPr lang="en-GB" sz="1050" dirty="0">
                        <a:effectLst/>
                        <a:latin typeface="Calibri"/>
                        <a:ea typeface="Calibri"/>
                        <a:cs typeface="Times New Roman"/>
                      </a:endParaRPr>
                    </a:p>
                  </a:txBody>
                  <a:tcPr marL="33971" marR="33971" marT="0" marB="0">
                    <a:solidFill>
                      <a:srgbClr val="FFC0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47444">
                <a:tc gridSpan="5">
                  <a:txBody>
                    <a:bodyPr/>
                    <a:lstStyle/>
                    <a:p>
                      <a:pPr algn="ctr">
                        <a:lnSpc>
                          <a:spcPct val="115000"/>
                        </a:lnSpc>
                        <a:spcAft>
                          <a:spcPts val="0"/>
                        </a:spcAft>
                      </a:pPr>
                      <a:r>
                        <a:rPr lang="en-GB" sz="1400">
                          <a:effectLst/>
                        </a:rPr>
                        <a:t>Range Descriptors Overview</a:t>
                      </a:r>
                      <a:endParaRPr lang="en-GB" sz="1050">
                        <a:effectLst/>
                        <a:latin typeface="Calibri"/>
                        <a:ea typeface="Calibri"/>
                        <a:cs typeface="Times New Roman"/>
                      </a:endParaRPr>
                    </a:p>
                  </a:txBody>
                  <a:tcPr marL="33971" marR="33971" marT="0" marB="0">
                    <a:solidFill>
                      <a:srgbClr val="FFC0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401643">
                <a:tc>
                  <a:txBody>
                    <a:bodyPr/>
                    <a:lstStyle/>
                    <a:p>
                      <a:pPr algn="l">
                        <a:lnSpc>
                          <a:spcPct val="115000"/>
                        </a:lnSpc>
                        <a:spcAft>
                          <a:spcPts val="1000"/>
                        </a:spcAft>
                      </a:pPr>
                      <a:r>
                        <a:rPr lang="en-GB" sz="1050">
                          <a:effectLst/>
                        </a:rPr>
                        <a:t> </a:t>
                      </a:r>
                      <a:endParaRPr lang="en-GB" sz="1050">
                        <a:effectLst/>
                        <a:latin typeface="Calibri"/>
                        <a:ea typeface="Calibri"/>
                        <a:cs typeface="Times New Roman"/>
                      </a:endParaRPr>
                    </a:p>
                  </a:txBody>
                  <a:tcPr marL="33971" marR="33971" marT="17929" marB="17929">
                    <a:solidFill>
                      <a:srgbClr val="FFC000"/>
                    </a:solidFill>
                  </a:tcPr>
                </a:tc>
                <a:tc>
                  <a:txBody>
                    <a:bodyPr/>
                    <a:lstStyle/>
                    <a:p>
                      <a:pPr marL="249555" algn="l">
                        <a:lnSpc>
                          <a:spcPct val="115000"/>
                        </a:lnSpc>
                        <a:spcAft>
                          <a:spcPts val="0"/>
                        </a:spcAft>
                      </a:pPr>
                      <a:r>
                        <a:rPr lang="en-GB" sz="1050" b="1" dirty="0">
                          <a:solidFill>
                            <a:schemeClr val="bg1"/>
                          </a:solidFill>
                          <a:effectLst/>
                        </a:rPr>
                        <a:t>Range Descriptor</a:t>
                      </a:r>
                      <a:endParaRPr lang="en-GB" sz="1050" b="1" dirty="0">
                        <a:solidFill>
                          <a:schemeClr val="bg1"/>
                        </a:solidFill>
                        <a:effectLst/>
                        <a:latin typeface="Calibri"/>
                        <a:ea typeface="Calibri"/>
                        <a:cs typeface="Times New Roman"/>
                      </a:endParaRPr>
                    </a:p>
                  </a:txBody>
                  <a:tcPr marL="33971" marR="33971" marT="17929" marB="17929">
                    <a:solidFill>
                      <a:srgbClr val="FFC000"/>
                    </a:solidFill>
                  </a:tcPr>
                </a:tc>
                <a:tc>
                  <a:txBody>
                    <a:bodyPr/>
                    <a:lstStyle/>
                    <a:p>
                      <a:pPr marL="249555" algn="l">
                        <a:lnSpc>
                          <a:spcPct val="115000"/>
                        </a:lnSpc>
                        <a:spcAft>
                          <a:spcPts val="0"/>
                        </a:spcAft>
                      </a:pPr>
                      <a:r>
                        <a:rPr lang="en-GB" sz="1050" b="1" dirty="0">
                          <a:solidFill>
                            <a:schemeClr val="bg1"/>
                          </a:solidFill>
                          <a:effectLst/>
                        </a:rPr>
                        <a:t>Appropriate  Provision ( See Revised Range Guidance)</a:t>
                      </a:r>
                      <a:endParaRPr lang="en-GB" sz="1050" b="1" dirty="0">
                        <a:solidFill>
                          <a:schemeClr val="bg1"/>
                        </a:solidFill>
                        <a:effectLst/>
                        <a:latin typeface="Calibri"/>
                        <a:ea typeface="Calibri"/>
                        <a:cs typeface="Times New Roman"/>
                      </a:endParaRPr>
                    </a:p>
                  </a:txBody>
                  <a:tcPr marL="33971" marR="33971" marT="0" marB="0">
                    <a:solidFill>
                      <a:srgbClr val="FFC000"/>
                    </a:solidFill>
                  </a:tcPr>
                </a:tc>
                <a:tc>
                  <a:txBody>
                    <a:bodyPr/>
                    <a:lstStyle/>
                    <a:p>
                      <a:pPr marL="249555" algn="l">
                        <a:lnSpc>
                          <a:spcPct val="115000"/>
                        </a:lnSpc>
                        <a:spcAft>
                          <a:spcPts val="0"/>
                        </a:spcAft>
                      </a:pPr>
                      <a:r>
                        <a:rPr lang="en-GB" sz="1050" b="1" dirty="0">
                          <a:solidFill>
                            <a:schemeClr val="bg1"/>
                          </a:solidFill>
                          <a:effectLst/>
                        </a:rPr>
                        <a:t>SEN Support Offer</a:t>
                      </a:r>
                      <a:endParaRPr lang="en-GB" sz="1050" b="1" dirty="0">
                        <a:solidFill>
                          <a:schemeClr val="bg1"/>
                        </a:solidFill>
                        <a:effectLst/>
                        <a:latin typeface="Calibri"/>
                        <a:ea typeface="Calibri"/>
                        <a:cs typeface="Times New Roman"/>
                      </a:endParaRPr>
                    </a:p>
                  </a:txBody>
                  <a:tcPr marL="33971" marR="33971" marT="0" marB="0">
                    <a:solidFill>
                      <a:srgbClr val="FFC000"/>
                    </a:solidFill>
                  </a:tcPr>
                </a:tc>
                <a:tc>
                  <a:txBody>
                    <a:bodyPr/>
                    <a:lstStyle/>
                    <a:p>
                      <a:pPr marL="249555" algn="l">
                        <a:lnSpc>
                          <a:spcPct val="115000"/>
                        </a:lnSpc>
                        <a:spcAft>
                          <a:spcPts val="0"/>
                        </a:spcAft>
                      </a:pPr>
                      <a:r>
                        <a:rPr lang="en-GB" sz="1050" b="1" dirty="0">
                          <a:solidFill>
                            <a:schemeClr val="bg1"/>
                          </a:solidFill>
                          <a:effectLst/>
                        </a:rPr>
                        <a:t>Evidence</a:t>
                      </a:r>
                      <a:endParaRPr lang="en-GB" sz="1050" b="1" dirty="0">
                        <a:solidFill>
                          <a:schemeClr val="bg1"/>
                        </a:solidFill>
                        <a:effectLst/>
                        <a:latin typeface="Calibri"/>
                        <a:ea typeface="Calibri"/>
                        <a:cs typeface="Times New Roman"/>
                      </a:endParaRPr>
                    </a:p>
                  </a:txBody>
                  <a:tcPr marL="33971" marR="33971" marT="0" marB="0">
                    <a:solidFill>
                      <a:srgbClr val="FFC000"/>
                    </a:solidFill>
                  </a:tcPr>
                </a:tc>
              </a:tr>
              <a:tr h="2610677">
                <a:tc>
                  <a:txBody>
                    <a:bodyPr/>
                    <a:lstStyle/>
                    <a:p>
                      <a:pPr algn="l">
                        <a:lnSpc>
                          <a:spcPct val="115000"/>
                        </a:lnSpc>
                        <a:spcAft>
                          <a:spcPts val="1000"/>
                        </a:spcAft>
                      </a:pPr>
                      <a:r>
                        <a:rPr lang="en-GB" sz="1050" dirty="0">
                          <a:effectLst/>
                        </a:rPr>
                        <a:t>Range 3</a:t>
                      </a:r>
                      <a:endParaRPr lang="en-GB" sz="1050" dirty="0">
                        <a:effectLst/>
                        <a:latin typeface="Calibri"/>
                        <a:ea typeface="Calibri"/>
                        <a:cs typeface="Times New Roman"/>
                      </a:endParaRPr>
                    </a:p>
                  </a:txBody>
                  <a:tcPr marL="33971" marR="33971" marT="17929" marB="17929">
                    <a:solidFill>
                      <a:srgbClr val="FFC000"/>
                    </a:solidFill>
                  </a:tcPr>
                </a:tc>
                <a:tc>
                  <a:txBody>
                    <a:bodyPr/>
                    <a:lstStyle/>
                    <a:p>
                      <a:pPr marL="342900" lvl="0" indent="-342900" algn="l">
                        <a:lnSpc>
                          <a:spcPct val="115000"/>
                        </a:lnSpc>
                        <a:spcAft>
                          <a:spcPts val="0"/>
                        </a:spcAft>
                        <a:buFont typeface="Symbol"/>
                        <a:buChar char=""/>
                      </a:pPr>
                      <a:r>
                        <a:rPr lang="en-GB" sz="1050">
                          <a:effectLst/>
                        </a:rPr>
                        <a:t>Early Years / School Age / PFA SEN Progress Grid suggests CYP is at Range 3  in at least one area</a:t>
                      </a:r>
                      <a:endParaRPr lang="en-GB" sz="1050">
                        <a:effectLst/>
                        <a:latin typeface="Calibri"/>
                        <a:ea typeface="Calibri"/>
                        <a:cs typeface="Times New Roman"/>
                      </a:endParaRPr>
                    </a:p>
                  </a:txBody>
                  <a:tcPr marL="33971" marR="33971" marT="17929" marB="17929">
                    <a:solidFill>
                      <a:srgbClr val="FFC000"/>
                    </a:solidFill>
                  </a:tcPr>
                </a:tc>
                <a:tc>
                  <a:txBody>
                    <a:bodyPr/>
                    <a:lstStyle/>
                    <a:p>
                      <a:pPr marL="342900" lvl="0" indent="-342900" algn="l">
                        <a:lnSpc>
                          <a:spcPct val="115000"/>
                        </a:lnSpc>
                        <a:spcAft>
                          <a:spcPts val="0"/>
                        </a:spcAft>
                        <a:buFont typeface="Symbol"/>
                        <a:buChar char=""/>
                      </a:pPr>
                      <a:r>
                        <a:rPr lang="en-GB" sz="1050">
                          <a:effectLst/>
                        </a:rPr>
                        <a:t>Quality First Teaching as described in Revised Range Guidance</a:t>
                      </a:r>
                    </a:p>
                    <a:p>
                      <a:pPr marL="342900" lvl="0" indent="-342900" algn="l">
                        <a:lnSpc>
                          <a:spcPct val="115000"/>
                        </a:lnSpc>
                        <a:spcAft>
                          <a:spcPts val="0"/>
                        </a:spcAft>
                        <a:buFont typeface="Symbol"/>
                        <a:buChar char=""/>
                      </a:pPr>
                      <a:r>
                        <a:rPr lang="en-GB" sz="1050">
                          <a:effectLst/>
                        </a:rPr>
                        <a:t>SEN Need Specific Quality First Teaching  as described in Revised Range Guidance</a:t>
                      </a:r>
                    </a:p>
                    <a:p>
                      <a:pPr marL="342900" lvl="0" indent="-342900" algn="l">
                        <a:lnSpc>
                          <a:spcPct val="115000"/>
                        </a:lnSpc>
                        <a:spcAft>
                          <a:spcPts val="0"/>
                        </a:spcAft>
                        <a:buFont typeface="Symbol"/>
                        <a:buChar char=""/>
                      </a:pPr>
                      <a:r>
                        <a:rPr lang="en-GB" sz="1050">
                          <a:effectLst/>
                        </a:rPr>
                        <a:t>Small Group and Individual SEN Need Specific Interventions  as described in Revised Range Guidance</a:t>
                      </a:r>
                    </a:p>
                    <a:p>
                      <a:pPr marL="342900" lvl="0" indent="-342900" algn="l">
                        <a:lnSpc>
                          <a:spcPct val="115000"/>
                        </a:lnSpc>
                        <a:spcAft>
                          <a:spcPts val="0"/>
                        </a:spcAft>
                        <a:buFont typeface="Symbol"/>
                        <a:buChar char=""/>
                      </a:pPr>
                      <a:r>
                        <a:rPr lang="en-GB" sz="1050">
                          <a:effectLst/>
                        </a:rPr>
                        <a:t>Advice and guidance from Educational Psychologist / Specialist Teacher / other relevant professional.</a:t>
                      </a:r>
                      <a:endParaRPr lang="en-GB" sz="1050">
                        <a:effectLst/>
                        <a:latin typeface="Calibri"/>
                        <a:ea typeface="Calibri"/>
                        <a:cs typeface="Times New Roman"/>
                      </a:endParaRPr>
                    </a:p>
                  </a:txBody>
                  <a:tcPr marL="33971" marR="33971" marT="0" marB="0">
                    <a:solidFill>
                      <a:srgbClr val="FFC000"/>
                    </a:solidFill>
                  </a:tcPr>
                </a:tc>
                <a:tc>
                  <a:txBody>
                    <a:bodyPr/>
                    <a:lstStyle/>
                    <a:p>
                      <a:pPr marL="342900" lvl="0" indent="-342900" algn="l">
                        <a:lnSpc>
                          <a:spcPct val="115000"/>
                        </a:lnSpc>
                        <a:spcAft>
                          <a:spcPts val="0"/>
                        </a:spcAft>
                        <a:buFont typeface="Symbol"/>
                        <a:buChar char=""/>
                      </a:pPr>
                      <a:r>
                        <a:rPr lang="en-GB" sz="1050">
                          <a:effectLst/>
                        </a:rPr>
                        <a:t>4K AWPU (Universal Offer)</a:t>
                      </a:r>
                    </a:p>
                    <a:p>
                      <a:pPr marL="342900" lvl="0" indent="-342900" algn="l">
                        <a:lnSpc>
                          <a:spcPct val="115000"/>
                        </a:lnSpc>
                        <a:spcAft>
                          <a:spcPts val="0"/>
                        </a:spcAft>
                        <a:buFont typeface="Symbol"/>
                        <a:buChar char=""/>
                      </a:pPr>
                      <a:r>
                        <a:rPr lang="en-GB" sz="1050">
                          <a:effectLst/>
                        </a:rPr>
                        <a:t>Up to 6K to provide enhanced staffing (Notional SEN Budget) to deliver  specified  provision</a:t>
                      </a:r>
                      <a:endParaRPr lang="en-GB" sz="1050">
                        <a:effectLst/>
                        <a:latin typeface="Calibri"/>
                        <a:ea typeface="Calibri"/>
                        <a:cs typeface="Times New Roman"/>
                      </a:endParaRPr>
                    </a:p>
                  </a:txBody>
                  <a:tcPr marL="33971" marR="33971" marT="0" marB="0">
                    <a:solidFill>
                      <a:srgbClr val="FFC000"/>
                    </a:solidFill>
                  </a:tcPr>
                </a:tc>
                <a:tc>
                  <a:txBody>
                    <a:bodyPr/>
                    <a:lstStyle/>
                    <a:p>
                      <a:pPr marL="342900" lvl="0" indent="-342900" algn="l">
                        <a:lnSpc>
                          <a:spcPct val="115000"/>
                        </a:lnSpc>
                        <a:spcAft>
                          <a:spcPts val="0"/>
                        </a:spcAft>
                        <a:buFont typeface="Symbol"/>
                        <a:buChar char=""/>
                      </a:pPr>
                      <a:r>
                        <a:rPr lang="en-GB" sz="1050" dirty="0">
                          <a:effectLst/>
                        </a:rPr>
                        <a:t>School Core Offer detailing Quality First Teaching </a:t>
                      </a:r>
                    </a:p>
                    <a:p>
                      <a:pPr marL="342900" lvl="0" indent="-342900" algn="l">
                        <a:lnSpc>
                          <a:spcPct val="115000"/>
                        </a:lnSpc>
                        <a:spcAft>
                          <a:spcPts val="0"/>
                        </a:spcAft>
                        <a:buFont typeface="Symbol"/>
                        <a:buChar char=""/>
                      </a:pPr>
                      <a:r>
                        <a:rPr lang="en-GB" sz="1050" dirty="0">
                          <a:effectLst/>
                        </a:rPr>
                        <a:t>EYFS / NC / 16+ levels;</a:t>
                      </a:r>
                    </a:p>
                    <a:p>
                      <a:pPr marL="342900" lvl="0" indent="-342900" algn="l">
                        <a:lnSpc>
                          <a:spcPct val="115000"/>
                        </a:lnSpc>
                        <a:spcAft>
                          <a:spcPts val="0"/>
                        </a:spcAft>
                        <a:buFont typeface="Symbol"/>
                        <a:buChar char=""/>
                      </a:pPr>
                      <a:r>
                        <a:rPr lang="en-GB" sz="1050" dirty="0">
                          <a:effectLst/>
                        </a:rPr>
                        <a:t>Developmental Levels </a:t>
                      </a:r>
                    </a:p>
                    <a:p>
                      <a:pPr marL="342900" lvl="0" indent="-342900" algn="l">
                        <a:lnSpc>
                          <a:spcPct val="115000"/>
                        </a:lnSpc>
                        <a:spcAft>
                          <a:spcPts val="0"/>
                        </a:spcAft>
                        <a:buFont typeface="Symbol"/>
                        <a:buChar char=""/>
                      </a:pPr>
                      <a:r>
                        <a:rPr lang="en-GB" sz="1050" dirty="0">
                          <a:effectLst/>
                        </a:rPr>
                        <a:t>SEN Progress Grid</a:t>
                      </a:r>
                    </a:p>
                    <a:p>
                      <a:pPr marL="342900" lvl="0" indent="-342900" algn="l">
                        <a:lnSpc>
                          <a:spcPct val="115000"/>
                        </a:lnSpc>
                        <a:spcAft>
                          <a:spcPts val="0"/>
                        </a:spcAft>
                        <a:buFont typeface="Symbol"/>
                        <a:buChar char=""/>
                      </a:pPr>
                      <a:r>
                        <a:rPr lang="en-GB" sz="1050" dirty="0">
                          <a:effectLst/>
                        </a:rPr>
                        <a:t>SEN Support Grid </a:t>
                      </a:r>
                    </a:p>
                    <a:p>
                      <a:pPr marL="342900" lvl="0" indent="-342900" algn="l">
                        <a:lnSpc>
                          <a:spcPct val="115000"/>
                        </a:lnSpc>
                        <a:spcAft>
                          <a:spcPts val="0"/>
                        </a:spcAft>
                        <a:buFont typeface="Symbol"/>
                        <a:buChar char=""/>
                      </a:pPr>
                      <a:r>
                        <a:rPr lang="en-GB" sz="1050" dirty="0">
                          <a:effectLst/>
                        </a:rPr>
                        <a:t>Report from External professional;</a:t>
                      </a:r>
                      <a:endParaRPr lang="en-GB" sz="1050" dirty="0">
                        <a:effectLst/>
                        <a:latin typeface="Calibri"/>
                        <a:ea typeface="Calibri"/>
                        <a:cs typeface="Times New Roman"/>
                      </a:endParaRPr>
                    </a:p>
                  </a:txBody>
                  <a:tcPr marL="33971" marR="33971" marT="0" marB="0">
                    <a:solidFill>
                      <a:srgbClr val="FFC000"/>
                    </a:solidFill>
                  </a:tcPr>
                </a:tc>
              </a:tr>
            </a:tbl>
          </a:graphicData>
        </a:graphic>
      </p:graphicFrame>
    </p:spTree>
    <p:extLst>
      <p:ext uri="{BB962C8B-B14F-4D97-AF65-F5344CB8AC3E}">
        <p14:creationId xmlns:p14="http://schemas.microsoft.com/office/powerpoint/2010/main" val="5301816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Range 4</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76570745"/>
              </p:ext>
            </p:extLst>
          </p:nvPr>
        </p:nvGraphicFramePr>
        <p:xfrm>
          <a:off x="395536" y="1700808"/>
          <a:ext cx="8064896" cy="4063091"/>
        </p:xfrm>
        <a:graphic>
          <a:graphicData uri="http://schemas.openxmlformats.org/drawingml/2006/table">
            <a:tbl>
              <a:tblPr firstRow="1" firstCol="1" lastRow="1" lastCol="1" bandRow="1" bandCol="1">
                <a:tableStyleId>{5C22544A-7EE6-4342-B048-85BDC9FD1C3A}</a:tableStyleId>
              </a:tblPr>
              <a:tblGrid>
                <a:gridCol w="602086"/>
                <a:gridCol w="1414684"/>
                <a:gridCol w="2371258"/>
                <a:gridCol w="2010225"/>
                <a:gridCol w="1666643"/>
              </a:tblGrid>
              <a:tr h="268571">
                <a:tc gridSpan="5">
                  <a:txBody>
                    <a:bodyPr/>
                    <a:lstStyle/>
                    <a:p>
                      <a:pPr algn="ctr">
                        <a:lnSpc>
                          <a:spcPct val="115000"/>
                        </a:lnSpc>
                        <a:spcAft>
                          <a:spcPts val="0"/>
                        </a:spcAft>
                      </a:pPr>
                      <a:r>
                        <a:rPr lang="en-GB" sz="1600" dirty="0">
                          <a:effectLst/>
                        </a:rPr>
                        <a:t>Range Guidance</a:t>
                      </a:r>
                      <a:endParaRPr lang="en-GB" sz="1100" dirty="0">
                        <a:effectLst/>
                        <a:latin typeface="Calibri"/>
                        <a:ea typeface="Calibri"/>
                        <a:cs typeface="Times New Roman"/>
                      </a:endParaRPr>
                    </a:p>
                  </a:txBody>
                  <a:tcPr marL="33971" marR="33971" marT="0" marB="0">
                    <a:solidFill>
                      <a:srgbClr val="F6200A"/>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67634">
                <a:tc gridSpan="5">
                  <a:txBody>
                    <a:bodyPr/>
                    <a:lstStyle/>
                    <a:p>
                      <a:pPr algn="ctr">
                        <a:lnSpc>
                          <a:spcPct val="115000"/>
                        </a:lnSpc>
                        <a:spcAft>
                          <a:spcPts val="0"/>
                        </a:spcAft>
                      </a:pPr>
                      <a:r>
                        <a:rPr lang="en-GB" sz="1600" dirty="0">
                          <a:effectLst/>
                        </a:rPr>
                        <a:t>Range Descriptors Overview</a:t>
                      </a:r>
                      <a:endParaRPr lang="en-GB" sz="1100" dirty="0">
                        <a:effectLst/>
                        <a:latin typeface="Calibri"/>
                        <a:ea typeface="Calibri"/>
                        <a:cs typeface="Times New Roman"/>
                      </a:endParaRPr>
                    </a:p>
                  </a:txBody>
                  <a:tcPr marL="33971" marR="33971" marT="0" marB="0">
                    <a:solidFill>
                      <a:srgbClr val="FF00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79556">
                <a:tc>
                  <a:txBody>
                    <a:bodyPr/>
                    <a:lstStyle/>
                    <a:p>
                      <a:pPr algn="l">
                        <a:lnSpc>
                          <a:spcPct val="115000"/>
                        </a:lnSpc>
                        <a:spcAft>
                          <a:spcPts val="1000"/>
                        </a:spcAft>
                      </a:pPr>
                      <a:r>
                        <a:rPr lang="en-GB" sz="1100" dirty="0">
                          <a:effectLst/>
                        </a:rPr>
                        <a:t> </a:t>
                      </a:r>
                      <a:endParaRPr lang="en-GB" sz="1100" dirty="0">
                        <a:effectLst/>
                        <a:latin typeface="Calibri"/>
                        <a:ea typeface="Calibri"/>
                        <a:cs typeface="Times New Roman"/>
                      </a:endParaRPr>
                    </a:p>
                  </a:txBody>
                  <a:tcPr marL="33971" marR="33971" marT="17929" marB="17929">
                    <a:solidFill>
                      <a:srgbClr val="FF0000"/>
                    </a:solidFill>
                  </a:tcPr>
                </a:tc>
                <a:tc>
                  <a:txBody>
                    <a:bodyPr/>
                    <a:lstStyle/>
                    <a:p>
                      <a:pPr marL="249555" algn="l">
                        <a:lnSpc>
                          <a:spcPct val="115000"/>
                        </a:lnSpc>
                        <a:spcAft>
                          <a:spcPts val="0"/>
                        </a:spcAft>
                      </a:pPr>
                      <a:r>
                        <a:rPr lang="en-GB" sz="1100" b="1" dirty="0">
                          <a:solidFill>
                            <a:schemeClr val="bg1"/>
                          </a:solidFill>
                          <a:effectLst/>
                        </a:rPr>
                        <a:t>Range Descriptor</a:t>
                      </a:r>
                      <a:endParaRPr lang="en-GB" sz="1100" b="1" dirty="0">
                        <a:solidFill>
                          <a:schemeClr val="bg1"/>
                        </a:solidFill>
                        <a:effectLst/>
                        <a:latin typeface="Calibri"/>
                        <a:ea typeface="Calibri"/>
                        <a:cs typeface="Times New Roman"/>
                      </a:endParaRPr>
                    </a:p>
                  </a:txBody>
                  <a:tcPr marL="33971" marR="33971" marT="17929" marB="17929">
                    <a:solidFill>
                      <a:srgbClr val="FF0000"/>
                    </a:solidFill>
                  </a:tcPr>
                </a:tc>
                <a:tc>
                  <a:txBody>
                    <a:bodyPr/>
                    <a:lstStyle/>
                    <a:p>
                      <a:pPr marL="249555" algn="l">
                        <a:lnSpc>
                          <a:spcPct val="115000"/>
                        </a:lnSpc>
                        <a:spcAft>
                          <a:spcPts val="0"/>
                        </a:spcAft>
                      </a:pPr>
                      <a:r>
                        <a:rPr lang="en-GB" sz="1100" b="1" dirty="0">
                          <a:solidFill>
                            <a:schemeClr val="bg1"/>
                          </a:solidFill>
                          <a:effectLst/>
                        </a:rPr>
                        <a:t>Appropriate  Provision ( See Revised Range Guidance)</a:t>
                      </a:r>
                      <a:endParaRPr lang="en-GB" sz="1100" b="1" dirty="0">
                        <a:solidFill>
                          <a:schemeClr val="bg1"/>
                        </a:solidFill>
                        <a:effectLst/>
                        <a:latin typeface="Calibri"/>
                        <a:ea typeface="Calibri"/>
                        <a:cs typeface="Times New Roman"/>
                      </a:endParaRPr>
                    </a:p>
                  </a:txBody>
                  <a:tcPr marL="33971" marR="33971" marT="0" marB="0">
                    <a:solidFill>
                      <a:srgbClr val="FF0000"/>
                    </a:solidFill>
                  </a:tcPr>
                </a:tc>
                <a:tc>
                  <a:txBody>
                    <a:bodyPr/>
                    <a:lstStyle/>
                    <a:p>
                      <a:pPr marL="249555" algn="l">
                        <a:lnSpc>
                          <a:spcPct val="115000"/>
                        </a:lnSpc>
                        <a:spcAft>
                          <a:spcPts val="0"/>
                        </a:spcAft>
                      </a:pPr>
                      <a:r>
                        <a:rPr lang="en-GB" sz="1100" b="1" dirty="0">
                          <a:solidFill>
                            <a:schemeClr val="bg1"/>
                          </a:solidFill>
                          <a:effectLst/>
                        </a:rPr>
                        <a:t>SEN Support Offer</a:t>
                      </a:r>
                      <a:endParaRPr lang="en-GB" sz="1100" b="1" dirty="0">
                        <a:solidFill>
                          <a:schemeClr val="bg1"/>
                        </a:solidFill>
                        <a:effectLst/>
                        <a:latin typeface="Calibri"/>
                        <a:ea typeface="Calibri"/>
                        <a:cs typeface="Times New Roman"/>
                      </a:endParaRPr>
                    </a:p>
                  </a:txBody>
                  <a:tcPr marL="33971" marR="33971" marT="0" marB="0">
                    <a:solidFill>
                      <a:srgbClr val="FF0000"/>
                    </a:solidFill>
                  </a:tcPr>
                </a:tc>
                <a:tc>
                  <a:txBody>
                    <a:bodyPr/>
                    <a:lstStyle/>
                    <a:p>
                      <a:pPr marL="249555" algn="l">
                        <a:lnSpc>
                          <a:spcPct val="115000"/>
                        </a:lnSpc>
                        <a:spcAft>
                          <a:spcPts val="0"/>
                        </a:spcAft>
                      </a:pPr>
                      <a:r>
                        <a:rPr lang="en-GB" sz="1100" b="1" dirty="0">
                          <a:solidFill>
                            <a:schemeClr val="bg1"/>
                          </a:solidFill>
                          <a:effectLst/>
                        </a:rPr>
                        <a:t>Evidence</a:t>
                      </a:r>
                      <a:endParaRPr lang="en-GB" sz="1100" b="1" dirty="0">
                        <a:solidFill>
                          <a:schemeClr val="bg1"/>
                        </a:solidFill>
                        <a:effectLst/>
                        <a:latin typeface="Calibri"/>
                        <a:ea typeface="Calibri"/>
                        <a:cs typeface="Times New Roman"/>
                      </a:endParaRPr>
                    </a:p>
                  </a:txBody>
                  <a:tcPr marL="33971" marR="33971" marT="0" marB="0">
                    <a:solidFill>
                      <a:srgbClr val="FF0000"/>
                    </a:solidFill>
                  </a:tcPr>
                </a:tc>
              </a:tr>
              <a:tr h="3116687">
                <a:tc>
                  <a:txBody>
                    <a:bodyPr/>
                    <a:lstStyle/>
                    <a:p>
                      <a:pPr algn="l">
                        <a:lnSpc>
                          <a:spcPct val="115000"/>
                        </a:lnSpc>
                        <a:spcAft>
                          <a:spcPts val="1000"/>
                        </a:spcAft>
                      </a:pPr>
                      <a:r>
                        <a:rPr lang="en-GB" sz="1100" dirty="0">
                          <a:effectLst/>
                        </a:rPr>
                        <a:t>Range 4 +</a:t>
                      </a:r>
                      <a:endParaRPr lang="en-GB" sz="1100" dirty="0">
                        <a:effectLst/>
                        <a:latin typeface="Calibri"/>
                        <a:ea typeface="Calibri"/>
                        <a:cs typeface="Times New Roman"/>
                      </a:endParaRPr>
                    </a:p>
                  </a:txBody>
                  <a:tcPr marL="33971" marR="33971" marT="17929" marB="17929">
                    <a:solidFill>
                      <a:srgbClr val="FF0000"/>
                    </a:solidFill>
                  </a:tcPr>
                </a:tc>
                <a:tc>
                  <a:txBody>
                    <a:bodyPr/>
                    <a:lstStyle/>
                    <a:p>
                      <a:pPr marL="342900" lvl="0" indent="-342900" algn="l">
                        <a:lnSpc>
                          <a:spcPct val="115000"/>
                        </a:lnSpc>
                        <a:spcAft>
                          <a:spcPts val="0"/>
                        </a:spcAft>
                        <a:buFont typeface="Symbol"/>
                        <a:buChar char=""/>
                      </a:pPr>
                      <a:r>
                        <a:rPr lang="en-GB" sz="1100" dirty="0">
                          <a:effectLst/>
                        </a:rPr>
                        <a:t>Early Years / School Age / PFA SEN Progress Grid suggests CYP is at Range 4 in at least one area</a:t>
                      </a:r>
                      <a:endParaRPr lang="en-GB" sz="1100" dirty="0">
                        <a:effectLst/>
                        <a:latin typeface="Calibri"/>
                        <a:ea typeface="Calibri"/>
                        <a:cs typeface="Times New Roman"/>
                      </a:endParaRPr>
                    </a:p>
                  </a:txBody>
                  <a:tcPr marL="33971" marR="33971" marT="17929" marB="17929">
                    <a:solidFill>
                      <a:srgbClr val="FF0000"/>
                    </a:solidFill>
                  </a:tcPr>
                </a:tc>
                <a:tc>
                  <a:txBody>
                    <a:bodyPr/>
                    <a:lstStyle/>
                    <a:p>
                      <a:pPr marL="342900" lvl="0" indent="-342900" algn="l">
                        <a:lnSpc>
                          <a:spcPct val="115000"/>
                        </a:lnSpc>
                        <a:spcAft>
                          <a:spcPts val="0"/>
                        </a:spcAft>
                        <a:buFont typeface="Symbol"/>
                        <a:buChar char=""/>
                      </a:pPr>
                      <a:r>
                        <a:rPr lang="en-GB" sz="1100" dirty="0">
                          <a:effectLst/>
                        </a:rPr>
                        <a:t>Quality First Teaching as described in Revised Range Guidance</a:t>
                      </a:r>
                    </a:p>
                    <a:p>
                      <a:pPr marL="342900" lvl="0" indent="-342900" algn="l">
                        <a:lnSpc>
                          <a:spcPct val="115000"/>
                        </a:lnSpc>
                        <a:spcAft>
                          <a:spcPts val="0"/>
                        </a:spcAft>
                        <a:buFont typeface="Symbol"/>
                        <a:buChar char=""/>
                      </a:pPr>
                      <a:r>
                        <a:rPr lang="en-GB" sz="1100" dirty="0">
                          <a:effectLst/>
                        </a:rPr>
                        <a:t>SEN Need Specific Quality First Teaching  as described in Revised Range Guidance</a:t>
                      </a:r>
                    </a:p>
                    <a:p>
                      <a:pPr marL="342900" lvl="0" indent="-342900" algn="l">
                        <a:lnSpc>
                          <a:spcPct val="115000"/>
                        </a:lnSpc>
                        <a:spcAft>
                          <a:spcPts val="0"/>
                        </a:spcAft>
                        <a:buFont typeface="Symbol"/>
                        <a:buChar char=""/>
                      </a:pPr>
                      <a:r>
                        <a:rPr lang="en-GB" sz="1100" dirty="0">
                          <a:effectLst/>
                        </a:rPr>
                        <a:t>Small Group and Individual SEN Need Specific Interventions  as described in Revised Range Guidance</a:t>
                      </a:r>
                    </a:p>
                    <a:p>
                      <a:pPr marL="342900" lvl="0" indent="-342900" algn="l">
                        <a:lnSpc>
                          <a:spcPct val="115000"/>
                        </a:lnSpc>
                        <a:spcAft>
                          <a:spcPts val="0"/>
                        </a:spcAft>
                        <a:buFont typeface="Symbol"/>
                        <a:buChar char=""/>
                      </a:pPr>
                      <a:r>
                        <a:rPr lang="en-GB" sz="1100" dirty="0">
                          <a:effectLst/>
                        </a:rPr>
                        <a:t>Additional Individualised interventions as outlined in EHCP / My Support Plan</a:t>
                      </a:r>
                      <a:endParaRPr lang="en-GB" sz="1100" dirty="0">
                        <a:effectLst/>
                        <a:latin typeface="Calibri"/>
                        <a:ea typeface="Calibri"/>
                        <a:cs typeface="Times New Roman"/>
                      </a:endParaRPr>
                    </a:p>
                  </a:txBody>
                  <a:tcPr marL="33971" marR="33971" marT="0" marB="0">
                    <a:solidFill>
                      <a:srgbClr val="FF0000"/>
                    </a:solidFill>
                  </a:tcPr>
                </a:tc>
                <a:tc>
                  <a:txBody>
                    <a:bodyPr/>
                    <a:lstStyle/>
                    <a:p>
                      <a:pPr marL="342900" lvl="0" indent="-342900" algn="l">
                        <a:lnSpc>
                          <a:spcPct val="115000"/>
                        </a:lnSpc>
                        <a:spcAft>
                          <a:spcPts val="0"/>
                        </a:spcAft>
                        <a:buFont typeface="Symbol"/>
                        <a:buChar char=""/>
                      </a:pPr>
                      <a:r>
                        <a:rPr lang="en-GB" sz="1100" dirty="0">
                          <a:effectLst/>
                        </a:rPr>
                        <a:t>4K AWPU (Universal Offer)</a:t>
                      </a:r>
                    </a:p>
                    <a:p>
                      <a:pPr marL="342900" lvl="0" indent="-342900" algn="l">
                        <a:lnSpc>
                          <a:spcPct val="115000"/>
                        </a:lnSpc>
                        <a:spcAft>
                          <a:spcPts val="0"/>
                        </a:spcAft>
                        <a:buFont typeface="Symbol"/>
                        <a:buChar char=""/>
                      </a:pPr>
                      <a:r>
                        <a:rPr lang="en-GB" sz="1100" dirty="0">
                          <a:effectLst/>
                        </a:rPr>
                        <a:t>Up to 6K to provide enhanced staffing (Notional SEN Budget) to deliver  specified  provision </a:t>
                      </a:r>
                    </a:p>
                    <a:p>
                      <a:pPr marL="342900" lvl="0" indent="-342900" algn="l">
                        <a:lnSpc>
                          <a:spcPct val="115000"/>
                        </a:lnSpc>
                        <a:spcAft>
                          <a:spcPts val="0"/>
                        </a:spcAft>
                        <a:buFont typeface="Symbol"/>
                        <a:buChar char=""/>
                      </a:pPr>
                      <a:r>
                        <a:rPr lang="en-GB" sz="1100" dirty="0">
                          <a:effectLst/>
                        </a:rPr>
                        <a:t>EP monitoring support at the end of Key Stage;</a:t>
                      </a:r>
                    </a:p>
                    <a:p>
                      <a:pPr marL="342900" lvl="0" indent="-342900" algn="l">
                        <a:lnSpc>
                          <a:spcPct val="115000"/>
                        </a:lnSpc>
                        <a:spcAft>
                          <a:spcPts val="0"/>
                        </a:spcAft>
                        <a:buFont typeface="Symbol"/>
                        <a:buChar char=""/>
                      </a:pPr>
                      <a:r>
                        <a:rPr lang="en-GB" sz="1100" dirty="0">
                          <a:effectLst/>
                        </a:rPr>
                        <a:t>Early Intervention Team statutory offer;</a:t>
                      </a:r>
                    </a:p>
                    <a:p>
                      <a:pPr marL="342900" lvl="0" indent="-342900" algn="l">
                        <a:lnSpc>
                          <a:spcPct val="115000"/>
                        </a:lnSpc>
                        <a:spcAft>
                          <a:spcPts val="0"/>
                        </a:spcAft>
                        <a:buFont typeface="Symbol"/>
                        <a:buChar char=""/>
                      </a:pPr>
                      <a:r>
                        <a:rPr lang="en-GB" sz="1100" dirty="0">
                          <a:effectLst/>
                        </a:rPr>
                        <a:t>Top Up funding between £952 - £22857 from High Needs block</a:t>
                      </a:r>
                      <a:endParaRPr lang="en-GB" sz="1100" dirty="0">
                        <a:effectLst/>
                        <a:latin typeface="Calibri"/>
                        <a:ea typeface="Calibri"/>
                        <a:cs typeface="Times New Roman"/>
                      </a:endParaRPr>
                    </a:p>
                  </a:txBody>
                  <a:tcPr marL="33971" marR="33971" marT="0" marB="0">
                    <a:solidFill>
                      <a:srgbClr val="FF0000"/>
                    </a:solidFill>
                  </a:tcPr>
                </a:tc>
                <a:tc>
                  <a:txBody>
                    <a:bodyPr/>
                    <a:lstStyle/>
                    <a:p>
                      <a:pPr marL="342900" lvl="0" indent="-342900" algn="l">
                        <a:lnSpc>
                          <a:spcPct val="115000"/>
                        </a:lnSpc>
                        <a:spcAft>
                          <a:spcPts val="0"/>
                        </a:spcAft>
                        <a:buFont typeface="Symbol"/>
                        <a:buChar char=""/>
                      </a:pPr>
                      <a:r>
                        <a:rPr lang="en-GB" sz="1100" dirty="0">
                          <a:effectLst/>
                        </a:rPr>
                        <a:t>School Core Offer detailing Quality First Teaching </a:t>
                      </a:r>
                    </a:p>
                    <a:p>
                      <a:pPr marL="342900" lvl="0" indent="-342900" algn="l">
                        <a:lnSpc>
                          <a:spcPct val="115000"/>
                        </a:lnSpc>
                        <a:spcAft>
                          <a:spcPts val="0"/>
                        </a:spcAft>
                        <a:buFont typeface="Symbol"/>
                        <a:buChar char=""/>
                      </a:pPr>
                      <a:r>
                        <a:rPr lang="en-GB" sz="1100" dirty="0">
                          <a:effectLst/>
                        </a:rPr>
                        <a:t>EYFS / NC / 16+ levels;</a:t>
                      </a:r>
                    </a:p>
                    <a:p>
                      <a:pPr marL="342900" lvl="0" indent="-342900" algn="l">
                        <a:lnSpc>
                          <a:spcPct val="115000"/>
                        </a:lnSpc>
                        <a:spcAft>
                          <a:spcPts val="0"/>
                        </a:spcAft>
                        <a:buFont typeface="Symbol"/>
                        <a:buChar char=""/>
                      </a:pPr>
                      <a:r>
                        <a:rPr lang="en-GB" sz="1100" dirty="0">
                          <a:effectLst/>
                        </a:rPr>
                        <a:t>Developmental Levels </a:t>
                      </a:r>
                    </a:p>
                    <a:p>
                      <a:pPr marL="342900" lvl="0" indent="-342900" algn="l">
                        <a:lnSpc>
                          <a:spcPct val="115000"/>
                        </a:lnSpc>
                        <a:spcAft>
                          <a:spcPts val="0"/>
                        </a:spcAft>
                        <a:buFont typeface="Symbol"/>
                        <a:buChar char=""/>
                      </a:pPr>
                      <a:r>
                        <a:rPr lang="en-GB" sz="1100" dirty="0">
                          <a:effectLst/>
                        </a:rPr>
                        <a:t>SEN Progress Grid</a:t>
                      </a:r>
                    </a:p>
                    <a:p>
                      <a:pPr marL="342900" lvl="0" indent="-342900" algn="l">
                        <a:lnSpc>
                          <a:spcPct val="115000"/>
                        </a:lnSpc>
                        <a:spcAft>
                          <a:spcPts val="0"/>
                        </a:spcAft>
                        <a:buFont typeface="Symbol"/>
                        <a:buChar char=""/>
                      </a:pPr>
                      <a:r>
                        <a:rPr lang="en-GB" sz="1100" dirty="0">
                          <a:effectLst/>
                        </a:rPr>
                        <a:t>SEN Support Grid </a:t>
                      </a:r>
                    </a:p>
                    <a:p>
                      <a:pPr marL="342900" lvl="0" indent="-342900" algn="l">
                        <a:lnSpc>
                          <a:spcPct val="115000"/>
                        </a:lnSpc>
                        <a:spcAft>
                          <a:spcPts val="0"/>
                        </a:spcAft>
                        <a:buFont typeface="Symbol"/>
                        <a:buChar char=""/>
                      </a:pPr>
                      <a:r>
                        <a:rPr lang="en-GB" sz="1100" dirty="0">
                          <a:effectLst/>
                        </a:rPr>
                        <a:t>Report from External professional;</a:t>
                      </a:r>
                    </a:p>
                    <a:p>
                      <a:pPr marL="342900" lvl="0" indent="-342900" algn="l">
                        <a:lnSpc>
                          <a:spcPct val="115000"/>
                        </a:lnSpc>
                        <a:spcAft>
                          <a:spcPts val="0"/>
                        </a:spcAft>
                        <a:buFont typeface="Symbol"/>
                        <a:buChar char=""/>
                      </a:pPr>
                      <a:r>
                        <a:rPr lang="en-GB" sz="1100" dirty="0">
                          <a:effectLst/>
                        </a:rPr>
                        <a:t>EHCP / My Support Plan</a:t>
                      </a:r>
                    </a:p>
                    <a:p>
                      <a:pPr marL="342900" lvl="0" indent="-342900" algn="l">
                        <a:lnSpc>
                          <a:spcPct val="115000"/>
                        </a:lnSpc>
                        <a:spcAft>
                          <a:spcPts val="0"/>
                        </a:spcAft>
                        <a:buFont typeface="Symbol"/>
                        <a:buChar char=""/>
                      </a:pPr>
                      <a:r>
                        <a:rPr lang="en-GB" sz="1100" dirty="0">
                          <a:effectLst/>
                        </a:rPr>
                        <a:t>Functional Support assessment</a:t>
                      </a:r>
                      <a:endParaRPr lang="en-GB" sz="1100" dirty="0">
                        <a:effectLst/>
                        <a:latin typeface="Calibri"/>
                        <a:ea typeface="Calibri"/>
                        <a:cs typeface="Times New Roman"/>
                      </a:endParaRPr>
                    </a:p>
                  </a:txBody>
                  <a:tcPr marL="33971" marR="33971" marT="0" marB="0">
                    <a:solidFill>
                      <a:srgbClr val="FF0000"/>
                    </a:solidFill>
                  </a:tcPr>
                </a:tc>
              </a:tr>
            </a:tbl>
          </a:graphicData>
        </a:graphic>
      </p:graphicFrame>
    </p:spTree>
    <p:extLst>
      <p:ext uri="{BB962C8B-B14F-4D97-AF65-F5344CB8AC3E}">
        <p14:creationId xmlns:p14="http://schemas.microsoft.com/office/powerpoint/2010/main" val="3190272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Welcome</a:t>
            </a:r>
            <a:endParaRPr lang="en-GB" dirty="0"/>
          </a:p>
        </p:txBody>
      </p:sp>
      <p:graphicFrame>
        <p:nvGraphicFramePr>
          <p:cNvPr id="10" name="Table 9"/>
          <p:cNvGraphicFramePr>
            <a:graphicFrameLocks noGrp="1"/>
          </p:cNvGraphicFramePr>
          <p:nvPr>
            <p:extLst>
              <p:ext uri="{D42A27DB-BD31-4B8C-83A1-F6EECF244321}">
                <p14:modId xmlns:p14="http://schemas.microsoft.com/office/powerpoint/2010/main" val="2069223410"/>
              </p:ext>
            </p:extLst>
          </p:nvPr>
        </p:nvGraphicFramePr>
        <p:xfrm>
          <a:off x="611560" y="1916832"/>
          <a:ext cx="7560840" cy="3187704"/>
        </p:xfrm>
        <a:graphic>
          <a:graphicData uri="http://schemas.openxmlformats.org/drawingml/2006/table">
            <a:tbl>
              <a:tblPr firstRow="1" bandRow="1">
                <a:tableStyleId>{5940675A-B579-460E-94D1-54222C63F5DA}</a:tableStyleId>
              </a:tblPr>
              <a:tblGrid>
                <a:gridCol w="5796154"/>
                <a:gridCol w="1764686"/>
              </a:tblGrid>
              <a:tr h="601831">
                <a:tc>
                  <a:txBody>
                    <a:bodyPr/>
                    <a:lstStyle/>
                    <a:p>
                      <a:pPr marL="0" marR="0" lvl="0" indent="0" algn="l" defTabSz="914400" rtl="0" eaLnBrk="1" fontAlgn="auto" latinLnBrk="0" hangingPunct="1">
                        <a:lnSpc>
                          <a:spcPct val="115000"/>
                        </a:lnSpc>
                        <a:spcBef>
                          <a:spcPts val="0"/>
                        </a:spcBef>
                        <a:spcAft>
                          <a:spcPts val="0"/>
                        </a:spcAft>
                        <a:buClrTx/>
                        <a:buSzTx/>
                        <a:buFont typeface="+mj-lt"/>
                        <a:buNone/>
                        <a:tabLst/>
                        <a:defRPr/>
                      </a:pPr>
                      <a:r>
                        <a:rPr lang="en-GB" sz="2000" dirty="0" smtClean="0">
                          <a:effectLst/>
                          <a:latin typeface="Calibri"/>
                          <a:ea typeface="Calibri"/>
                          <a:cs typeface="Times New Roman"/>
                        </a:rPr>
                        <a:t>Welcome – </a:t>
                      </a:r>
                      <a:r>
                        <a:rPr lang="en-GB" sz="2000" dirty="0" smtClean="0">
                          <a:effectLst/>
                          <a:latin typeface="+mn-lt"/>
                          <a:ea typeface="Calibri"/>
                          <a:cs typeface="Times New Roman"/>
                        </a:rPr>
                        <a:t>Senco Update </a:t>
                      </a:r>
                    </a:p>
                  </a:txBody>
                  <a:tcPr/>
                </a:tc>
                <a:tc>
                  <a:txBody>
                    <a:bodyPr/>
                    <a:lstStyle/>
                    <a:p>
                      <a:r>
                        <a:rPr lang="en-GB" dirty="0" smtClean="0"/>
                        <a:t>9.00</a:t>
                      </a:r>
                      <a:endParaRPr lang="en-GB" dirty="0"/>
                    </a:p>
                  </a:txBody>
                  <a:tcPr/>
                </a:tc>
              </a:tr>
              <a:tr h="576064">
                <a:tc>
                  <a:txBody>
                    <a:bodyPr/>
                    <a:lstStyle/>
                    <a:p>
                      <a:pPr marL="0" marR="0" lvl="0" indent="0" algn="l" defTabSz="914400" rtl="0" eaLnBrk="1" fontAlgn="auto" latinLnBrk="0" hangingPunct="1">
                        <a:lnSpc>
                          <a:spcPct val="115000"/>
                        </a:lnSpc>
                        <a:spcBef>
                          <a:spcPts val="0"/>
                        </a:spcBef>
                        <a:spcAft>
                          <a:spcPts val="0"/>
                        </a:spcAft>
                        <a:buClrTx/>
                        <a:buSzTx/>
                        <a:buFont typeface="+mj-lt"/>
                        <a:buNone/>
                        <a:tabLst/>
                        <a:defRPr/>
                      </a:pPr>
                      <a:r>
                        <a:rPr lang="en-GB" sz="2000" kern="1200" dirty="0" smtClean="0">
                          <a:solidFill>
                            <a:schemeClr val="tx1"/>
                          </a:solidFill>
                          <a:effectLst/>
                          <a:latin typeface="+mn-lt"/>
                          <a:ea typeface="+mn-ea"/>
                          <a:cs typeface="+mn-cs"/>
                        </a:rPr>
                        <a:t>Range model review</a:t>
                      </a:r>
                    </a:p>
                  </a:txBody>
                  <a:tcPr/>
                </a:tc>
                <a:tc>
                  <a:txBody>
                    <a:bodyPr/>
                    <a:lstStyle/>
                    <a:p>
                      <a:r>
                        <a:rPr lang="en-GB" dirty="0" smtClean="0"/>
                        <a:t>9.30</a:t>
                      </a:r>
                      <a:endParaRPr lang="en-GB" dirty="0"/>
                    </a:p>
                  </a:txBody>
                  <a:tcPr/>
                </a:tc>
              </a:tr>
              <a:tr h="508095">
                <a:tc>
                  <a:txBody>
                    <a:bodyPr/>
                    <a:lstStyle/>
                    <a:p>
                      <a:pPr>
                        <a:buFont typeface="+mj-lt"/>
                        <a:buNone/>
                      </a:pPr>
                      <a:r>
                        <a:rPr lang="en-GB" sz="2000" dirty="0" smtClean="0">
                          <a:effectLst/>
                        </a:rPr>
                        <a:t>Networking Break</a:t>
                      </a:r>
                      <a:endParaRPr lang="en-GB" sz="2000" dirty="0">
                        <a:effectLst/>
                      </a:endParaRPr>
                    </a:p>
                  </a:txBody>
                  <a:tcPr/>
                </a:tc>
                <a:tc>
                  <a:txBody>
                    <a:bodyPr/>
                    <a:lstStyle/>
                    <a:p>
                      <a:r>
                        <a:rPr lang="en-GB" dirty="0" smtClean="0"/>
                        <a:t>10.30</a:t>
                      </a:r>
                      <a:endParaRPr lang="en-GB" dirty="0"/>
                    </a:p>
                  </a:txBody>
                  <a:tcPr/>
                </a:tc>
              </a:tr>
              <a:tr h="525846">
                <a:tc>
                  <a:txBody>
                    <a:bodyPr/>
                    <a:lstStyle/>
                    <a:p>
                      <a:pPr>
                        <a:buFont typeface="+mj-lt"/>
                        <a:buNone/>
                      </a:pPr>
                      <a:r>
                        <a:rPr lang="en-GB" sz="2000" dirty="0" smtClean="0">
                          <a:effectLst/>
                        </a:rPr>
                        <a:t>Educational Psychology Team Early Help Hub Sessions</a:t>
                      </a:r>
                      <a:endParaRPr lang="en-GB" sz="2000" dirty="0">
                        <a:effectLst/>
                      </a:endParaRPr>
                    </a:p>
                  </a:txBody>
                  <a:tcPr/>
                </a:tc>
                <a:tc>
                  <a:txBody>
                    <a:bodyPr/>
                    <a:lstStyle/>
                    <a:p>
                      <a:r>
                        <a:rPr lang="en-GB" dirty="0" smtClean="0"/>
                        <a:t>11.00</a:t>
                      </a:r>
                      <a:endParaRPr lang="en-GB" dirty="0"/>
                    </a:p>
                  </a:txBody>
                  <a:tcPr/>
                </a:tc>
              </a:tr>
              <a:tr h="525846">
                <a:tc>
                  <a:txBody>
                    <a:bodyPr/>
                    <a:lstStyle/>
                    <a:p>
                      <a:pPr>
                        <a:buFont typeface="+mj-lt"/>
                        <a:buNone/>
                      </a:pPr>
                      <a:r>
                        <a:rPr lang="en-GB" sz="2000" dirty="0" smtClean="0">
                          <a:effectLst/>
                        </a:rPr>
                        <a:t>0 – 25 SEND Inclusive Education Service</a:t>
                      </a:r>
                      <a:endParaRPr lang="en-GB" sz="2000" dirty="0">
                        <a:effectLst/>
                      </a:endParaRPr>
                    </a:p>
                  </a:txBody>
                  <a:tcPr/>
                </a:tc>
                <a:tc>
                  <a:txBody>
                    <a:bodyPr/>
                    <a:lstStyle/>
                    <a:p>
                      <a:r>
                        <a:rPr lang="en-GB" dirty="0" smtClean="0"/>
                        <a:t>11.30</a:t>
                      </a:r>
                      <a:endParaRPr lang="en-GB" dirty="0"/>
                    </a:p>
                  </a:txBody>
                  <a:tcPr/>
                </a:tc>
              </a:tr>
              <a:tr h="450022">
                <a:tc>
                  <a:txBody>
                    <a:bodyPr/>
                    <a:lstStyle/>
                    <a:p>
                      <a:r>
                        <a:rPr lang="en-GB" sz="2000" dirty="0" smtClean="0">
                          <a:effectLst/>
                          <a:latin typeface="Calibri"/>
                          <a:ea typeface="Calibri"/>
                          <a:cs typeface="Times New Roman"/>
                        </a:rPr>
                        <a:t>Any Questions</a:t>
                      </a:r>
                      <a:endParaRPr lang="en-GB" sz="3600" dirty="0"/>
                    </a:p>
                  </a:txBody>
                  <a:tcPr/>
                </a:tc>
                <a:tc>
                  <a:txBody>
                    <a:bodyPr/>
                    <a:lstStyle/>
                    <a:p>
                      <a:r>
                        <a:rPr lang="en-GB" dirty="0" smtClean="0"/>
                        <a:t>11.50</a:t>
                      </a:r>
                      <a:endParaRPr lang="en-GB" dirty="0"/>
                    </a:p>
                  </a:txBody>
                  <a:tcPr/>
                </a:tc>
              </a:tr>
            </a:tbl>
          </a:graphicData>
        </a:graphic>
      </p:graphicFrame>
    </p:spTree>
    <p:extLst>
      <p:ext uri="{BB962C8B-B14F-4D97-AF65-F5344CB8AC3E}">
        <p14:creationId xmlns:p14="http://schemas.microsoft.com/office/powerpoint/2010/main" val="23003155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Part 2 - The Revised Range Guidance </a:t>
            </a:r>
            <a:endParaRPr lang="en-GB" dirty="0"/>
          </a:p>
        </p:txBody>
      </p:sp>
      <p:sp>
        <p:nvSpPr>
          <p:cNvPr id="3" name="Content Placeholder 2"/>
          <p:cNvSpPr>
            <a:spLocks noGrp="1"/>
          </p:cNvSpPr>
          <p:nvPr>
            <p:ph idx="1"/>
          </p:nvPr>
        </p:nvSpPr>
        <p:spPr/>
        <p:txBody>
          <a:bodyPr/>
          <a:lstStyle/>
          <a:p>
            <a:r>
              <a:rPr lang="en-GB" dirty="0" smtClean="0"/>
              <a:t>The Excel version of the Draft Revised Range Guidance can be found here:</a:t>
            </a:r>
          </a:p>
          <a:p>
            <a:r>
              <a:rPr lang="en-GB" dirty="0">
                <a:hlinkClick r:id="rId2"/>
              </a:rPr>
              <a:t>https://</a:t>
            </a:r>
            <a:r>
              <a:rPr lang="en-GB" dirty="0" smtClean="0">
                <a:hlinkClick r:id="rId2"/>
              </a:rPr>
              <a:t>bso.bradford.gov.uk/Schools/CMSPage.aspx?mid=3475</a:t>
            </a:r>
            <a:endParaRPr lang="en-GB" dirty="0" smtClean="0"/>
          </a:p>
          <a:p>
            <a:r>
              <a:rPr lang="en-GB" dirty="0" smtClean="0"/>
              <a:t>Follow this pathway… BSOL: SEND: Senco Support: News and Updates</a:t>
            </a:r>
            <a:endParaRPr lang="en-GB" dirty="0"/>
          </a:p>
        </p:txBody>
      </p:sp>
    </p:spTree>
    <p:extLst>
      <p:ext uri="{BB962C8B-B14F-4D97-AF65-F5344CB8AC3E}">
        <p14:creationId xmlns:p14="http://schemas.microsoft.com/office/powerpoint/2010/main" val="7403320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How </a:t>
            </a:r>
            <a:r>
              <a:rPr lang="en-GB" dirty="0" smtClean="0"/>
              <a:t>You Can </a:t>
            </a:r>
            <a:r>
              <a:rPr lang="en-GB" dirty="0"/>
              <a:t>H</a:t>
            </a:r>
            <a:r>
              <a:rPr lang="en-GB" dirty="0" smtClean="0"/>
              <a:t>elp</a:t>
            </a:r>
            <a:endParaRPr lang="en-GB" dirty="0"/>
          </a:p>
        </p:txBody>
      </p:sp>
      <p:sp>
        <p:nvSpPr>
          <p:cNvPr id="3" name="Content Placeholder 2"/>
          <p:cNvSpPr>
            <a:spLocks noGrp="1"/>
          </p:cNvSpPr>
          <p:nvPr>
            <p:ph idx="1"/>
          </p:nvPr>
        </p:nvSpPr>
        <p:spPr/>
        <p:txBody>
          <a:bodyPr/>
          <a:lstStyle/>
          <a:p>
            <a:endParaRPr lang="en-GB" dirty="0"/>
          </a:p>
          <a:p>
            <a:r>
              <a:rPr lang="en-GB" dirty="0"/>
              <a:t>Please take time to look through the Revised Range Guidance and use it to explore and shape your provision within school.</a:t>
            </a:r>
          </a:p>
          <a:p>
            <a:r>
              <a:rPr lang="en-GB" dirty="0"/>
              <a:t>We will collect feedback from you in February 2019 and make any necessary amendments in order to roll it out fully in April 2019.</a:t>
            </a:r>
          </a:p>
        </p:txBody>
      </p:sp>
    </p:spTree>
    <p:extLst>
      <p:ext uri="{BB962C8B-B14F-4D97-AF65-F5344CB8AC3E}">
        <p14:creationId xmlns:p14="http://schemas.microsoft.com/office/powerpoint/2010/main" val="15670052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Networking Break</a:t>
            </a:r>
            <a:endParaRPr lang="en-GB"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1760"/>
          <a:stretch/>
        </p:blipFill>
        <p:spPr>
          <a:xfrm>
            <a:off x="2555776" y="1916832"/>
            <a:ext cx="4190705" cy="399371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662773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EP Early Help Hub Consultations</a:t>
            </a:r>
            <a:endParaRPr lang="en-GB" dirty="0"/>
          </a:p>
        </p:txBody>
      </p:sp>
      <p:sp>
        <p:nvSpPr>
          <p:cNvPr id="3" name="Content Placeholder 2"/>
          <p:cNvSpPr>
            <a:spLocks noGrp="1"/>
          </p:cNvSpPr>
          <p:nvPr>
            <p:ph idx="1"/>
          </p:nvPr>
        </p:nvSpPr>
        <p:spPr/>
        <p:txBody>
          <a:bodyPr/>
          <a:lstStyle/>
          <a:p>
            <a:r>
              <a:rPr lang="en-GB" dirty="0" smtClean="0"/>
              <a:t>Early Help hub sessions enable schools to </a:t>
            </a:r>
            <a:r>
              <a:rPr lang="en-GB" dirty="0"/>
              <a:t>access support and advice from an EP in a timely and efficient way. </a:t>
            </a:r>
            <a:endParaRPr lang="en-GB" dirty="0" smtClean="0"/>
          </a:p>
          <a:p>
            <a:endParaRPr lang="en-GB" dirty="0" smtClean="0"/>
          </a:p>
          <a:p>
            <a:r>
              <a:rPr lang="en-GB" dirty="0" smtClean="0"/>
              <a:t>Early </a:t>
            </a:r>
            <a:r>
              <a:rPr lang="en-GB" dirty="0"/>
              <a:t>Help hub sessions are available across the year at a number of locality and central locations</a:t>
            </a:r>
            <a:r>
              <a:rPr lang="en-GB" dirty="0" smtClean="0"/>
              <a:t>.</a:t>
            </a:r>
          </a:p>
          <a:p>
            <a:pPr marL="0" indent="0">
              <a:buNone/>
            </a:pPr>
            <a:endParaRPr lang="en-GB" dirty="0"/>
          </a:p>
          <a:p>
            <a:endParaRPr lang="en-GB" dirty="0"/>
          </a:p>
        </p:txBody>
      </p:sp>
    </p:spTree>
    <p:extLst>
      <p:ext uri="{BB962C8B-B14F-4D97-AF65-F5344CB8AC3E}">
        <p14:creationId xmlns:p14="http://schemas.microsoft.com/office/powerpoint/2010/main" val="26925556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8229600" cy="1143000"/>
          </a:xfrm>
        </p:spPr>
        <p:txBody>
          <a:bodyPr>
            <a:noAutofit/>
          </a:bodyPr>
          <a:lstStyle/>
          <a:p>
            <a:r>
              <a:rPr lang="en-GB" dirty="0" smtClean="0"/>
              <a:t>Early </a:t>
            </a:r>
            <a:r>
              <a:rPr lang="en-GB" dirty="0"/>
              <a:t>Help Hub Consultation?</a:t>
            </a:r>
          </a:p>
        </p:txBody>
      </p:sp>
      <p:sp>
        <p:nvSpPr>
          <p:cNvPr id="3" name="Content Placeholder 2"/>
          <p:cNvSpPr>
            <a:spLocks noGrp="1"/>
          </p:cNvSpPr>
          <p:nvPr>
            <p:ph idx="1"/>
          </p:nvPr>
        </p:nvSpPr>
        <p:spPr/>
        <p:txBody>
          <a:bodyPr>
            <a:normAutofit fontScale="70000" lnSpcReduction="20000"/>
          </a:bodyPr>
          <a:lstStyle/>
          <a:p>
            <a:r>
              <a:rPr lang="en-GB" dirty="0" smtClean="0"/>
              <a:t>Consultation </a:t>
            </a:r>
            <a:r>
              <a:rPr lang="en-GB" dirty="0"/>
              <a:t>is a way of thinking through concerns relating to an individual or group of students.  It offers you the opportunity to discuss these concerns directly with an Education Psychologist</a:t>
            </a:r>
            <a:r>
              <a:rPr lang="en-GB" dirty="0" smtClean="0"/>
              <a:t>.</a:t>
            </a:r>
          </a:p>
          <a:p>
            <a:endParaRPr lang="en-GB" dirty="0"/>
          </a:p>
          <a:p>
            <a:r>
              <a:rPr lang="en-GB" dirty="0" smtClean="0"/>
              <a:t>Concerns </a:t>
            </a:r>
            <a:r>
              <a:rPr lang="en-GB" dirty="0"/>
              <a:t>may relate to any aspects of teaching, learning or behaviour etc.   The approach is essentially solution orientated and aims to help you find a way of managing the situation that suits you. </a:t>
            </a:r>
            <a:endParaRPr lang="en-GB" dirty="0" smtClean="0"/>
          </a:p>
          <a:p>
            <a:endParaRPr lang="en-GB" dirty="0"/>
          </a:p>
          <a:p>
            <a:r>
              <a:rPr lang="en-GB" dirty="0" smtClean="0"/>
              <a:t>Research </a:t>
            </a:r>
            <a:r>
              <a:rPr lang="en-GB" dirty="0"/>
              <a:t>suggest that the consultation enables </a:t>
            </a:r>
            <a:r>
              <a:rPr lang="en-GB" dirty="0" err="1"/>
              <a:t>SENCos</a:t>
            </a:r>
            <a:r>
              <a:rPr lang="en-GB" dirty="0"/>
              <a:t> to feel supported, gain new perspectives, understandings and ideas, develop professional skills and to feel that they were meeting children's needs and working effectively with parents (Chadwick, 2014)</a:t>
            </a:r>
          </a:p>
          <a:p>
            <a:endParaRPr lang="en-GB" dirty="0"/>
          </a:p>
        </p:txBody>
      </p:sp>
    </p:spTree>
    <p:extLst>
      <p:ext uri="{BB962C8B-B14F-4D97-AF65-F5344CB8AC3E}">
        <p14:creationId xmlns:p14="http://schemas.microsoft.com/office/powerpoint/2010/main" val="14432205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What does a Consultation involve?</a:t>
            </a:r>
          </a:p>
        </p:txBody>
      </p:sp>
      <p:sp>
        <p:nvSpPr>
          <p:cNvPr id="3" name="Content Placeholder 2"/>
          <p:cNvSpPr>
            <a:spLocks noGrp="1"/>
          </p:cNvSpPr>
          <p:nvPr>
            <p:ph idx="1"/>
          </p:nvPr>
        </p:nvSpPr>
        <p:spPr/>
        <p:txBody>
          <a:bodyPr>
            <a:normAutofit fontScale="70000" lnSpcReduction="20000"/>
          </a:bodyPr>
          <a:lstStyle/>
          <a:p>
            <a:r>
              <a:rPr lang="en-GB" b="1" dirty="0"/>
              <a:t> </a:t>
            </a:r>
            <a:r>
              <a:rPr lang="en-GB" sz="3400" dirty="0" smtClean="0"/>
              <a:t>Prior </a:t>
            </a:r>
            <a:r>
              <a:rPr lang="en-GB" sz="3400" dirty="0"/>
              <a:t>to the consultation take time to think about what is it you want it to be about. Use the ‘Getting the most out of your Consultation’ form overleaf as a guide. If you think it would be useful, gather together examples of work / log of incidents. </a:t>
            </a:r>
            <a:endParaRPr lang="en-GB" sz="3400" dirty="0" smtClean="0"/>
          </a:p>
          <a:p>
            <a:endParaRPr lang="en-GB" sz="1700" dirty="0"/>
          </a:p>
          <a:p>
            <a:r>
              <a:rPr lang="en-GB" sz="3400" b="1" dirty="0"/>
              <a:t> </a:t>
            </a:r>
            <a:r>
              <a:rPr lang="en-GB" sz="3400" dirty="0" smtClean="0"/>
              <a:t>Each </a:t>
            </a:r>
            <a:r>
              <a:rPr lang="en-GB" sz="3400" dirty="0"/>
              <a:t>consultation will take approximately 45 minutes and involve a discussion between the EP and the person bringing the concern.  Through examining the available evidence and through discussion the precise nature of the difficulty will be established and strategies for future action will be planned</a:t>
            </a:r>
            <a:r>
              <a:rPr lang="en-GB" sz="3400" dirty="0" smtClean="0"/>
              <a:t>.</a:t>
            </a:r>
          </a:p>
          <a:p>
            <a:endParaRPr lang="en-GB" sz="1600" dirty="0"/>
          </a:p>
          <a:p>
            <a:r>
              <a:rPr lang="en-GB" sz="3400" dirty="0"/>
              <a:t> </a:t>
            </a:r>
            <a:r>
              <a:rPr lang="en-GB" sz="3400" dirty="0" smtClean="0"/>
              <a:t>After </a:t>
            </a:r>
            <a:r>
              <a:rPr lang="en-GB" sz="3400" dirty="0"/>
              <a:t>the consultation any agreed actions should be implemented by school. A further consultation may be booked if necessary.</a:t>
            </a:r>
          </a:p>
          <a:p>
            <a:endParaRPr lang="en-GB" sz="3400" dirty="0"/>
          </a:p>
        </p:txBody>
      </p:sp>
    </p:spTree>
    <p:extLst>
      <p:ext uri="{BB962C8B-B14F-4D97-AF65-F5344CB8AC3E}">
        <p14:creationId xmlns:p14="http://schemas.microsoft.com/office/powerpoint/2010/main" val="30750560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Practicalities</a:t>
            </a:r>
            <a:endParaRPr lang="en-GB" dirty="0"/>
          </a:p>
        </p:txBody>
      </p:sp>
      <p:sp>
        <p:nvSpPr>
          <p:cNvPr id="3" name="Content Placeholder 2"/>
          <p:cNvSpPr>
            <a:spLocks noGrp="1"/>
          </p:cNvSpPr>
          <p:nvPr>
            <p:ph idx="1"/>
          </p:nvPr>
        </p:nvSpPr>
        <p:spPr/>
        <p:txBody>
          <a:bodyPr>
            <a:normAutofit fontScale="70000" lnSpcReduction="20000"/>
          </a:bodyPr>
          <a:lstStyle/>
          <a:p>
            <a:pPr marL="0" indent="0">
              <a:buNone/>
            </a:pPr>
            <a:r>
              <a:rPr lang="en-GB" b="1" dirty="0"/>
              <a:t>Parental </a:t>
            </a:r>
            <a:r>
              <a:rPr lang="en-GB" b="1" dirty="0" smtClean="0"/>
              <a:t>Consent</a:t>
            </a:r>
          </a:p>
          <a:p>
            <a:pPr marL="0" indent="0">
              <a:buNone/>
            </a:pPr>
            <a:endParaRPr lang="en-GB" sz="1300" dirty="0"/>
          </a:p>
          <a:p>
            <a:r>
              <a:rPr lang="en-GB" dirty="0"/>
              <a:t> </a:t>
            </a:r>
            <a:r>
              <a:rPr lang="en-GB" dirty="0" smtClean="0"/>
              <a:t>You </a:t>
            </a:r>
            <a:r>
              <a:rPr lang="en-GB" dirty="0"/>
              <a:t>must bring signed parental consent with you to the consultation. You may also wish to consider parents accompanying you to the consultation, if you think this would be useful.</a:t>
            </a:r>
          </a:p>
          <a:p>
            <a:pPr marL="0" indent="0">
              <a:buNone/>
            </a:pPr>
            <a:r>
              <a:rPr lang="en-GB" b="1" dirty="0"/>
              <a:t> </a:t>
            </a:r>
            <a:endParaRPr lang="en-GB" dirty="0"/>
          </a:p>
          <a:p>
            <a:pPr marL="0" indent="0">
              <a:buNone/>
            </a:pPr>
            <a:r>
              <a:rPr lang="en-GB" b="1" dirty="0"/>
              <a:t>How to Book a </a:t>
            </a:r>
            <a:r>
              <a:rPr lang="en-GB" b="1" dirty="0" smtClean="0"/>
              <a:t>Consultation</a:t>
            </a:r>
          </a:p>
          <a:p>
            <a:pPr marL="0" indent="0">
              <a:buNone/>
            </a:pPr>
            <a:endParaRPr lang="en-GB" sz="1600" dirty="0"/>
          </a:p>
          <a:p>
            <a:r>
              <a:rPr lang="en-GB" dirty="0" smtClean="0"/>
              <a:t>A </a:t>
            </a:r>
            <a:r>
              <a:rPr lang="en-GB" dirty="0"/>
              <a:t>full timetable of Educational Psychology ‘Early Help’ hub sessions is available on Bradford Schools Online, </a:t>
            </a:r>
            <a:r>
              <a:rPr lang="en-GB" u="sng" dirty="0">
                <a:hlinkClick r:id="rId2"/>
              </a:rPr>
              <a:t>https://bso.bradford.gov.uk/content/educational-psychology</a:t>
            </a:r>
            <a:endParaRPr lang="en-GB" dirty="0"/>
          </a:p>
          <a:p>
            <a:pPr marL="0" indent="0">
              <a:buNone/>
            </a:pPr>
            <a:endParaRPr lang="en-GB" dirty="0"/>
          </a:p>
          <a:p>
            <a:r>
              <a:rPr lang="en-GB" dirty="0"/>
              <a:t>Please call 01274 439444 to book a consultation.</a:t>
            </a:r>
          </a:p>
        </p:txBody>
      </p:sp>
    </p:spTree>
    <p:extLst>
      <p:ext uri="{BB962C8B-B14F-4D97-AF65-F5344CB8AC3E}">
        <p14:creationId xmlns:p14="http://schemas.microsoft.com/office/powerpoint/2010/main" val="1701266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nvSpPr>
        <p:spPr>
          <a:xfrm>
            <a:off x="446926" y="1345871"/>
            <a:ext cx="8162684" cy="3245921"/>
          </a:xfrm>
          <a:prstGeom prst="rect">
            <a:avLst/>
          </a:prstGeom>
        </p:spPr>
        <p:txBody>
          <a:bodyPr vert="horz" lIns="91428" tIns="45714" rIns="91428" bIns="45714" rtlCol="0">
            <a:noAutofit/>
          </a:bodyPr>
          <a:lstStyle>
            <a:lvl1pPr marL="0" indent="0" algn="ctr" defTabSz="457142"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142" indent="0" algn="ctr" defTabSz="457142"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285" indent="0" algn="ctr" defTabSz="457142"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427" indent="0" algn="ctr" defTabSz="457142"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570" indent="0" algn="ctr" defTabSz="457142"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5712" indent="0" algn="ctr" defTabSz="457142"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2855" indent="0" algn="ctr" defTabSz="457142" rtl="0" eaLnBrk="1" latinLnBrk="0" hangingPunct="1">
              <a:spcBef>
                <a:spcPct val="20000"/>
              </a:spcBef>
              <a:buFont typeface="Arial"/>
              <a:buNone/>
              <a:defRPr sz="2000" kern="1200">
                <a:solidFill>
                  <a:schemeClr val="tx1">
                    <a:tint val="75000"/>
                  </a:schemeClr>
                </a:solidFill>
                <a:latin typeface="+mn-lt"/>
                <a:ea typeface="+mn-ea"/>
                <a:cs typeface="+mn-cs"/>
              </a:defRPr>
            </a:lvl7pPr>
            <a:lvl8pPr marL="3199997" indent="0" algn="ctr" defTabSz="457142"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139" indent="0" algn="ctr" defTabSz="457142"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10000"/>
              </a:lnSpc>
            </a:pPr>
            <a:endParaRPr lang="en-GB" sz="2400" b="1" dirty="0" smtClean="0">
              <a:solidFill>
                <a:schemeClr val="tx1"/>
              </a:solidFill>
              <a:latin typeface="Arial" panose="020B0604020202020204" pitchFamily="34" charset="0"/>
              <a:cs typeface="Arial" panose="020B0604020202020204" pitchFamily="34" charset="0"/>
            </a:endParaRPr>
          </a:p>
          <a:p>
            <a:pPr algn="l">
              <a:lnSpc>
                <a:spcPct val="110000"/>
              </a:lnSpc>
            </a:pPr>
            <a:endParaRPr lang="en-GB"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2443" y="5775865"/>
            <a:ext cx="2464468" cy="909672"/>
          </a:xfrm>
          <a:prstGeom prst="rect">
            <a:avLst/>
          </a:prstGeom>
        </p:spPr>
      </p:pic>
      <p:sp>
        <p:nvSpPr>
          <p:cNvPr id="3" name="Rectangle 2"/>
          <p:cNvSpPr/>
          <p:nvPr/>
        </p:nvSpPr>
        <p:spPr>
          <a:xfrm>
            <a:off x="1009403" y="2121726"/>
            <a:ext cx="6735274" cy="1384995"/>
          </a:xfrm>
          <a:prstGeom prst="rect">
            <a:avLst/>
          </a:prstGeom>
        </p:spPr>
        <p:txBody>
          <a:bodyPr wrap="square">
            <a:spAutoFit/>
          </a:bodyPr>
          <a:lstStyle/>
          <a:p>
            <a:pPr algn="ctr"/>
            <a:r>
              <a:rPr lang="en-GB" sz="2800" b="1" dirty="0"/>
              <a:t>The </a:t>
            </a:r>
            <a:r>
              <a:rPr lang="en-GB" sz="2800" b="1" dirty="0" smtClean="0"/>
              <a:t>0-25 SEND </a:t>
            </a:r>
            <a:r>
              <a:rPr lang="en-GB" sz="2800" b="1" dirty="0"/>
              <a:t>Inclusive Education </a:t>
            </a:r>
            <a:r>
              <a:rPr lang="en-GB" sz="2800" b="1" dirty="0" smtClean="0"/>
              <a:t>Service </a:t>
            </a:r>
          </a:p>
          <a:p>
            <a:pPr algn="ctr"/>
            <a:endParaRPr lang="en-GB" sz="2800" b="1" dirty="0" smtClean="0"/>
          </a:p>
          <a:p>
            <a:pPr algn="ctr"/>
            <a:r>
              <a:rPr lang="en-GB" sz="2800" b="1" dirty="0" smtClean="0"/>
              <a:t>SENCO Network: 18.09.18</a:t>
            </a:r>
            <a:endParaRPr lang="en-GB" sz="2800" b="1" dirty="0"/>
          </a:p>
        </p:txBody>
      </p:sp>
      <p:sp>
        <p:nvSpPr>
          <p:cNvPr id="7" name="Title 1"/>
          <p:cNvSpPr txBox="1">
            <a:spLocks/>
          </p:cNvSpPr>
          <p:nvPr/>
        </p:nvSpPr>
        <p:spPr>
          <a:xfrm>
            <a:off x="685800" y="260647"/>
            <a:ext cx="7772400" cy="1544401"/>
          </a:xfrm>
          <a:prstGeom prst="rect">
            <a:avLst/>
          </a:prstGeom>
          <a:solidFill>
            <a:schemeClr val="tx2">
              <a:lumMod val="40000"/>
              <a:lumOff val="60000"/>
            </a:schemeClr>
          </a:solidFill>
        </p:spPr>
        <p:txBody>
          <a:bodyPr vert="horz" lIns="91428" tIns="45714" rIns="91428" bIns="45714" rtlCol="0" anchor="ctr">
            <a:noAutofit/>
          </a:bodyPr>
          <a:lstStyle>
            <a:lvl1pPr algn="ctr" defTabSz="457142" rtl="0" eaLnBrk="1" latinLnBrk="0" hangingPunct="1">
              <a:spcBef>
                <a:spcPct val="0"/>
              </a:spcBef>
              <a:buNone/>
              <a:defRPr sz="4400" kern="1200">
                <a:solidFill>
                  <a:schemeClr val="tx1"/>
                </a:solidFill>
                <a:latin typeface="+mj-lt"/>
                <a:ea typeface="+mj-ea"/>
                <a:cs typeface="+mj-cs"/>
              </a:defRPr>
            </a:lvl1pPr>
          </a:lstStyle>
          <a:p>
            <a:r>
              <a:rPr lang="en-GB" sz="4100" b="1" dirty="0"/>
              <a:t>Transforming SEND Teaching Support Services</a:t>
            </a:r>
            <a:endParaRPr lang="en-GB" sz="4100" dirty="0"/>
          </a:p>
        </p:txBody>
      </p:sp>
    </p:spTree>
    <p:extLst>
      <p:ext uri="{BB962C8B-B14F-4D97-AF65-F5344CB8AC3E}">
        <p14:creationId xmlns:p14="http://schemas.microsoft.com/office/powerpoint/2010/main" val="1926164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Transformation and Restructure</a:t>
            </a:r>
            <a:endParaRPr lang="en-GB" b="1" dirty="0"/>
          </a:p>
        </p:txBody>
      </p:sp>
      <p:sp>
        <p:nvSpPr>
          <p:cNvPr id="3" name="Content Placeholder 2"/>
          <p:cNvSpPr>
            <a:spLocks noGrp="1"/>
          </p:cNvSpPr>
          <p:nvPr>
            <p:ph idx="1"/>
          </p:nvPr>
        </p:nvSpPr>
        <p:spPr/>
        <p:txBody>
          <a:bodyPr>
            <a:normAutofit/>
          </a:bodyPr>
          <a:lstStyle/>
          <a:p>
            <a:r>
              <a:rPr lang="en-GB" dirty="0" smtClean="0"/>
              <a:t>Following a consultation process the Specialist Teaching Support Services became the 0-25 SEND Inclusive Education Service on the 1.9.18.</a:t>
            </a:r>
          </a:p>
          <a:p>
            <a:r>
              <a:rPr lang="en-GB" dirty="0" smtClean="0"/>
              <a:t>Brings together teaching </a:t>
            </a:r>
            <a:r>
              <a:rPr lang="en-GB" dirty="0"/>
              <a:t>and support services for children and young people </a:t>
            </a:r>
            <a:r>
              <a:rPr lang="en-GB" dirty="0" smtClean="0"/>
              <a:t>from </a:t>
            </a:r>
            <a:r>
              <a:rPr lang="en-GB" dirty="0"/>
              <a:t>birth to 25 years of </a:t>
            </a:r>
            <a:r>
              <a:rPr lang="en-GB" dirty="0" smtClean="0"/>
              <a:t>age.</a:t>
            </a:r>
            <a:endParaRPr lang="en-GB" b="1" dirty="0"/>
          </a:p>
          <a:p>
            <a:endParaRPr lang="en-GB" dirty="0" smtClean="0"/>
          </a:p>
          <a:p>
            <a:endParaRPr lang="en-GB" dirty="0"/>
          </a:p>
        </p:txBody>
      </p:sp>
    </p:spTree>
    <p:extLst>
      <p:ext uri="{BB962C8B-B14F-4D97-AF65-F5344CB8AC3E}">
        <p14:creationId xmlns:p14="http://schemas.microsoft.com/office/powerpoint/2010/main" val="37190220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0-25 SEND Inclusive Education Service </a:t>
            </a:r>
            <a:endParaRPr lang="en-GB" b="1" dirty="0"/>
          </a:p>
        </p:txBody>
      </p:sp>
      <p:sp>
        <p:nvSpPr>
          <p:cNvPr id="3" name="Content Placeholder 2"/>
          <p:cNvSpPr>
            <a:spLocks noGrp="1"/>
          </p:cNvSpPr>
          <p:nvPr>
            <p:ph idx="1"/>
          </p:nvPr>
        </p:nvSpPr>
        <p:spPr/>
        <p:txBody>
          <a:bodyPr>
            <a:normAutofit fontScale="85000" lnSpcReduction="10000"/>
          </a:bodyPr>
          <a:lstStyle/>
          <a:p>
            <a:pPr marL="0" indent="0">
              <a:buNone/>
            </a:pPr>
            <a:r>
              <a:rPr lang="en-GB" dirty="0"/>
              <a:t>Our ambition is to improve outcomes and life chances for all children and young people with SEN and disabilities (SEND) across Bradford. We need to:</a:t>
            </a:r>
          </a:p>
          <a:p>
            <a:pPr lvl="0"/>
            <a:r>
              <a:rPr lang="en-GB" dirty="0"/>
              <a:t>Ensure there is early identification, early assessment and early intervention for  children with SEND;</a:t>
            </a:r>
          </a:p>
          <a:p>
            <a:pPr lvl="0"/>
            <a:r>
              <a:rPr lang="en-GB" dirty="0"/>
              <a:t>Make the most effective use of the outstanding practice and provision across the Bradford District;</a:t>
            </a:r>
          </a:p>
          <a:p>
            <a:pPr lvl="0"/>
            <a:r>
              <a:rPr lang="en-GB" dirty="0"/>
              <a:t>Ensure continued use of our specialist knowledge, skills and expertise in meeting the need of children and young people with SEND.</a:t>
            </a:r>
          </a:p>
          <a:p>
            <a:endParaRPr lang="en-GB" dirty="0"/>
          </a:p>
          <a:p>
            <a:pPr marL="0" indent="0">
              <a:buNone/>
            </a:pPr>
            <a:endParaRPr lang="en-GB" dirty="0" smtClean="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403819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Welcome</a:t>
            </a:r>
            <a:endParaRPr lang="en-GB" dirty="0"/>
          </a:p>
        </p:txBody>
      </p:sp>
      <p:sp>
        <p:nvSpPr>
          <p:cNvPr id="4" name="Content Placeholder 2"/>
          <p:cNvSpPr>
            <a:spLocks noGrp="1"/>
          </p:cNvSpPr>
          <p:nvPr>
            <p:ph idx="1"/>
          </p:nvPr>
        </p:nvSpPr>
        <p:spPr/>
        <p:txBody>
          <a:bodyPr>
            <a:normAutofit/>
          </a:bodyPr>
          <a:lstStyle/>
          <a:p>
            <a:pPr marL="0" lvl="0" indent="0">
              <a:buNone/>
            </a:pPr>
            <a:r>
              <a:rPr lang="en-GB" sz="2800" b="1" dirty="0" smtClean="0"/>
              <a:t>Something old, something new….</a:t>
            </a:r>
          </a:p>
          <a:p>
            <a:pPr marL="0" lvl="0" indent="0">
              <a:buNone/>
            </a:pPr>
            <a:r>
              <a:rPr lang="en-GB" sz="2800" b="1" dirty="0" smtClean="0"/>
              <a:t>Introduce yourself to your colleagues</a:t>
            </a:r>
            <a:endParaRPr lang="en-GB" sz="2800" b="1" dirty="0"/>
          </a:p>
          <a:p>
            <a:pPr lvl="0"/>
            <a:r>
              <a:rPr lang="en-GB" sz="2800" b="1" dirty="0" smtClean="0"/>
              <a:t>On your table discuss:</a:t>
            </a:r>
          </a:p>
          <a:p>
            <a:pPr lvl="1"/>
            <a:r>
              <a:rPr lang="en-GB" sz="2400" b="1" dirty="0" smtClean="0"/>
              <a:t>Something you did last year that worked well and you’ll do again;</a:t>
            </a:r>
          </a:p>
          <a:p>
            <a:pPr lvl="1"/>
            <a:r>
              <a:rPr lang="en-GB" sz="2400" b="1" dirty="0" smtClean="0"/>
              <a:t>Something new you want to try this year</a:t>
            </a:r>
          </a:p>
          <a:p>
            <a:pPr lvl="1"/>
            <a:r>
              <a:rPr lang="en-GB" sz="2400" b="1" dirty="0" smtClean="0"/>
              <a:t>Something borrowed – an idea or resource you want to look at</a:t>
            </a:r>
          </a:p>
          <a:p>
            <a:pPr lvl="1"/>
            <a:r>
              <a:rPr lang="en-GB" sz="2400" b="1" dirty="0" smtClean="0"/>
              <a:t>Something blue – the thing that made you swear last year!</a:t>
            </a:r>
            <a:endParaRPr lang="en-GB" sz="2400" dirty="0" smtClean="0"/>
          </a:p>
          <a:p>
            <a:pPr marL="0" lvl="0" indent="0">
              <a:buNone/>
            </a:pPr>
            <a:endParaRPr lang="en-GB" sz="2800" dirty="0" smtClean="0"/>
          </a:p>
          <a:p>
            <a:pPr marL="0" lvl="0" indent="0">
              <a:buNone/>
            </a:pPr>
            <a:endParaRPr lang="en-GB" sz="2800"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912" y="5661248"/>
            <a:ext cx="2091112" cy="969516"/>
          </a:xfrm>
          <a:prstGeom prst="rect">
            <a:avLst/>
          </a:prstGeom>
        </p:spPr>
      </p:pic>
    </p:spTree>
    <p:extLst>
      <p:ext uri="{BB962C8B-B14F-4D97-AF65-F5344CB8AC3E}">
        <p14:creationId xmlns:p14="http://schemas.microsoft.com/office/powerpoint/2010/main" val="35227422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Autofit/>
          </a:bodyPr>
          <a:lstStyle/>
          <a:p>
            <a:r>
              <a:rPr lang="en-GB" sz="3200" b="1" dirty="0" smtClean="0"/>
              <a:t>O-25 SEND Inclusive Education Service</a:t>
            </a:r>
            <a:endParaRPr lang="en-GB" sz="3200" b="1" dirty="0"/>
          </a:p>
        </p:txBody>
      </p:sp>
      <p:sp>
        <p:nvSpPr>
          <p:cNvPr id="3" name="Content Placeholder 2"/>
          <p:cNvSpPr>
            <a:spLocks noGrp="1"/>
          </p:cNvSpPr>
          <p:nvPr>
            <p:ph idx="1"/>
          </p:nvPr>
        </p:nvSpPr>
        <p:spPr/>
        <p:txBody>
          <a:bodyPr/>
          <a:lstStyle/>
          <a:p>
            <a:pPr marL="0" indent="0">
              <a:buNone/>
            </a:pPr>
            <a:endParaRPr lang="en-GB" sz="2000" b="1" dirty="0" smtClean="0"/>
          </a:p>
          <a:p>
            <a:pPr marL="0" indent="0">
              <a:buNone/>
            </a:pPr>
            <a:endParaRPr lang="en-GB" sz="2000" b="1" dirty="0" smtClean="0"/>
          </a:p>
          <a:p>
            <a:pPr marL="0" indent="0">
              <a:buNone/>
            </a:pPr>
            <a:endParaRPr lang="en-GB" dirty="0"/>
          </a:p>
          <a:p>
            <a:pPr marL="0" indent="0">
              <a:buNone/>
            </a:pPr>
            <a:endParaRPr lang="en-GB" dirty="0"/>
          </a:p>
          <a:p>
            <a:pPr marL="0" indent="0">
              <a:buNone/>
            </a:pPr>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8625" y="1417638"/>
            <a:ext cx="5746750" cy="4478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1" y="2327564"/>
            <a:ext cx="2369127" cy="2308324"/>
          </a:xfrm>
          <a:prstGeom prst="rect">
            <a:avLst/>
          </a:prstGeom>
          <a:solidFill>
            <a:srgbClr val="FFC000"/>
          </a:solidFill>
        </p:spPr>
        <p:txBody>
          <a:bodyPr wrap="square" rtlCol="0">
            <a:spAutoFit/>
          </a:bodyPr>
          <a:lstStyle/>
          <a:p>
            <a:r>
              <a:rPr lang="en-GB" sz="2400" b="1" dirty="0" smtClean="0"/>
              <a:t>High Incidence Team </a:t>
            </a:r>
            <a:r>
              <a:rPr lang="en-GB" sz="2400" dirty="0" smtClean="0"/>
              <a:t>for high occurring needs</a:t>
            </a:r>
            <a:r>
              <a:rPr lang="en-GB" dirty="0" smtClean="0"/>
              <a:t>.</a:t>
            </a:r>
          </a:p>
          <a:p>
            <a:endParaRPr lang="en-GB" dirty="0"/>
          </a:p>
          <a:p>
            <a:endParaRPr lang="en-GB" dirty="0" smtClean="0"/>
          </a:p>
          <a:p>
            <a:endParaRPr lang="en-GB" dirty="0"/>
          </a:p>
          <a:p>
            <a:endParaRPr lang="en-GB" dirty="0" smtClean="0"/>
          </a:p>
        </p:txBody>
      </p:sp>
    </p:spTree>
    <p:extLst>
      <p:ext uri="{BB962C8B-B14F-4D97-AF65-F5344CB8AC3E}">
        <p14:creationId xmlns:p14="http://schemas.microsoft.com/office/powerpoint/2010/main" val="34856071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Autofit/>
          </a:bodyPr>
          <a:lstStyle/>
          <a:p>
            <a:r>
              <a:rPr lang="en-GB" sz="3200" b="1" dirty="0" smtClean="0"/>
              <a:t>O-25 </a:t>
            </a:r>
            <a:r>
              <a:rPr lang="en-GB" sz="3200" b="1" dirty="0"/>
              <a:t>SEND Inclusive Education Service</a:t>
            </a:r>
          </a:p>
        </p:txBody>
      </p:sp>
      <p:sp>
        <p:nvSpPr>
          <p:cNvPr id="3" name="Content Placeholder 2"/>
          <p:cNvSpPr>
            <a:spLocks noGrp="1"/>
          </p:cNvSpPr>
          <p:nvPr>
            <p:ph idx="1"/>
          </p:nvPr>
        </p:nvSpPr>
        <p:spPr>
          <a:xfrm>
            <a:off x="457200" y="1600201"/>
            <a:ext cx="8229600" cy="3862448"/>
          </a:xfrm>
        </p:spPr>
        <p:txBody>
          <a:bodyPr>
            <a:normAutofit/>
          </a:bodyPr>
          <a:lstStyle/>
          <a:p>
            <a:pPr marL="914285" lvl="2" indent="0">
              <a:buNone/>
            </a:pPr>
            <a:endParaRPr lang="en-GB" sz="1600" b="1" dirty="0"/>
          </a:p>
        </p:txBody>
      </p:sp>
      <p:graphicFrame>
        <p:nvGraphicFramePr>
          <p:cNvPr id="6" name="Diagram 5"/>
          <p:cNvGraphicFramePr/>
          <p:nvPr>
            <p:extLst>
              <p:ext uri="{D42A27DB-BD31-4B8C-83A1-F6EECF244321}">
                <p14:modId xmlns:p14="http://schemas.microsoft.com/office/powerpoint/2010/main" val="508077875"/>
              </p:ext>
            </p:extLst>
          </p:nvPr>
        </p:nvGraphicFramePr>
        <p:xfrm>
          <a:off x="1710047" y="1584368"/>
          <a:ext cx="6198919" cy="44725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1567543" y="2998113"/>
            <a:ext cx="6424551" cy="369332"/>
          </a:xfrm>
          <a:prstGeom prst="rect">
            <a:avLst/>
          </a:prstGeom>
        </p:spPr>
        <p:txBody>
          <a:bodyPr wrap="square">
            <a:spAutoFit/>
          </a:bodyPr>
          <a:lstStyle/>
          <a:p>
            <a:endParaRPr lang="en-GB" dirty="0"/>
          </a:p>
        </p:txBody>
      </p:sp>
      <p:sp>
        <p:nvSpPr>
          <p:cNvPr id="4" name="TextBox 3"/>
          <p:cNvSpPr txBox="1"/>
          <p:nvPr/>
        </p:nvSpPr>
        <p:spPr>
          <a:xfrm>
            <a:off x="665019" y="2105891"/>
            <a:ext cx="2137559" cy="2123658"/>
          </a:xfrm>
          <a:prstGeom prst="rect">
            <a:avLst/>
          </a:prstGeom>
          <a:solidFill>
            <a:srgbClr val="FFC000"/>
          </a:solidFill>
        </p:spPr>
        <p:txBody>
          <a:bodyPr wrap="square" rtlCol="0">
            <a:spAutoFit/>
          </a:bodyPr>
          <a:lstStyle/>
          <a:p>
            <a:r>
              <a:rPr lang="en-GB" sz="2400" b="1" dirty="0" smtClean="0"/>
              <a:t>Low </a:t>
            </a:r>
            <a:r>
              <a:rPr lang="en-GB" sz="2400" b="1" dirty="0"/>
              <a:t>Incidence Team </a:t>
            </a:r>
            <a:r>
              <a:rPr lang="en-GB" sz="2400" dirty="0"/>
              <a:t>for </a:t>
            </a:r>
            <a:r>
              <a:rPr lang="en-GB" sz="2400" dirty="0" smtClean="0"/>
              <a:t>low </a:t>
            </a:r>
            <a:r>
              <a:rPr lang="en-GB" sz="2400" dirty="0"/>
              <a:t>occurring needs.</a:t>
            </a:r>
          </a:p>
          <a:p>
            <a:endParaRPr lang="en-GB" dirty="0"/>
          </a:p>
          <a:p>
            <a:endParaRPr lang="en-GB" dirty="0"/>
          </a:p>
        </p:txBody>
      </p:sp>
    </p:spTree>
    <p:extLst>
      <p:ext uri="{BB962C8B-B14F-4D97-AF65-F5344CB8AC3E}">
        <p14:creationId xmlns:p14="http://schemas.microsoft.com/office/powerpoint/2010/main" val="41148266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Immediate Priorities for new service</a:t>
            </a:r>
          </a:p>
        </p:txBody>
      </p:sp>
      <p:sp>
        <p:nvSpPr>
          <p:cNvPr id="3" name="Content Placeholder 2"/>
          <p:cNvSpPr>
            <a:spLocks noGrp="1"/>
          </p:cNvSpPr>
          <p:nvPr>
            <p:ph idx="1"/>
          </p:nvPr>
        </p:nvSpPr>
        <p:spPr>
          <a:xfrm>
            <a:off x="457200" y="1417639"/>
            <a:ext cx="8229600" cy="4708525"/>
          </a:xfrm>
        </p:spPr>
        <p:txBody>
          <a:bodyPr>
            <a:normAutofit fontScale="92500"/>
          </a:bodyPr>
          <a:lstStyle/>
          <a:p>
            <a:r>
              <a:rPr lang="en-GB" dirty="0" smtClean="0"/>
              <a:t>Clarification of the traded and non traded offer.</a:t>
            </a:r>
            <a:endParaRPr lang="en-GB" i="1" dirty="0"/>
          </a:p>
          <a:p>
            <a:r>
              <a:rPr lang="en-GB" dirty="0"/>
              <a:t>Marketing of the traded offer</a:t>
            </a:r>
            <a:r>
              <a:rPr lang="en-GB" dirty="0" smtClean="0"/>
              <a:t>. Teacher visits.</a:t>
            </a:r>
            <a:endParaRPr lang="en-GB" dirty="0"/>
          </a:p>
          <a:p>
            <a:pPr lvl="0"/>
            <a:r>
              <a:rPr lang="en-GB" dirty="0" smtClean="0"/>
              <a:t>Clear </a:t>
            </a:r>
            <a:r>
              <a:rPr lang="en-GB" dirty="0"/>
              <a:t>and transparent processes: single referral </a:t>
            </a:r>
            <a:r>
              <a:rPr lang="en-GB" dirty="0" smtClean="0"/>
              <a:t>process.</a:t>
            </a:r>
            <a:endParaRPr lang="en-GB" dirty="0"/>
          </a:p>
          <a:p>
            <a:r>
              <a:rPr lang="en-GB" dirty="0"/>
              <a:t>Managing change and expectations both internally and externally. </a:t>
            </a:r>
          </a:p>
          <a:p>
            <a:r>
              <a:rPr lang="en-GB" dirty="0"/>
              <a:t>Revising the Range offer in partnership with mainstream and specialist colleagues.</a:t>
            </a:r>
          </a:p>
          <a:p>
            <a:r>
              <a:rPr lang="en-GB" dirty="0" smtClean="0"/>
              <a:t>Revising the information on BSOL </a:t>
            </a:r>
            <a:r>
              <a:rPr lang="en-GB" dirty="0"/>
              <a:t>and Local </a:t>
            </a:r>
            <a:r>
              <a:rPr lang="en-GB" dirty="0" smtClean="0"/>
              <a:t>Offer</a:t>
            </a:r>
            <a:endParaRPr lang="en-GB" dirty="0"/>
          </a:p>
          <a:p>
            <a:endParaRPr lang="en-GB" dirty="0"/>
          </a:p>
        </p:txBody>
      </p:sp>
    </p:spTree>
    <p:extLst>
      <p:ext uri="{BB962C8B-B14F-4D97-AF65-F5344CB8AC3E}">
        <p14:creationId xmlns:p14="http://schemas.microsoft.com/office/powerpoint/2010/main" val="36034417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Longer Term Priorities</a:t>
            </a:r>
            <a:endParaRPr lang="en-GB" dirty="0"/>
          </a:p>
        </p:txBody>
      </p:sp>
      <p:sp>
        <p:nvSpPr>
          <p:cNvPr id="3" name="Content Placeholder 2"/>
          <p:cNvSpPr>
            <a:spLocks noGrp="1"/>
          </p:cNvSpPr>
          <p:nvPr>
            <p:ph idx="1"/>
          </p:nvPr>
        </p:nvSpPr>
        <p:spPr/>
        <p:txBody>
          <a:bodyPr>
            <a:normAutofit fontScale="85000" lnSpcReduction="20000"/>
          </a:bodyPr>
          <a:lstStyle/>
          <a:p>
            <a:pPr lvl="0"/>
            <a:r>
              <a:rPr lang="en-GB" b="1" dirty="0"/>
              <a:t>Improved outcomes for children and young people</a:t>
            </a:r>
          </a:p>
          <a:p>
            <a:pPr lvl="0"/>
            <a:r>
              <a:rPr lang="en-GB" dirty="0"/>
              <a:t>Integrated decision making across high and low incidence teams and SEND system as a whole</a:t>
            </a:r>
          </a:p>
          <a:p>
            <a:pPr lvl="0"/>
            <a:r>
              <a:rPr lang="en-GB" dirty="0"/>
              <a:t>Improved accountability</a:t>
            </a:r>
          </a:p>
          <a:p>
            <a:pPr lvl="0"/>
            <a:r>
              <a:rPr lang="en-GB" dirty="0"/>
              <a:t>Higher quality consistent reports and plans</a:t>
            </a:r>
          </a:p>
          <a:p>
            <a:pPr lvl="0"/>
            <a:r>
              <a:rPr lang="en-GB" dirty="0" smtClean="0"/>
              <a:t>Promoting </a:t>
            </a:r>
            <a:r>
              <a:rPr lang="en-GB" dirty="0"/>
              <a:t>the best evidence based practice in SEND and inclusion.</a:t>
            </a:r>
          </a:p>
          <a:p>
            <a:pPr lvl="0"/>
            <a:r>
              <a:rPr lang="en-GB" dirty="0"/>
              <a:t>Providing high quality training to teachers and support staff to meet the needs of children and young people with SEND effectively across mainstream and specialist provision.</a:t>
            </a:r>
          </a:p>
          <a:p>
            <a:pPr marL="0" indent="0">
              <a:buNone/>
            </a:pPr>
            <a:endParaRPr lang="en-GB" dirty="0"/>
          </a:p>
        </p:txBody>
      </p:sp>
    </p:spTree>
    <p:extLst>
      <p:ext uri="{BB962C8B-B14F-4D97-AF65-F5344CB8AC3E}">
        <p14:creationId xmlns:p14="http://schemas.microsoft.com/office/powerpoint/2010/main" val="7222588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normAutofit/>
          </a:bodyPr>
          <a:lstStyle/>
          <a:p>
            <a:r>
              <a:rPr lang="en-GB" sz="4100" dirty="0" smtClean="0"/>
              <a:t>The Traded Offer</a:t>
            </a:r>
            <a:endParaRPr lang="en-GB" sz="4100" dirty="0"/>
          </a:p>
        </p:txBody>
      </p:sp>
      <p:sp>
        <p:nvSpPr>
          <p:cNvPr id="3" name="Content Placeholder 2"/>
          <p:cNvSpPr>
            <a:spLocks noGrp="1"/>
          </p:cNvSpPr>
          <p:nvPr>
            <p:ph idx="1"/>
          </p:nvPr>
        </p:nvSpPr>
        <p:spPr/>
        <p:txBody>
          <a:bodyPr>
            <a:normAutofit/>
          </a:bodyPr>
          <a:lstStyle/>
          <a:p>
            <a:pPr marL="0" indent="0">
              <a:buNone/>
            </a:pPr>
            <a:endParaRPr lang="en-GB" u="sng" dirty="0" smtClean="0">
              <a:hlinkClick r:id=""/>
            </a:endParaRPr>
          </a:p>
          <a:p>
            <a:pPr marL="0" indent="0" algn="ctr">
              <a:buNone/>
            </a:pPr>
            <a:r>
              <a:rPr lang="en-GB" u="sng" dirty="0" smtClean="0">
                <a:hlinkClick r:id=""/>
              </a:rPr>
              <a:t>http</a:t>
            </a:r>
            <a:r>
              <a:rPr lang="en-GB" u="sng" dirty="0">
                <a:hlinkClick r:id="rId2"/>
              </a:rPr>
              <a:t>://www.skills4bradford.co.uk/what-we-offer/0-25-inclusive-education-services</a:t>
            </a:r>
            <a:endParaRPr lang="en-GB" dirty="0"/>
          </a:p>
          <a:p>
            <a:pPr marL="0" indent="0">
              <a:buNone/>
            </a:pPr>
            <a:endParaRPr lang="en-GB" dirty="0"/>
          </a:p>
        </p:txBody>
      </p:sp>
    </p:spTree>
    <p:extLst>
      <p:ext uri="{BB962C8B-B14F-4D97-AF65-F5344CB8AC3E}">
        <p14:creationId xmlns:p14="http://schemas.microsoft.com/office/powerpoint/2010/main" val="22047337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Traded Packages</a:t>
            </a:r>
            <a:endParaRPr lang="en-GB" b="1" dirty="0"/>
          </a:p>
        </p:txBody>
      </p:sp>
      <p:sp>
        <p:nvSpPr>
          <p:cNvPr id="3" name="Content Placeholder 2"/>
          <p:cNvSpPr>
            <a:spLocks noGrp="1"/>
          </p:cNvSpPr>
          <p:nvPr>
            <p:ph idx="1"/>
          </p:nvPr>
        </p:nvSpPr>
        <p:spPr/>
        <p:txBody>
          <a:bodyPr/>
          <a:lstStyle/>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336587505"/>
              </p:ext>
            </p:extLst>
          </p:nvPr>
        </p:nvGraphicFramePr>
        <p:xfrm>
          <a:off x="457201" y="1946012"/>
          <a:ext cx="7944591" cy="3342464"/>
        </p:xfrm>
        <a:graphic>
          <a:graphicData uri="http://schemas.openxmlformats.org/drawingml/2006/table">
            <a:tbl>
              <a:tblPr firstRow="1" bandRow="1">
                <a:tableStyleId>{5C22544A-7EE6-4342-B048-85BDC9FD1C3A}</a:tableStyleId>
              </a:tblPr>
              <a:tblGrid>
                <a:gridCol w="2478973"/>
                <a:gridCol w="1694106"/>
                <a:gridCol w="1949639"/>
                <a:gridCol w="1821873"/>
              </a:tblGrid>
              <a:tr h="835616">
                <a:tc>
                  <a:txBody>
                    <a:bodyPr/>
                    <a:lstStyle/>
                    <a:p>
                      <a:endParaRPr lang="en-GB" sz="2400" dirty="0"/>
                    </a:p>
                  </a:txBody>
                  <a:tcPr marT="60960" marB="60960"/>
                </a:tc>
                <a:tc>
                  <a:txBody>
                    <a:bodyPr/>
                    <a:lstStyle/>
                    <a:p>
                      <a:endParaRPr lang="en-GB" sz="2400" dirty="0"/>
                    </a:p>
                  </a:txBody>
                  <a:tcPr marT="60960" marB="60960"/>
                </a:tc>
                <a:tc>
                  <a:txBody>
                    <a:bodyPr/>
                    <a:lstStyle/>
                    <a:p>
                      <a:endParaRPr lang="en-GB" sz="2400" dirty="0"/>
                    </a:p>
                  </a:txBody>
                  <a:tcPr marT="60960" marB="60960"/>
                </a:tc>
                <a:tc>
                  <a:txBody>
                    <a:bodyPr/>
                    <a:lstStyle/>
                    <a:p>
                      <a:endParaRPr lang="en-GB" sz="2400" dirty="0"/>
                    </a:p>
                  </a:txBody>
                  <a:tcPr marT="60960" marB="60960"/>
                </a:tc>
              </a:tr>
              <a:tr h="835616">
                <a:tc>
                  <a:txBody>
                    <a:bodyPr/>
                    <a:lstStyle/>
                    <a:p>
                      <a:r>
                        <a:rPr lang="en-GB" sz="2400" dirty="0" smtClean="0"/>
                        <a:t>3 star</a:t>
                      </a:r>
                      <a:endParaRPr lang="en-GB" sz="2400" dirty="0"/>
                    </a:p>
                  </a:txBody>
                  <a:tcPr marT="60960" marB="60960"/>
                </a:tc>
                <a:tc>
                  <a:txBody>
                    <a:bodyPr/>
                    <a:lstStyle/>
                    <a:p>
                      <a:r>
                        <a:rPr lang="en-GB" sz="2400" dirty="0" smtClean="0"/>
                        <a:t>30 days</a:t>
                      </a:r>
                      <a:endParaRPr lang="en-GB" sz="2400" dirty="0"/>
                    </a:p>
                  </a:txBody>
                  <a:tcPr marT="60960" marB="60960"/>
                </a:tc>
                <a:tc>
                  <a:txBody>
                    <a:bodyPr/>
                    <a:lstStyle/>
                    <a:p>
                      <a:r>
                        <a:rPr lang="en-GB" sz="2400" dirty="0" smtClean="0"/>
                        <a:t>60 sessions</a:t>
                      </a:r>
                      <a:endParaRPr lang="en-GB" sz="2400" dirty="0"/>
                    </a:p>
                  </a:txBody>
                  <a:tcPr marT="60960" marB="60960"/>
                </a:tc>
                <a:tc>
                  <a:txBody>
                    <a:bodyPr/>
                    <a:lstStyle/>
                    <a:p>
                      <a:r>
                        <a:rPr lang="en-GB" sz="2400" dirty="0" smtClean="0"/>
                        <a:t>£9,300</a:t>
                      </a:r>
                      <a:endParaRPr lang="en-GB" sz="2400" dirty="0"/>
                    </a:p>
                  </a:txBody>
                  <a:tcPr marT="60960" marB="60960"/>
                </a:tc>
              </a:tr>
              <a:tr h="835616">
                <a:tc>
                  <a:txBody>
                    <a:bodyPr/>
                    <a:lstStyle/>
                    <a:p>
                      <a:r>
                        <a:rPr lang="en-GB" sz="2400" dirty="0" smtClean="0"/>
                        <a:t>2 star</a:t>
                      </a:r>
                      <a:endParaRPr lang="en-GB" sz="2400" dirty="0"/>
                    </a:p>
                  </a:txBody>
                  <a:tcPr marT="60960" marB="60960"/>
                </a:tc>
                <a:tc>
                  <a:txBody>
                    <a:bodyPr/>
                    <a:lstStyle/>
                    <a:p>
                      <a:r>
                        <a:rPr lang="en-GB" sz="2400" dirty="0" smtClean="0"/>
                        <a:t>15 days</a:t>
                      </a:r>
                      <a:endParaRPr lang="en-GB" sz="2400" dirty="0"/>
                    </a:p>
                  </a:txBody>
                  <a:tcPr marT="60960" marB="60960"/>
                </a:tc>
                <a:tc>
                  <a:txBody>
                    <a:bodyPr/>
                    <a:lstStyle/>
                    <a:p>
                      <a:r>
                        <a:rPr lang="en-GB" sz="2400" dirty="0" smtClean="0"/>
                        <a:t>30 sessions</a:t>
                      </a:r>
                      <a:endParaRPr lang="en-GB" sz="2400" dirty="0"/>
                    </a:p>
                  </a:txBody>
                  <a:tcPr marT="60960" marB="60960"/>
                </a:tc>
                <a:tc>
                  <a:txBody>
                    <a:bodyPr/>
                    <a:lstStyle/>
                    <a:p>
                      <a:r>
                        <a:rPr lang="en-GB" sz="2400" dirty="0" smtClean="0"/>
                        <a:t>£4,725</a:t>
                      </a:r>
                      <a:endParaRPr lang="en-GB" sz="2400" dirty="0"/>
                    </a:p>
                  </a:txBody>
                  <a:tcPr marT="60960" marB="60960"/>
                </a:tc>
              </a:tr>
              <a:tr h="835616">
                <a:tc>
                  <a:txBody>
                    <a:bodyPr/>
                    <a:lstStyle/>
                    <a:p>
                      <a:r>
                        <a:rPr lang="en-GB" sz="2400" dirty="0" smtClean="0"/>
                        <a:t>1 star</a:t>
                      </a:r>
                      <a:endParaRPr lang="en-GB" sz="2400" dirty="0"/>
                    </a:p>
                  </a:txBody>
                  <a:tcPr marT="60960" marB="60960"/>
                </a:tc>
                <a:tc>
                  <a:txBody>
                    <a:bodyPr/>
                    <a:lstStyle/>
                    <a:p>
                      <a:r>
                        <a:rPr lang="en-GB" sz="2400" dirty="0" smtClean="0"/>
                        <a:t>6 days</a:t>
                      </a:r>
                      <a:endParaRPr lang="en-GB" sz="2400" dirty="0"/>
                    </a:p>
                  </a:txBody>
                  <a:tcPr marT="60960" marB="60960"/>
                </a:tc>
                <a:tc>
                  <a:txBody>
                    <a:bodyPr/>
                    <a:lstStyle/>
                    <a:p>
                      <a:r>
                        <a:rPr lang="en-GB" sz="2400" dirty="0" smtClean="0"/>
                        <a:t>12 sessions</a:t>
                      </a:r>
                      <a:endParaRPr lang="en-GB" sz="2400" dirty="0"/>
                    </a:p>
                  </a:txBody>
                  <a:tcPr marT="60960" marB="60960"/>
                </a:tc>
                <a:tc>
                  <a:txBody>
                    <a:bodyPr/>
                    <a:lstStyle/>
                    <a:p>
                      <a:r>
                        <a:rPr lang="en-GB" sz="2400" dirty="0" smtClean="0"/>
                        <a:t>£1,950</a:t>
                      </a:r>
                      <a:endParaRPr lang="en-GB" sz="2400" dirty="0"/>
                    </a:p>
                  </a:txBody>
                  <a:tcPr marT="60960" marB="60960"/>
                </a:tc>
              </a:tr>
            </a:tbl>
          </a:graphicData>
        </a:graphic>
      </p:graphicFrame>
    </p:spTree>
    <p:extLst>
      <p:ext uri="{BB962C8B-B14F-4D97-AF65-F5344CB8AC3E}">
        <p14:creationId xmlns:p14="http://schemas.microsoft.com/office/powerpoint/2010/main" val="25290510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4583"/>
          </a:xfrm>
        </p:spPr>
        <p:txBody>
          <a:bodyPr>
            <a:normAutofit fontScale="90000"/>
          </a:bodyPr>
          <a:lstStyle/>
          <a:p>
            <a:r>
              <a:rPr lang="en-GB" b="1" dirty="0" smtClean="0"/>
              <a:t/>
            </a:r>
            <a:br>
              <a:rPr lang="en-GB" b="1" dirty="0" smtClean="0"/>
            </a:br>
            <a:r>
              <a:rPr lang="en-GB" b="1" dirty="0" smtClean="0"/>
              <a:t>Sessional  Allocation Model High Incidence Team</a:t>
            </a:r>
            <a:br>
              <a:rPr lang="en-GB" b="1" dirty="0" smtClean="0"/>
            </a:br>
            <a:endParaRPr lang="en-GB" b="1" dirty="0"/>
          </a:p>
        </p:txBody>
      </p:sp>
      <p:sp>
        <p:nvSpPr>
          <p:cNvPr id="3" name="Content Placeholder 2"/>
          <p:cNvSpPr>
            <a:spLocks noGrp="1"/>
          </p:cNvSpPr>
          <p:nvPr>
            <p:ph idx="1"/>
          </p:nvPr>
        </p:nvSpPr>
        <p:spPr>
          <a:xfrm>
            <a:off x="457200" y="2343397"/>
            <a:ext cx="8229600" cy="3782767"/>
          </a:xfrm>
        </p:spPr>
        <p:txBody>
          <a:bodyPr>
            <a:normAutofit fontScale="92500" lnSpcReduction="20000"/>
          </a:bodyPr>
          <a:lstStyle/>
          <a:p>
            <a:pPr marL="0" indent="0">
              <a:buNone/>
            </a:pPr>
            <a:r>
              <a:rPr lang="en-GB" dirty="0" smtClean="0"/>
              <a:t>Sessions are 3 hours, some flexibility due to school closing times.</a:t>
            </a:r>
          </a:p>
          <a:p>
            <a:pPr marL="0" indent="0">
              <a:buNone/>
            </a:pPr>
            <a:endParaRPr lang="en-GB" dirty="0"/>
          </a:p>
          <a:p>
            <a:pPr marL="0" indent="0">
              <a:buNone/>
            </a:pPr>
            <a:r>
              <a:rPr lang="en-GB" dirty="0" smtClean="0"/>
              <a:t>A mix of teacher and specialist mentor hours</a:t>
            </a:r>
          </a:p>
          <a:p>
            <a:pPr marL="0" indent="0">
              <a:buNone/>
            </a:pPr>
            <a:r>
              <a:rPr lang="en-GB" dirty="0" smtClean="0"/>
              <a:t>5,890 teacher sessions</a:t>
            </a:r>
          </a:p>
          <a:p>
            <a:pPr marL="0" indent="0">
              <a:buNone/>
            </a:pPr>
            <a:r>
              <a:rPr lang="en-GB" dirty="0" smtClean="0"/>
              <a:t>4,560 specialist support staff</a:t>
            </a:r>
          </a:p>
          <a:p>
            <a:pPr marL="0" indent="0">
              <a:buNone/>
            </a:pPr>
            <a:endParaRPr lang="en-GB" dirty="0"/>
          </a:p>
          <a:p>
            <a:pPr marL="0" indent="0">
              <a:buNone/>
            </a:pPr>
            <a:r>
              <a:rPr lang="en-GB" dirty="0" smtClean="0"/>
              <a:t>Total= 10,450</a:t>
            </a:r>
            <a:endParaRPr lang="en-GB" dirty="0"/>
          </a:p>
        </p:txBody>
      </p:sp>
    </p:spTree>
    <p:extLst>
      <p:ext uri="{BB962C8B-B14F-4D97-AF65-F5344CB8AC3E}">
        <p14:creationId xmlns:p14="http://schemas.microsoft.com/office/powerpoint/2010/main" val="42797647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Core Offer High Incidence Team</a:t>
            </a:r>
            <a:endParaRPr lang="en-GB" b="1" dirty="0"/>
          </a:p>
        </p:txBody>
      </p:sp>
      <p:sp>
        <p:nvSpPr>
          <p:cNvPr id="3" name="Content Placeholder 2"/>
          <p:cNvSpPr>
            <a:spLocks noGrp="1"/>
          </p:cNvSpPr>
          <p:nvPr>
            <p:ph idx="1"/>
          </p:nvPr>
        </p:nvSpPr>
        <p:spPr/>
        <p:txBody>
          <a:bodyPr>
            <a:normAutofit lnSpcReduction="10000"/>
          </a:bodyPr>
          <a:lstStyle/>
          <a:p>
            <a:r>
              <a:rPr lang="en-GB" b="1" dirty="0"/>
              <a:t>A </a:t>
            </a:r>
            <a:r>
              <a:rPr lang="en-GB" dirty="0"/>
              <a:t>Hubs Half Termly School Support x 6 </a:t>
            </a:r>
            <a:r>
              <a:rPr lang="en-GB" dirty="0" smtClean="0"/>
              <a:t>consultation model.</a:t>
            </a:r>
          </a:p>
          <a:p>
            <a:r>
              <a:rPr lang="en-GB" b="1" dirty="0" smtClean="0"/>
              <a:t>B</a:t>
            </a:r>
            <a:r>
              <a:rPr lang="en-GB" dirty="0" smtClean="0"/>
              <a:t> </a:t>
            </a:r>
            <a:r>
              <a:rPr lang="en-GB" dirty="0"/>
              <a:t>Educational Advice 1 </a:t>
            </a:r>
            <a:r>
              <a:rPr lang="en-GB" dirty="0" smtClean="0"/>
              <a:t>offer.</a:t>
            </a:r>
          </a:p>
          <a:p>
            <a:r>
              <a:rPr lang="en-GB" b="1" dirty="0" smtClean="0"/>
              <a:t>C </a:t>
            </a:r>
            <a:r>
              <a:rPr lang="en-GB" dirty="0" smtClean="0"/>
              <a:t>Some sessional allocation may be made to schools to be used in the first instance for pupils with EHCPs but further information to follow.</a:t>
            </a:r>
          </a:p>
          <a:p>
            <a:r>
              <a:rPr lang="en-GB" dirty="0" smtClean="0"/>
              <a:t>A significant proportion of our capacity will be traded. £1,000,000 </a:t>
            </a:r>
            <a:r>
              <a:rPr lang="en-GB" b="1" dirty="0"/>
              <a:t>(one million</a:t>
            </a:r>
            <a:r>
              <a:rPr lang="en-GB" dirty="0"/>
              <a:t>)</a:t>
            </a:r>
          </a:p>
          <a:p>
            <a:endParaRPr lang="en-GB" dirty="0"/>
          </a:p>
        </p:txBody>
      </p:sp>
    </p:spTree>
    <p:extLst>
      <p:ext uri="{BB962C8B-B14F-4D97-AF65-F5344CB8AC3E}">
        <p14:creationId xmlns:p14="http://schemas.microsoft.com/office/powerpoint/2010/main" val="36541785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Menu</a:t>
            </a:r>
            <a:endParaRPr lang="en-GB" b="1" dirty="0"/>
          </a:p>
        </p:txBody>
      </p:sp>
      <p:sp>
        <p:nvSpPr>
          <p:cNvPr id="3" name="Content Placeholder 2"/>
          <p:cNvSpPr>
            <a:spLocks noGrp="1"/>
          </p:cNvSpPr>
          <p:nvPr>
            <p:ph idx="1"/>
          </p:nvPr>
        </p:nvSpPr>
        <p:spPr/>
        <p:txBody>
          <a:bodyPr/>
          <a:lstStyle/>
          <a:p>
            <a:r>
              <a:rPr lang="en-GB" dirty="0" smtClean="0"/>
              <a:t>Agree with your named teacher the kinds of support that you would like as part of your traded package. What are your options?</a:t>
            </a:r>
          </a:p>
          <a:p>
            <a:r>
              <a:rPr lang="en-GB" dirty="0" smtClean="0"/>
              <a:t>Plan how this will be used across the academic year Term 1/2/3.</a:t>
            </a:r>
          </a:p>
          <a:p>
            <a:r>
              <a:rPr lang="en-GB" dirty="0" smtClean="0"/>
              <a:t>Review and plan in Term 3 for 19/20</a:t>
            </a:r>
          </a:p>
          <a:p>
            <a:endParaRPr lang="en-GB" dirty="0" smtClean="0"/>
          </a:p>
          <a:p>
            <a:pPr marL="0" indent="0">
              <a:buNone/>
            </a:pPr>
            <a:endParaRPr lang="en-GB" dirty="0"/>
          </a:p>
        </p:txBody>
      </p:sp>
    </p:spTree>
    <p:extLst>
      <p:ext uri="{BB962C8B-B14F-4D97-AF65-F5344CB8AC3E}">
        <p14:creationId xmlns:p14="http://schemas.microsoft.com/office/powerpoint/2010/main" val="15321615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IES Allocations - Methodology</a:t>
            </a:r>
          </a:p>
        </p:txBody>
      </p:sp>
      <p:sp>
        <p:nvSpPr>
          <p:cNvPr id="3" name="Content Placeholder 2"/>
          <p:cNvSpPr>
            <a:spLocks noGrp="1"/>
          </p:cNvSpPr>
          <p:nvPr>
            <p:ph idx="1"/>
          </p:nvPr>
        </p:nvSpPr>
        <p:spPr/>
        <p:txBody>
          <a:bodyPr>
            <a:normAutofit lnSpcReduction="10000"/>
          </a:bodyPr>
          <a:lstStyle/>
          <a:p>
            <a:r>
              <a:rPr lang="en-GB" dirty="0"/>
              <a:t>Total sessions available = Y</a:t>
            </a:r>
          </a:p>
          <a:p>
            <a:r>
              <a:rPr lang="en-GB" dirty="0"/>
              <a:t>Allocate D sessions to each DSP</a:t>
            </a:r>
          </a:p>
          <a:p>
            <a:r>
              <a:rPr lang="en-GB" dirty="0"/>
              <a:t>Y-(D* DSPs) remaining.</a:t>
            </a:r>
          </a:p>
          <a:p>
            <a:r>
              <a:rPr lang="en-GB" dirty="0"/>
              <a:t>Use SEN funding to allocate remaining sessions proportionately.</a:t>
            </a:r>
          </a:p>
          <a:p>
            <a:pPr lvl="1"/>
            <a:r>
              <a:rPr lang="en-GB" dirty="0"/>
              <a:t>Maintained schools use Total SEN funding</a:t>
            </a:r>
          </a:p>
          <a:p>
            <a:pPr lvl="1"/>
            <a:r>
              <a:rPr lang="en-GB" dirty="0"/>
              <a:t>Academies use Total Value of statements.</a:t>
            </a:r>
          </a:p>
          <a:p>
            <a:pPr lvl="1"/>
            <a:r>
              <a:rPr lang="en-GB" dirty="0"/>
              <a:t>Nurseries  - (EHCPs  X £13,160) + (Pupils on roll X £246*)</a:t>
            </a:r>
          </a:p>
          <a:p>
            <a:endParaRPr lang="en-GB" dirty="0"/>
          </a:p>
        </p:txBody>
      </p:sp>
    </p:spTree>
    <p:extLst>
      <p:ext uri="{BB962C8B-B14F-4D97-AF65-F5344CB8AC3E}">
        <p14:creationId xmlns:p14="http://schemas.microsoft.com/office/powerpoint/2010/main" val="3474260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Departmental Management Structure</a:t>
            </a:r>
            <a:endParaRPr lang="en-GB" dirty="0"/>
          </a:p>
        </p:txBody>
      </p:sp>
      <p:sp>
        <p:nvSpPr>
          <p:cNvPr id="10" name="Content Placeholder 9"/>
          <p:cNvSpPr>
            <a:spLocks noGrp="1"/>
          </p:cNvSpPr>
          <p:nvPr>
            <p:ph idx="1"/>
          </p:nvPr>
        </p:nvSpPr>
        <p:spPr/>
        <p:txBody>
          <a:bodyPr>
            <a:normAutofit lnSpcReduction="10000"/>
          </a:bodyPr>
          <a:lstStyle/>
          <a:p>
            <a:r>
              <a:rPr lang="en-GB" dirty="0" smtClean="0"/>
              <a:t>Strategic Director – Michael Jameson</a:t>
            </a:r>
          </a:p>
          <a:p>
            <a:r>
              <a:rPr lang="en-GB" dirty="0" smtClean="0"/>
              <a:t>Deputy Director – </a:t>
            </a:r>
            <a:r>
              <a:rPr lang="en-GB" dirty="0" err="1" smtClean="0"/>
              <a:t>Marium</a:t>
            </a:r>
            <a:r>
              <a:rPr lang="en-GB" dirty="0" smtClean="0"/>
              <a:t> </a:t>
            </a:r>
            <a:r>
              <a:rPr lang="en-GB" dirty="0" err="1" smtClean="0"/>
              <a:t>Haque</a:t>
            </a:r>
            <a:endParaRPr lang="en-GB" dirty="0" smtClean="0"/>
          </a:p>
          <a:p>
            <a:r>
              <a:rPr lang="en-GB" dirty="0" smtClean="0"/>
              <a:t>Strategy Manager – Lynn Donohue</a:t>
            </a:r>
          </a:p>
          <a:p>
            <a:r>
              <a:rPr lang="en-GB" dirty="0" smtClean="0"/>
              <a:t>SEN Assessment Team – Simon Ramsden</a:t>
            </a:r>
          </a:p>
          <a:p>
            <a:r>
              <a:rPr lang="en-GB" dirty="0" smtClean="0"/>
              <a:t>Educational Psychology Team – Ruth Dennis</a:t>
            </a:r>
          </a:p>
          <a:p>
            <a:r>
              <a:rPr lang="en-GB" dirty="0" smtClean="0"/>
              <a:t>Low Incidence – Anne Lomas</a:t>
            </a:r>
          </a:p>
          <a:p>
            <a:r>
              <a:rPr lang="en-GB" dirty="0" smtClean="0"/>
              <a:t>High Incidence – Ronnie Hartley</a:t>
            </a:r>
          </a:p>
          <a:p>
            <a:r>
              <a:rPr lang="en-GB" dirty="0" smtClean="0"/>
              <a:t>16 + Transitions- Angela Taylor</a:t>
            </a:r>
            <a:endParaRPr lang="en-GB" dirty="0"/>
          </a:p>
        </p:txBody>
      </p:sp>
    </p:spTree>
    <p:extLst>
      <p:ext uri="{BB962C8B-B14F-4D97-AF65-F5344CB8AC3E}">
        <p14:creationId xmlns:p14="http://schemas.microsoft.com/office/powerpoint/2010/main" val="33014094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Autofit/>
          </a:bodyPr>
          <a:lstStyle/>
          <a:p>
            <a:r>
              <a:rPr lang="en-GB" sz="3200" b="1" dirty="0" smtClean="0"/>
              <a:t>O-25 </a:t>
            </a:r>
            <a:r>
              <a:rPr lang="en-GB" sz="3200" b="1" dirty="0"/>
              <a:t>SEND Inclusive Education Service</a:t>
            </a:r>
          </a:p>
        </p:txBody>
      </p:sp>
      <p:sp>
        <p:nvSpPr>
          <p:cNvPr id="3" name="Content Placeholder 2"/>
          <p:cNvSpPr>
            <a:spLocks noGrp="1"/>
          </p:cNvSpPr>
          <p:nvPr>
            <p:ph idx="1"/>
          </p:nvPr>
        </p:nvSpPr>
        <p:spPr>
          <a:xfrm>
            <a:off x="457200" y="1600201"/>
            <a:ext cx="8229600" cy="3862448"/>
          </a:xfrm>
        </p:spPr>
        <p:txBody>
          <a:bodyPr>
            <a:normAutofit/>
          </a:bodyPr>
          <a:lstStyle/>
          <a:p>
            <a:pPr marL="914285" lvl="2" indent="0">
              <a:buNone/>
            </a:pPr>
            <a:endParaRPr lang="en-GB" sz="1600" b="1" dirty="0"/>
          </a:p>
        </p:txBody>
      </p:sp>
      <p:graphicFrame>
        <p:nvGraphicFramePr>
          <p:cNvPr id="6" name="Diagram 5"/>
          <p:cNvGraphicFramePr/>
          <p:nvPr>
            <p:extLst>
              <p:ext uri="{D42A27DB-BD31-4B8C-83A1-F6EECF244321}">
                <p14:modId xmlns:p14="http://schemas.microsoft.com/office/powerpoint/2010/main" val="1837911457"/>
              </p:ext>
            </p:extLst>
          </p:nvPr>
        </p:nvGraphicFramePr>
        <p:xfrm>
          <a:off x="1710047" y="1584368"/>
          <a:ext cx="6198919" cy="44725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1567543" y="2998113"/>
            <a:ext cx="6424551" cy="369332"/>
          </a:xfrm>
          <a:prstGeom prst="rect">
            <a:avLst/>
          </a:prstGeom>
        </p:spPr>
        <p:txBody>
          <a:bodyPr wrap="square">
            <a:spAutoFit/>
          </a:bodyPr>
          <a:lstStyle/>
          <a:p>
            <a:endParaRPr lang="en-GB" dirty="0"/>
          </a:p>
        </p:txBody>
      </p:sp>
      <p:sp>
        <p:nvSpPr>
          <p:cNvPr id="4" name="TextBox 3"/>
          <p:cNvSpPr txBox="1"/>
          <p:nvPr/>
        </p:nvSpPr>
        <p:spPr>
          <a:xfrm>
            <a:off x="665019" y="2105891"/>
            <a:ext cx="2137559" cy="2123658"/>
          </a:xfrm>
          <a:prstGeom prst="rect">
            <a:avLst/>
          </a:prstGeom>
          <a:solidFill>
            <a:srgbClr val="FFC000"/>
          </a:solidFill>
        </p:spPr>
        <p:txBody>
          <a:bodyPr wrap="square" rtlCol="0">
            <a:spAutoFit/>
          </a:bodyPr>
          <a:lstStyle/>
          <a:p>
            <a:r>
              <a:rPr lang="en-GB" sz="2400" b="1" dirty="0" smtClean="0"/>
              <a:t>Low </a:t>
            </a:r>
            <a:r>
              <a:rPr lang="en-GB" sz="2400" b="1" dirty="0"/>
              <a:t>Incidence Team </a:t>
            </a:r>
            <a:r>
              <a:rPr lang="en-GB" sz="2400" dirty="0"/>
              <a:t>for </a:t>
            </a:r>
            <a:r>
              <a:rPr lang="en-GB" sz="2400" dirty="0" smtClean="0"/>
              <a:t>low </a:t>
            </a:r>
            <a:r>
              <a:rPr lang="en-GB" sz="2400" dirty="0"/>
              <a:t>occurring needs.</a:t>
            </a:r>
          </a:p>
          <a:p>
            <a:endParaRPr lang="en-GB" dirty="0"/>
          </a:p>
          <a:p>
            <a:endParaRPr lang="en-GB" dirty="0"/>
          </a:p>
        </p:txBody>
      </p:sp>
    </p:spTree>
    <p:extLst>
      <p:ext uri="{BB962C8B-B14F-4D97-AF65-F5344CB8AC3E}">
        <p14:creationId xmlns:p14="http://schemas.microsoft.com/office/powerpoint/2010/main" val="23205112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sz="2000" b="1" dirty="0" smtClean="0"/>
              <a:t>Head of LIT (and ARC Sensory Service) </a:t>
            </a:r>
            <a:r>
              <a:rPr lang="en-GB" sz="2000" dirty="0" smtClean="0"/>
              <a:t>– Anne Lomas</a:t>
            </a:r>
          </a:p>
          <a:p>
            <a:pPr marL="0" indent="0">
              <a:buNone/>
            </a:pPr>
            <a:r>
              <a:rPr lang="en-GB" sz="2000" b="1" dirty="0" smtClean="0"/>
              <a:t>19.5 Fte specialist teachers</a:t>
            </a:r>
            <a:r>
              <a:rPr lang="en-GB" sz="2000" dirty="0" smtClean="0"/>
              <a:t>, </a:t>
            </a:r>
            <a:r>
              <a:rPr lang="en-GB" sz="2000" b="1" dirty="0" smtClean="0"/>
              <a:t>HI / VI / MSI / Phys/Med </a:t>
            </a:r>
            <a:r>
              <a:rPr lang="en-GB" sz="2000" dirty="0" smtClean="0"/>
              <a:t>working 0 - 25</a:t>
            </a:r>
          </a:p>
          <a:p>
            <a:pPr marL="0" indent="0">
              <a:buNone/>
            </a:pPr>
            <a:r>
              <a:rPr lang="en-GB" sz="2000" b="1" dirty="0"/>
              <a:t>S</a:t>
            </a:r>
            <a:r>
              <a:rPr lang="en-GB" sz="2000" b="1" dirty="0" smtClean="0"/>
              <a:t>pecialist officers and practitioners </a:t>
            </a:r>
            <a:r>
              <a:rPr lang="en-GB" sz="2000" dirty="0" smtClean="0"/>
              <a:t>including;</a:t>
            </a:r>
          </a:p>
          <a:p>
            <a:r>
              <a:rPr lang="en-GB" sz="2000" dirty="0" smtClean="0"/>
              <a:t>3 fte </a:t>
            </a:r>
            <a:r>
              <a:rPr lang="en-GB" sz="2000" b="1" dirty="0" smtClean="0"/>
              <a:t>Habilitation officers</a:t>
            </a:r>
          </a:p>
          <a:p>
            <a:r>
              <a:rPr lang="en-GB" sz="2000" dirty="0" smtClean="0"/>
              <a:t>1.4 fte </a:t>
            </a:r>
            <a:r>
              <a:rPr lang="en-GB" sz="2000" b="1" dirty="0"/>
              <a:t>T</a:t>
            </a:r>
            <a:r>
              <a:rPr lang="en-GB" sz="2000" b="1" dirty="0" smtClean="0"/>
              <a:t>echnical support officers</a:t>
            </a:r>
          </a:p>
          <a:p>
            <a:r>
              <a:rPr lang="en-GB" sz="2000" dirty="0" smtClean="0"/>
              <a:t>3 fte (</a:t>
            </a:r>
            <a:r>
              <a:rPr lang="en-GB" sz="2000" dirty="0" err="1" smtClean="0"/>
              <a:t>tto</a:t>
            </a:r>
            <a:r>
              <a:rPr lang="en-GB" sz="2000" dirty="0" smtClean="0"/>
              <a:t>) </a:t>
            </a:r>
            <a:r>
              <a:rPr lang="en-GB" sz="2000" b="1" dirty="0" smtClean="0"/>
              <a:t>Specialist Early </a:t>
            </a:r>
            <a:r>
              <a:rPr lang="en-GB" sz="2000" b="1" dirty="0"/>
              <a:t>Y</a:t>
            </a:r>
            <a:r>
              <a:rPr lang="en-GB" sz="2000" b="1" dirty="0" smtClean="0"/>
              <a:t>ears Practitioners</a:t>
            </a:r>
          </a:p>
          <a:p>
            <a:r>
              <a:rPr lang="en-GB" sz="2000" dirty="0" smtClean="0"/>
              <a:t>2 fte </a:t>
            </a:r>
            <a:r>
              <a:rPr lang="en-GB" sz="2000" b="1" dirty="0" smtClean="0"/>
              <a:t>Audiologists</a:t>
            </a:r>
          </a:p>
          <a:p>
            <a:r>
              <a:rPr lang="en-GB" sz="2000" b="1" dirty="0" smtClean="0"/>
              <a:t>Dedicated Business and admin support</a:t>
            </a:r>
            <a:endParaRPr lang="en-GB" sz="1800" dirty="0" smtClean="0"/>
          </a:p>
          <a:p>
            <a:pPr marL="0" indent="0">
              <a:buNone/>
            </a:pPr>
            <a:endParaRPr lang="en-GB" sz="1800" dirty="0" smtClean="0"/>
          </a:p>
          <a:p>
            <a:pPr marL="0" indent="0">
              <a:buNone/>
            </a:pPr>
            <a:endParaRPr lang="en-GB" dirty="0"/>
          </a:p>
        </p:txBody>
      </p:sp>
      <p:sp>
        <p:nvSpPr>
          <p:cNvPr id="4" name="Title 1"/>
          <p:cNvSpPr>
            <a:spLocks noGrp="1"/>
          </p:cNvSpPr>
          <p:nvPr>
            <p:ph type="title"/>
          </p:nvPr>
        </p:nvSpPr>
        <p:spPr>
          <a:solidFill>
            <a:srgbClr val="92D050"/>
          </a:solidFill>
        </p:spPr>
        <p:txBody>
          <a:bodyPr>
            <a:noAutofit/>
          </a:bodyPr>
          <a:lstStyle/>
          <a:p>
            <a:r>
              <a:rPr lang="en-GB" sz="4100" b="1" dirty="0" smtClean="0"/>
              <a:t>Low Incidence Team</a:t>
            </a:r>
            <a:endParaRPr lang="en-GB" sz="4100" b="1" dirty="0"/>
          </a:p>
        </p:txBody>
      </p:sp>
    </p:spTree>
    <p:extLst>
      <p:ext uri="{BB962C8B-B14F-4D97-AF65-F5344CB8AC3E}">
        <p14:creationId xmlns:p14="http://schemas.microsoft.com/office/powerpoint/2010/main" val="33279954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dirty="0" smtClean="0"/>
              <a:t>Core offer; </a:t>
            </a:r>
          </a:p>
          <a:p>
            <a:r>
              <a:rPr lang="en-GB" dirty="0" smtClean="0"/>
              <a:t>Initial assessment and report / advice</a:t>
            </a:r>
          </a:p>
          <a:p>
            <a:r>
              <a:rPr lang="en-GB" dirty="0" smtClean="0"/>
              <a:t>Pupils with an EHCP at Range 4 and above – statutory</a:t>
            </a:r>
          </a:p>
          <a:p>
            <a:r>
              <a:rPr lang="en-GB" dirty="0" smtClean="0"/>
              <a:t>Training and other work below Range 4 to be clarified for income generation; business as usual</a:t>
            </a:r>
          </a:p>
          <a:p>
            <a:pPr marL="0" indent="0">
              <a:buNone/>
            </a:pPr>
            <a:endParaRPr lang="en-GB" dirty="0"/>
          </a:p>
        </p:txBody>
      </p:sp>
      <p:sp>
        <p:nvSpPr>
          <p:cNvPr id="4" name="Title 1"/>
          <p:cNvSpPr>
            <a:spLocks noGrp="1"/>
          </p:cNvSpPr>
          <p:nvPr>
            <p:ph type="title"/>
          </p:nvPr>
        </p:nvSpPr>
        <p:spPr>
          <a:solidFill>
            <a:srgbClr val="92D050"/>
          </a:solidFill>
        </p:spPr>
        <p:txBody>
          <a:bodyPr>
            <a:noAutofit/>
          </a:bodyPr>
          <a:lstStyle/>
          <a:p>
            <a:r>
              <a:rPr lang="en-GB" sz="4100" b="1" dirty="0" smtClean="0"/>
              <a:t>Low Incidence Team</a:t>
            </a:r>
            <a:endParaRPr lang="en-GB" sz="4100" b="1" dirty="0"/>
          </a:p>
        </p:txBody>
      </p:sp>
    </p:spTree>
    <p:extLst>
      <p:ext uri="{BB962C8B-B14F-4D97-AF65-F5344CB8AC3E}">
        <p14:creationId xmlns:p14="http://schemas.microsoft.com/office/powerpoint/2010/main" val="37952429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1556792"/>
            <a:ext cx="5311079" cy="4525963"/>
          </a:xfrm>
        </p:spPr>
      </p:pic>
    </p:spTree>
    <p:extLst>
      <p:ext uri="{BB962C8B-B14F-4D97-AF65-F5344CB8AC3E}">
        <p14:creationId xmlns:p14="http://schemas.microsoft.com/office/powerpoint/2010/main" val="3341630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Revised Structure SEND</a:t>
            </a:r>
            <a:endParaRPr lang="en-GB" dirty="0"/>
          </a:p>
        </p:txBody>
      </p:sp>
      <p:sp>
        <p:nvSpPr>
          <p:cNvPr id="2" name="Content Placeholder 1"/>
          <p:cNvSpPr>
            <a:spLocks noGrp="1"/>
          </p:cNvSpPr>
          <p:nvPr>
            <p:ph idx="1"/>
          </p:nvPr>
        </p:nvSpPr>
        <p:spPr/>
        <p:txBody>
          <a:bodyPr/>
          <a:lstStyle/>
          <a:p>
            <a:endParaRPr lang="en-GB" dirty="0" smtClean="0"/>
          </a:p>
          <a:p>
            <a:endParaRPr lang="en-GB" dirty="0"/>
          </a:p>
          <a:p>
            <a:endParaRPr lang="en-GB" dirty="0" smtClean="0"/>
          </a:p>
          <a:p>
            <a:endParaRPr lang="en-GB" dirty="0"/>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38" t="23755" r="5938" b="39892"/>
          <a:stretch/>
        </p:blipFill>
        <p:spPr bwMode="auto">
          <a:xfrm>
            <a:off x="99099" y="1988839"/>
            <a:ext cx="8937397" cy="2949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9736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Priorities and Projects this Year</a:t>
            </a:r>
            <a:endParaRPr lang="en-GB" dirty="0"/>
          </a:p>
        </p:txBody>
      </p:sp>
      <p:sp>
        <p:nvSpPr>
          <p:cNvPr id="3" name="Content Placeholder 2"/>
          <p:cNvSpPr>
            <a:spLocks noGrp="1"/>
          </p:cNvSpPr>
          <p:nvPr>
            <p:ph idx="1"/>
          </p:nvPr>
        </p:nvSpPr>
        <p:spPr/>
        <p:txBody>
          <a:bodyPr>
            <a:normAutofit/>
          </a:bodyPr>
          <a:lstStyle/>
          <a:p>
            <a:r>
              <a:rPr lang="en-GB" dirty="0" smtClean="0"/>
              <a:t>Establishment of new Integrated Teaching Support service</a:t>
            </a:r>
          </a:p>
          <a:p>
            <a:r>
              <a:rPr lang="en-GB" dirty="0" smtClean="0"/>
              <a:t>EHCA Assessment timelines / compliance</a:t>
            </a:r>
          </a:p>
          <a:p>
            <a:r>
              <a:rPr lang="en-GB" dirty="0" smtClean="0"/>
              <a:t>Quality of EHCA submission and plans</a:t>
            </a:r>
          </a:p>
          <a:p>
            <a:r>
              <a:rPr lang="en-GB" dirty="0" smtClean="0"/>
              <a:t>Revision of SEN Range Model</a:t>
            </a:r>
          </a:p>
          <a:p>
            <a:r>
              <a:rPr lang="en-GB" dirty="0" smtClean="0"/>
              <a:t>Revisioning SEND Provision</a:t>
            </a:r>
          </a:p>
          <a:p>
            <a:r>
              <a:rPr lang="en-GB" dirty="0" smtClean="0"/>
              <a:t>Bradford SENCO Qualification</a:t>
            </a:r>
          </a:p>
          <a:p>
            <a:endParaRPr lang="en-GB" dirty="0" smtClean="0"/>
          </a:p>
        </p:txBody>
      </p:sp>
    </p:spTree>
    <p:extLst>
      <p:ext uri="{BB962C8B-B14F-4D97-AF65-F5344CB8AC3E}">
        <p14:creationId xmlns:p14="http://schemas.microsoft.com/office/powerpoint/2010/main" val="1191343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7AB7C79D-5375-4A80-998F-F8455B6634BA}"/>
              </a:ext>
            </a:extLst>
          </p:cNvPr>
          <p:cNvSpPr txBox="1"/>
          <p:nvPr/>
        </p:nvSpPr>
        <p:spPr>
          <a:xfrm>
            <a:off x="392163" y="1700808"/>
            <a:ext cx="8442348" cy="4154984"/>
          </a:xfrm>
          <a:prstGeom prst="rect">
            <a:avLst/>
          </a:prstGeom>
          <a:noFill/>
        </p:spPr>
        <p:txBody>
          <a:bodyPr wrap="square" rtlCol="0">
            <a:spAutoFit/>
          </a:bodyPr>
          <a:lstStyle/>
          <a:p>
            <a:pPr marL="342900" lvl="0" indent="-342900">
              <a:buFont typeface="Arial" pitchFamily="34" charset="0"/>
              <a:buChar char="•"/>
            </a:pPr>
            <a:r>
              <a:rPr lang="en-GB" sz="2400" dirty="0" smtClean="0"/>
              <a:t>Bradford based National SENCO qualification accredited by </a:t>
            </a:r>
            <a:r>
              <a:rPr lang="en-GB" sz="2400" dirty="0"/>
              <a:t>Sheffield </a:t>
            </a:r>
            <a:r>
              <a:rPr lang="en-GB" sz="2400" dirty="0" smtClean="0"/>
              <a:t>Hallam</a:t>
            </a:r>
          </a:p>
          <a:p>
            <a:pPr marL="342900" indent="-342900">
              <a:buFont typeface="Arial" pitchFamily="34" charset="0"/>
              <a:buChar char="•"/>
            </a:pPr>
            <a:r>
              <a:rPr lang="en-GB" sz="2400" dirty="0" smtClean="0"/>
              <a:t>Delivered in Bradford LA with </a:t>
            </a:r>
            <a:r>
              <a:rPr lang="en-GB" sz="2400" dirty="0"/>
              <a:t>Bradford </a:t>
            </a:r>
            <a:r>
              <a:rPr lang="en-GB" sz="2400" dirty="0" smtClean="0"/>
              <a:t>specific content</a:t>
            </a:r>
            <a:r>
              <a:rPr lang="en-GB" sz="2400" dirty="0"/>
              <a:t> </a:t>
            </a:r>
            <a:endParaRPr lang="en-GB" sz="2400" dirty="0" smtClean="0"/>
          </a:p>
          <a:p>
            <a:pPr marL="342900" indent="-342900">
              <a:buFont typeface="Arial" pitchFamily="34" charset="0"/>
              <a:buChar char="•"/>
            </a:pPr>
            <a:r>
              <a:rPr lang="en-GB" sz="2400" dirty="0"/>
              <a:t>Course </a:t>
            </a:r>
            <a:r>
              <a:rPr lang="en-GB" sz="2400" dirty="0" smtClean="0"/>
              <a:t>starts </a:t>
            </a:r>
            <a:r>
              <a:rPr lang="en-GB" sz="2400" dirty="0"/>
              <a:t>January 2019</a:t>
            </a:r>
          </a:p>
          <a:p>
            <a:pPr marL="342900" lvl="0" indent="-342900">
              <a:buFont typeface="Arial" pitchFamily="34" charset="0"/>
              <a:buChar char="•"/>
            </a:pPr>
            <a:r>
              <a:rPr lang="en-GB" sz="2400" dirty="0"/>
              <a:t>1</a:t>
            </a:r>
            <a:r>
              <a:rPr lang="en-GB" sz="2400" dirty="0" smtClean="0"/>
              <a:t>2 </a:t>
            </a:r>
            <a:r>
              <a:rPr lang="en-GB" sz="2400" dirty="0"/>
              <a:t>months </a:t>
            </a:r>
            <a:r>
              <a:rPr lang="en-GB" sz="2400" dirty="0" smtClean="0"/>
              <a:t>part-time, with </a:t>
            </a:r>
            <a:r>
              <a:rPr lang="en-GB" sz="2400" dirty="0"/>
              <a:t>study days in Bradford</a:t>
            </a:r>
          </a:p>
          <a:p>
            <a:pPr marL="342900" lvl="0" indent="-342900">
              <a:buFont typeface="Arial" pitchFamily="34" charset="0"/>
              <a:buChar char="•"/>
            </a:pPr>
            <a:r>
              <a:rPr lang="en-GB" sz="2400" dirty="0" smtClean="0"/>
              <a:t>Total cost </a:t>
            </a:r>
            <a:r>
              <a:rPr lang="en-GB" sz="2400" dirty="0"/>
              <a:t>£</a:t>
            </a:r>
            <a:r>
              <a:rPr lang="en-GB" sz="2400" dirty="0" smtClean="0"/>
              <a:t>2,200</a:t>
            </a:r>
          </a:p>
          <a:p>
            <a:pPr lvl="0"/>
            <a:endParaRPr lang="en-GB" sz="2400" dirty="0"/>
          </a:p>
          <a:p>
            <a:pPr marL="342900" indent="-342900">
              <a:buFont typeface="Arial" pitchFamily="34" charset="0"/>
              <a:buChar char="•"/>
            </a:pPr>
            <a:r>
              <a:rPr lang="en-GB" sz="2400" b="1" dirty="0"/>
              <a:t>Register your interest by 1</a:t>
            </a:r>
            <a:r>
              <a:rPr lang="en-GB" sz="2400" b="1" baseline="30000" dirty="0"/>
              <a:t>st</a:t>
            </a:r>
            <a:r>
              <a:rPr lang="en-GB" sz="2400" b="1" dirty="0"/>
              <a:t> November 2018 </a:t>
            </a:r>
            <a:r>
              <a:rPr lang="en-GB" sz="2400" b="1" dirty="0" smtClean="0"/>
              <a:t>with </a:t>
            </a:r>
            <a:r>
              <a:rPr lang="en-GB" sz="2400" b="1" dirty="0"/>
              <a:t>Shanidar TSA</a:t>
            </a:r>
          </a:p>
          <a:p>
            <a:r>
              <a:rPr lang="en-GB" sz="2400" b="1" dirty="0"/>
              <a:t> </a:t>
            </a:r>
            <a:r>
              <a:rPr lang="en-GB" sz="2400" b="1" dirty="0" smtClean="0"/>
              <a:t>    01274 </a:t>
            </a:r>
            <a:r>
              <a:rPr lang="en-GB" sz="2400" b="1" dirty="0"/>
              <a:t>779662 ext. </a:t>
            </a:r>
            <a:r>
              <a:rPr lang="en-GB" sz="2400" b="1" dirty="0" smtClean="0"/>
              <a:t>199, </a:t>
            </a:r>
            <a:r>
              <a:rPr lang="en-GB" sz="2400" b="1" dirty="0" smtClean="0">
                <a:hlinkClick r:id="rId2"/>
              </a:rPr>
              <a:t>www.shanidar-tsa.org.uk</a:t>
            </a:r>
            <a:endParaRPr lang="en-GB" sz="2400" b="1" dirty="0" smtClean="0"/>
          </a:p>
          <a:p>
            <a:endParaRPr lang="en-GB" sz="2400" b="1" dirty="0" smtClean="0"/>
          </a:p>
          <a:p>
            <a:pPr marL="342900" lvl="0" indent="-342900">
              <a:buFont typeface="Arial" pitchFamily="34" charset="0"/>
              <a:buChar char="•"/>
            </a:pPr>
            <a:r>
              <a:rPr lang="en-GB" sz="2400" dirty="0" smtClean="0"/>
              <a:t>Payment </a:t>
            </a:r>
            <a:r>
              <a:rPr lang="en-GB" sz="2400" dirty="0"/>
              <a:t>in full by 30th November 2018 </a:t>
            </a:r>
          </a:p>
        </p:txBody>
      </p:sp>
      <p:sp>
        <p:nvSpPr>
          <p:cNvPr id="2" name="Title 1"/>
          <p:cNvSpPr>
            <a:spLocks noGrp="1"/>
          </p:cNvSpPr>
          <p:nvPr>
            <p:ph type="title"/>
          </p:nvPr>
        </p:nvSpPr>
        <p:spPr>
          <a:xfrm>
            <a:off x="501910" y="260648"/>
            <a:ext cx="8229600" cy="1143000"/>
          </a:xfrm>
        </p:spPr>
        <p:txBody>
          <a:bodyPr>
            <a:normAutofit/>
          </a:bodyPr>
          <a:lstStyle/>
          <a:p>
            <a:r>
              <a:rPr lang="en-GB" dirty="0"/>
              <a:t>Bradford SENCO </a:t>
            </a:r>
            <a:r>
              <a:rPr lang="en-GB" dirty="0" smtClean="0"/>
              <a:t>Qualification</a:t>
            </a:r>
            <a:endParaRPr lang="en-GB" dirty="0"/>
          </a:p>
        </p:txBody>
      </p:sp>
      <p:pic>
        <p:nvPicPr>
          <p:cNvPr id="9" name="Picture 8">
            <a:extLst>
              <a:ext uri="{FF2B5EF4-FFF2-40B4-BE49-F238E27FC236}">
                <a16:creationId xmlns:a16="http://schemas.microsoft.com/office/drawing/2014/main" xmlns="" id="{AD5E72A3-B250-443E-A9F1-D6E816BBB1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6336" y="260648"/>
            <a:ext cx="1314391" cy="1534336"/>
          </a:xfrm>
          <a:prstGeom prst="rect">
            <a:avLst/>
          </a:prstGeom>
        </p:spPr>
      </p:pic>
    </p:spTree>
    <p:extLst>
      <p:ext uri="{BB962C8B-B14F-4D97-AF65-F5344CB8AC3E}">
        <p14:creationId xmlns:p14="http://schemas.microsoft.com/office/powerpoint/2010/main" val="27760192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3CEDDB87-2EB5-4710-B8ED-90DACECF92C7}"/>
              </a:ext>
            </a:extLst>
          </p:cNvPr>
          <p:cNvPicPr>
            <a:picLocks noGrp="1" noChangeAspect="1"/>
          </p:cNvPicPr>
          <p:nvPr>
            <p:ph idx="1"/>
          </p:nvPr>
        </p:nvPicPr>
        <p:blipFill rotWithShape="1">
          <a:blip r:embed="rId2"/>
          <a:srcRect l="32824" t="20433" r="11072" b="9091"/>
          <a:stretch/>
        </p:blipFill>
        <p:spPr>
          <a:xfrm>
            <a:off x="107504" y="332656"/>
            <a:ext cx="8967956" cy="6336704"/>
          </a:xfrm>
          <a:prstGeom prst="rect">
            <a:avLst/>
          </a:prstGeom>
        </p:spPr>
      </p:pic>
    </p:spTree>
    <p:extLst>
      <p:ext uri="{BB962C8B-B14F-4D97-AF65-F5344CB8AC3E}">
        <p14:creationId xmlns:p14="http://schemas.microsoft.com/office/powerpoint/2010/main" val="2269960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Reviewing Bradford’s Range Guidance</a:t>
            </a:r>
            <a:endParaRPr lang="en-GB" dirty="0"/>
          </a:p>
        </p:txBody>
      </p:sp>
      <p:sp>
        <p:nvSpPr>
          <p:cNvPr id="3" name="Content Placeholder 2"/>
          <p:cNvSpPr>
            <a:spLocks noGrp="1"/>
          </p:cNvSpPr>
          <p:nvPr>
            <p:ph idx="1"/>
          </p:nvPr>
        </p:nvSpPr>
        <p:spPr/>
        <p:txBody>
          <a:bodyPr>
            <a:normAutofit fontScale="55000" lnSpcReduction="20000"/>
          </a:bodyPr>
          <a:lstStyle/>
          <a:p>
            <a:pPr marL="0" indent="0">
              <a:buNone/>
            </a:pPr>
            <a:r>
              <a:rPr lang="en-GB" dirty="0"/>
              <a:t>Why are we updating the Range Guidance?</a:t>
            </a:r>
          </a:p>
          <a:p>
            <a:pPr marL="0" indent="0">
              <a:buNone/>
            </a:pPr>
            <a:endParaRPr lang="en-GB" dirty="0"/>
          </a:p>
          <a:p>
            <a:r>
              <a:rPr lang="en-GB" dirty="0"/>
              <a:t>Since the previous version of the Range Guidance was produced, there have been significant changes within both SEN and Education. The new Code of Practice for SEND, Fair Funding and Assessment without Levels have all led to the Range Guidance becoming outdated and misleading. </a:t>
            </a:r>
            <a:endParaRPr lang="en-GB" dirty="0" smtClean="0"/>
          </a:p>
          <a:p>
            <a:endParaRPr lang="en-GB" dirty="0" smtClean="0"/>
          </a:p>
          <a:p>
            <a:r>
              <a:rPr lang="en-GB" dirty="0" smtClean="0"/>
              <a:t>In </a:t>
            </a:r>
            <a:r>
              <a:rPr lang="en-GB" dirty="0"/>
              <a:t>addition, issues relating to school funding and pressure on the High Needs Block mean it is more important than ever that schools and LA have a shared view of their individual responsibilities.</a:t>
            </a:r>
          </a:p>
          <a:p>
            <a:endParaRPr lang="en-GB" dirty="0"/>
          </a:p>
          <a:p>
            <a:r>
              <a:rPr lang="en-GB" dirty="0"/>
              <a:t>The Revised Range Guidance attempts to address all of these issues and provide clear consistence advice. It is based on existing models of good practice eg the Wigan Inclusive Quality First Teaching Audit and existing Bradford tools such as the SEN Progress Grids and SEN Support Grid.</a:t>
            </a:r>
          </a:p>
          <a:p>
            <a:endParaRPr lang="en-GB" dirty="0"/>
          </a:p>
          <a:p>
            <a:r>
              <a:rPr lang="en-GB" dirty="0"/>
              <a:t>We aim to pilot this Range Guidance between October 2018 and April 2019 and implement a revised version from April 2019. </a:t>
            </a:r>
          </a:p>
          <a:p>
            <a:pPr marL="0" indent="0">
              <a:buNone/>
            </a:pPr>
            <a:endParaRPr lang="en-GB" dirty="0"/>
          </a:p>
          <a:p>
            <a:endParaRPr lang="en-GB" dirty="0"/>
          </a:p>
        </p:txBody>
      </p:sp>
    </p:spTree>
    <p:extLst>
      <p:ext uri="{BB962C8B-B14F-4D97-AF65-F5344CB8AC3E}">
        <p14:creationId xmlns:p14="http://schemas.microsoft.com/office/powerpoint/2010/main" val="923257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1947</TotalTime>
  <Words>1966</Words>
  <Application>Microsoft Office PowerPoint</Application>
  <PresentationFormat>On-screen Show (4:3)</PresentationFormat>
  <Paragraphs>332</Paragraphs>
  <Slides>43</Slides>
  <Notes>2</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Senco Network</vt:lpstr>
      <vt:lpstr>Welcome</vt:lpstr>
      <vt:lpstr>Welcome</vt:lpstr>
      <vt:lpstr>Departmental Management Structure</vt:lpstr>
      <vt:lpstr>Revised Structure SEND</vt:lpstr>
      <vt:lpstr>Priorities and Projects this Year</vt:lpstr>
      <vt:lpstr>Bradford SENCO Qualification</vt:lpstr>
      <vt:lpstr>PowerPoint Presentation</vt:lpstr>
      <vt:lpstr>Reviewing Bradford’s Range Guidance</vt:lpstr>
      <vt:lpstr>Introducing the  Revised Range Guidance</vt:lpstr>
      <vt:lpstr>Part 1  Overview / Description of expectations</vt:lpstr>
      <vt:lpstr>Part 1  Overview / description of expectations</vt:lpstr>
      <vt:lpstr>Part 1  Overview / description of expectations</vt:lpstr>
      <vt:lpstr>Part 1  Overview / description of expectations</vt:lpstr>
      <vt:lpstr>Range 0</vt:lpstr>
      <vt:lpstr>Range 1</vt:lpstr>
      <vt:lpstr>Range 2</vt:lpstr>
      <vt:lpstr>Range 3</vt:lpstr>
      <vt:lpstr>Range 4</vt:lpstr>
      <vt:lpstr>Part 2 - The Revised Range Guidance </vt:lpstr>
      <vt:lpstr>How You Can Help</vt:lpstr>
      <vt:lpstr>Networking Break</vt:lpstr>
      <vt:lpstr>EP Early Help Hub Consultations</vt:lpstr>
      <vt:lpstr>Early Help Hub Consultation?</vt:lpstr>
      <vt:lpstr>What does a Consultation involve?</vt:lpstr>
      <vt:lpstr>Practicalities</vt:lpstr>
      <vt:lpstr>PowerPoint Presentation</vt:lpstr>
      <vt:lpstr>Transformation and Restructure</vt:lpstr>
      <vt:lpstr>0-25 SEND Inclusive Education Service </vt:lpstr>
      <vt:lpstr>O-25 SEND Inclusive Education Service</vt:lpstr>
      <vt:lpstr>O-25 SEND Inclusive Education Service</vt:lpstr>
      <vt:lpstr>Immediate Priorities for new service</vt:lpstr>
      <vt:lpstr>Longer Term Priorities</vt:lpstr>
      <vt:lpstr>The Traded Offer</vt:lpstr>
      <vt:lpstr>Traded Packages</vt:lpstr>
      <vt:lpstr> Sessional  Allocation Model High Incidence Team </vt:lpstr>
      <vt:lpstr>Core Offer High Incidence Team</vt:lpstr>
      <vt:lpstr>Menu</vt:lpstr>
      <vt:lpstr>IES Allocations - Methodology</vt:lpstr>
      <vt:lpstr>O-25 SEND Inclusive Education Service</vt:lpstr>
      <vt:lpstr>Low Incidence Team</vt:lpstr>
      <vt:lpstr>Low Incidence Team</vt:lpstr>
      <vt:lpstr>Questions</vt:lpstr>
    </vt:vector>
  </TitlesOfParts>
  <Company>CBMDC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Support Plan</dc:title>
  <dc:creator>Ruth Dennis</dc:creator>
  <cp:lastModifiedBy>Ruth Dennis</cp:lastModifiedBy>
  <cp:revision>122</cp:revision>
  <cp:lastPrinted>2018-05-01T14:37:24Z</cp:lastPrinted>
  <dcterms:created xsi:type="dcterms:W3CDTF">2017-01-23T10:10:23Z</dcterms:created>
  <dcterms:modified xsi:type="dcterms:W3CDTF">2018-09-18T12:03:30Z</dcterms:modified>
</cp:coreProperties>
</file>