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5" r:id="rId3"/>
    <p:sldId id="336" r:id="rId4"/>
    <p:sldId id="337" r:id="rId5"/>
    <p:sldId id="338" r:id="rId6"/>
    <p:sldId id="339" r:id="rId7"/>
    <p:sldId id="340" r:id="rId8"/>
    <p:sldId id="320" r:id="rId9"/>
    <p:sldId id="267" r:id="rId10"/>
    <p:sldId id="276" r:id="rId11"/>
    <p:sldId id="277" r:id="rId12"/>
    <p:sldId id="327" r:id="rId13"/>
    <p:sldId id="275" r:id="rId14"/>
    <p:sldId id="272" r:id="rId15"/>
    <p:sldId id="304" r:id="rId16"/>
    <p:sldId id="328" r:id="rId17"/>
    <p:sldId id="329" r:id="rId18"/>
    <p:sldId id="299" r:id="rId19"/>
    <p:sldId id="333" r:id="rId20"/>
    <p:sldId id="334" r:id="rId21"/>
    <p:sldId id="298" r:id="rId22"/>
    <p:sldId id="330" r:id="rId23"/>
    <p:sldId id="312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9933"/>
    <a:srgbClr val="FF9900"/>
    <a:srgbClr val="F0EA00"/>
    <a:srgbClr val="FFFF66"/>
    <a:srgbClr val="AEF01C"/>
    <a:srgbClr val="56E21E"/>
    <a:srgbClr val="66FF33"/>
    <a:srgbClr val="66FF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F019C-9255-4EF9-BDF5-7F51E560618C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670AF498-904B-46CA-8540-D1745B79D04F}">
      <dgm:prSet phldrT="[Text]"/>
      <dgm:spPr/>
      <dgm:t>
        <a:bodyPr/>
        <a:lstStyle/>
        <a:p>
          <a:r>
            <a:rPr lang="en-GB" dirty="0" smtClean="0"/>
            <a:t>Range 1, 2 &amp; 3</a:t>
          </a:r>
        </a:p>
        <a:p>
          <a:r>
            <a:rPr lang="en-GB" dirty="0" smtClean="0"/>
            <a:t>Setting’s own approach to planning and recording for SEND</a:t>
          </a:r>
          <a:endParaRPr lang="en-GB" dirty="0"/>
        </a:p>
      </dgm:t>
    </dgm:pt>
    <dgm:pt modelId="{C8983047-13B9-4A1F-A4AE-23C0FFEE4F32}" type="parTrans" cxnId="{8AAB1C71-B677-4CF7-951B-20C98324B42B}">
      <dgm:prSet/>
      <dgm:spPr/>
      <dgm:t>
        <a:bodyPr/>
        <a:lstStyle/>
        <a:p>
          <a:endParaRPr lang="en-GB"/>
        </a:p>
      </dgm:t>
    </dgm:pt>
    <dgm:pt modelId="{3D2B3D1B-75D1-4755-9118-FDC44DDA93E8}" type="sibTrans" cxnId="{8AAB1C71-B677-4CF7-951B-20C98324B42B}">
      <dgm:prSet/>
      <dgm:spPr/>
      <dgm:t>
        <a:bodyPr/>
        <a:lstStyle/>
        <a:p>
          <a:endParaRPr lang="en-GB"/>
        </a:p>
      </dgm:t>
    </dgm:pt>
    <dgm:pt modelId="{7C356A48-E822-4B41-8209-DB5FE0A6415B}">
      <dgm:prSet phldrT="[Text]"/>
      <dgm:spPr/>
      <dgm:t>
        <a:bodyPr/>
        <a:lstStyle/>
        <a:p>
          <a:r>
            <a:rPr lang="en-GB" dirty="0" smtClean="0"/>
            <a:t>Range 3 / 4</a:t>
          </a:r>
        </a:p>
        <a:p>
          <a:r>
            <a:rPr lang="en-GB" dirty="0" smtClean="0"/>
            <a:t>My Support Plan</a:t>
          </a:r>
          <a:endParaRPr lang="en-GB" dirty="0"/>
        </a:p>
      </dgm:t>
    </dgm:pt>
    <dgm:pt modelId="{C6EC8941-486C-4BF3-BF85-1F094E671717}" type="parTrans" cxnId="{B90AEF79-19A9-4DA7-BF21-69062AAE81A3}">
      <dgm:prSet/>
      <dgm:spPr/>
      <dgm:t>
        <a:bodyPr/>
        <a:lstStyle/>
        <a:p>
          <a:endParaRPr lang="en-GB"/>
        </a:p>
      </dgm:t>
    </dgm:pt>
    <dgm:pt modelId="{A17030D3-D036-4216-A2C5-08195720F447}" type="sibTrans" cxnId="{B90AEF79-19A9-4DA7-BF21-69062AAE81A3}">
      <dgm:prSet/>
      <dgm:spPr/>
      <dgm:t>
        <a:bodyPr/>
        <a:lstStyle/>
        <a:p>
          <a:endParaRPr lang="en-GB"/>
        </a:p>
      </dgm:t>
    </dgm:pt>
    <dgm:pt modelId="{03990986-B1C1-4931-BA8E-8C7ABC924A5F}">
      <dgm:prSet phldrT="[Text]"/>
      <dgm:spPr/>
      <dgm:t>
        <a:bodyPr/>
        <a:lstStyle/>
        <a:p>
          <a:r>
            <a:rPr lang="en-GB" dirty="0" smtClean="0"/>
            <a:t>Range 4</a:t>
          </a:r>
        </a:p>
        <a:p>
          <a:r>
            <a:rPr lang="en-GB" dirty="0" smtClean="0"/>
            <a:t>EHCP</a:t>
          </a:r>
          <a:endParaRPr lang="en-GB" dirty="0"/>
        </a:p>
      </dgm:t>
    </dgm:pt>
    <dgm:pt modelId="{898AB965-8296-4AF6-8A4D-6F0B5494E861}" type="parTrans" cxnId="{AF1563EF-8324-44C4-B878-B4DF2DFD4341}">
      <dgm:prSet/>
      <dgm:spPr/>
      <dgm:t>
        <a:bodyPr/>
        <a:lstStyle/>
        <a:p>
          <a:endParaRPr lang="en-GB"/>
        </a:p>
      </dgm:t>
    </dgm:pt>
    <dgm:pt modelId="{FB3D4731-AB80-4177-8F41-9C0AB509CC96}" type="sibTrans" cxnId="{AF1563EF-8324-44C4-B878-B4DF2DFD4341}">
      <dgm:prSet/>
      <dgm:spPr/>
      <dgm:t>
        <a:bodyPr/>
        <a:lstStyle/>
        <a:p>
          <a:endParaRPr lang="en-GB"/>
        </a:p>
      </dgm:t>
    </dgm:pt>
    <dgm:pt modelId="{F0E32535-931C-4F36-A28D-825E9182104C}" type="pres">
      <dgm:prSet presAssocID="{6F5F019C-9255-4EF9-BDF5-7F51E560618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4B3CEE7-F721-4C51-8DF5-8D34F9B7396B}" type="pres">
      <dgm:prSet presAssocID="{670AF498-904B-46CA-8540-D1745B79D04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D14036-EB4D-4A3C-B9F1-2A96DA973790}" type="pres">
      <dgm:prSet presAssocID="{670AF498-904B-46CA-8540-D1745B79D04F}" presName="gear1srcNode" presStyleLbl="node1" presStyleIdx="0" presStyleCnt="3"/>
      <dgm:spPr/>
      <dgm:t>
        <a:bodyPr/>
        <a:lstStyle/>
        <a:p>
          <a:endParaRPr lang="en-GB"/>
        </a:p>
      </dgm:t>
    </dgm:pt>
    <dgm:pt modelId="{8026DB3A-5EBF-4824-98EE-AEBCF0729387}" type="pres">
      <dgm:prSet presAssocID="{670AF498-904B-46CA-8540-D1745B79D04F}" presName="gear1dstNode" presStyleLbl="node1" presStyleIdx="0" presStyleCnt="3"/>
      <dgm:spPr/>
      <dgm:t>
        <a:bodyPr/>
        <a:lstStyle/>
        <a:p>
          <a:endParaRPr lang="en-GB"/>
        </a:p>
      </dgm:t>
    </dgm:pt>
    <dgm:pt modelId="{AFF2A4DA-458E-4E04-8A84-4E68750FE2A7}" type="pres">
      <dgm:prSet presAssocID="{7C356A48-E822-4B41-8209-DB5FE0A6415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A167D3-F1AB-471E-A535-F915BCB137A5}" type="pres">
      <dgm:prSet presAssocID="{7C356A48-E822-4B41-8209-DB5FE0A6415B}" presName="gear2srcNode" presStyleLbl="node1" presStyleIdx="1" presStyleCnt="3"/>
      <dgm:spPr/>
      <dgm:t>
        <a:bodyPr/>
        <a:lstStyle/>
        <a:p>
          <a:endParaRPr lang="en-GB"/>
        </a:p>
      </dgm:t>
    </dgm:pt>
    <dgm:pt modelId="{5662DE51-F796-4D3C-9492-861F21FF10D0}" type="pres">
      <dgm:prSet presAssocID="{7C356A48-E822-4B41-8209-DB5FE0A6415B}" presName="gear2dstNode" presStyleLbl="node1" presStyleIdx="1" presStyleCnt="3"/>
      <dgm:spPr/>
      <dgm:t>
        <a:bodyPr/>
        <a:lstStyle/>
        <a:p>
          <a:endParaRPr lang="en-GB"/>
        </a:p>
      </dgm:t>
    </dgm:pt>
    <dgm:pt modelId="{CB987662-7021-4021-A963-1C3B88A1CA88}" type="pres">
      <dgm:prSet presAssocID="{03990986-B1C1-4931-BA8E-8C7ABC924A5F}" presName="gear3" presStyleLbl="node1" presStyleIdx="2" presStyleCnt="3"/>
      <dgm:spPr/>
      <dgm:t>
        <a:bodyPr/>
        <a:lstStyle/>
        <a:p>
          <a:endParaRPr lang="en-GB"/>
        </a:p>
      </dgm:t>
    </dgm:pt>
    <dgm:pt modelId="{EB3EF78C-BA13-4FCA-AFF0-63A8FEE003EF}" type="pres">
      <dgm:prSet presAssocID="{03990986-B1C1-4931-BA8E-8C7ABC924A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8B2E81-B1A3-40AF-B774-A19D4596D923}" type="pres">
      <dgm:prSet presAssocID="{03990986-B1C1-4931-BA8E-8C7ABC924A5F}" presName="gear3srcNode" presStyleLbl="node1" presStyleIdx="2" presStyleCnt="3"/>
      <dgm:spPr/>
      <dgm:t>
        <a:bodyPr/>
        <a:lstStyle/>
        <a:p>
          <a:endParaRPr lang="en-GB"/>
        </a:p>
      </dgm:t>
    </dgm:pt>
    <dgm:pt modelId="{76C40CFA-8FCC-40CD-B410-7A2008547F45}" type="pres">
      <dgm:prSet presAssocID="{03990986-B1C1-4931-BA8E-8C7ABC924A5F}" presName="gear3dstNode" presStyleLbl="node1" presStyleIdx="2" presStyleCnt="3"/>
      <dgm:spPr/>
      <dgm:t>
        <a:bodyPr/>
        <a:lstStyle/>
        <a:p>
          <a:endParaRPr lang="en-GB"/>
        </a:p>
      </dgm:t>
    </dgm:pt>
    <dgm:pt modelId="{278622A6-8B90-480B-8A80-E678DFB1F0E6}" type="pres">
      <dgm:prSet presAssocID="{3D2B3D1B-75D1-4755-9118-FDC44DDA93E8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B4BAF69D-23C0-4A52-A1E4-6FF990E6D39A}" type="pres">
      <dgm:prSet presAssocID="{A17030D3-D036-4216-A2C5-08195720F447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7841E2D5-DFFF-4C06-97C6-35A35E1CDCCE}" type="pres">
      <dgm:prSet presAssocID="{FB3D4731-AB80-4177-8F41-9C0AB509CC96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2C04CCE4-E1A4-4BD1-8D1F-1EA9B0BBFE43}" type="presOf" srcId="{670AF498-904B-46CA-8540-D1745B79D04F}" destId="{24B3CEE7-F721-4C51-8DF5-8D34F9B7396B}" srcOrd="0" destOrd="0" presId="urn:microsoft.com/office/officeart/2005/8/layout/gear1"/>
    <dgm:cxn modelId="{0A42551F-BC03-4108-854A-9D84E9E7E785}" type="presOf" srcId="{6F5F019C-9255-4EF9-BDF5-7F51E560618C}" destId="{F0E32535-931C-4F36-A28D-825E9182104C}" srcOrd="0" destOrd="0" presId="urn:microsoft.com/office/officeart/2005/8/layout/gear1"/>
    <dgm:cxn modelId="{0D76F424-A670-4347-BD90-DBB54EAEF84F}" type="presOf" srcId="{3D2B3D1B-75D1-4755-9118-FDC44DDA93E8}" destId="{278622A6-8B90-480B-8A80-E678DFB1F0E6}" srcOrd="0" destOrd="0" presId="urn:microsoft.com/office/officeart/2005/8/layout/gear1"/>
    <dgm:cxn modelId="{C9D1B6C1-0B66-4393-A3F1-0154121A4FBB}" type="presOf" srcId="{7C356A48-E822-4B41-8209-DB5FE0A6415B}" destId="{AFF2A4DA-458E-4E04-8A84-4E68750FE2A7}" srcOrd="0" destOrd="0" presId="urn:microsoft.com/office/officeart/2005/8/layout/gear1"/>
    <dgm:cxn modelId="{EE02C6E9-8423-4211-A7AB-ABA3D025647D}" type="presOf" srcId="{03990986-B1C1-4931-BA8E-8C7ABC924A5F}" destId="{B28B2E81-B1A3-40AF-B774-A19D4596D923}" srcOrd="2" destOrd="0" presId="urn:microsoft.com/office/officeart/2005/8/layout/gear1"/>
    <dgm:cxn modelId="{B90AEF79-19A9-4DA7-BF21-69062AAE81A3}" srcId="{6F5F019C-9255-4EF9-BDF5-7F51E560618C}" destId="{7C356A48-E822-4B41-8209-DB5FE0A6415B}" srcOrd="1" destOrd="0" parTransId="{C6EC8941-486C-4BF3-BF85-1F094E671717}" sibTransId="{A17030D3-D036-4216-A2C5-08195720F447}"/>
    <dgm:cxn modelId="{C4D7CEBA-318C-4BF6-B80D-65F63313A630}" type="presOf" srcId="{03990986-B1C1-4931-BA8E-8C7ABC924A5F}" destId="{EB3EF78C-BA13-4FCA-AFF0-63A8FEE003EF}" srcOrd="1" destOrd="0" presId="urn:microsoft.com/office/officeart/2005/8/layout/gear1"/>
    <dgm:cxn modelId="{5CA01D25-420D-4274-B9B6-470AA9130B03}" type="presOf" srcId="{FB3D4731-AB80-4177-8F41-9C0AB509CC96}" destId="{7841E2D5-DFFF-4C06-97C6-35A35E1CDCCE}" srcOrd="0" destOrd="0" presId="urn:microsoft.com/office/officeart/2005/8/layout/gear1"/>
    <dgm:cxn modelId="{AF1563EF-8324-44C4-B878-B4DF2DFD4341}" srcId="{6F5F019C-9255-4EF9-BDF5-7F51E560618C}" destId="{03990986-B1C1-4931-BA8E-8C7ABC924A5F}" srcOrd="2" destOrd="0" parTransId="{898AB965-8296-4AF6-8A4D-6F0B5494E861}" sibTransId="{FB3D4731-AB80-4177-8F41-9C0AB509CC96}"/>
    <dgm:cxn modelId="{AAF8DB30-3B29-44ED-A3BF-A80AEDF4F52B}" type="presOf" srcId="{03990986-B1C1-4931-BA8E-8C7ABC924A5F}" destId="{76C40CFA-8FCC-40CD-B410-7A2008547F45}" srcOrd="3" destOrd="0" presId="urn:microsoft.com/office/officeart/2005/8/layout/gear1"/>
    <dgm:cxn modelId="{8BB185AC-C294-430E-9A04-C2E2D49D9230}" type="presOf" srcId="{A17030D3-D036-4216-A2C5-08195720F447}" destId="{B4BAF69D-23C0-4A52-A1E4-6FF990E6D39A}" srcOrd="0" destOrd="0" presId="urn:microsoft.com/office/officeart/2005/8/layout/gear1"/>
    <dgm:cxn modelId="{8EB4453A-C4D2-48AA-B0DB-27DD2D70607A}" type="presOf" srcId="{670AF498-904B-46CA-8540-D1745B79D04F}" destId="{8026DB3A-5EBF-4824-98EE-AEBCF0729387}" srcOrd="2" destOrd="0" presId="urn:microsoft.com/office/officeart/2005/8/layout/gear1"/>
    <dgm:cxn modelId="{8AAB1C71-B677-4CF7-951B-20C98324B42B}" srcId="{6F5F019C-9255-4EF9-BDF5-7F51E560618C}" destId="{670AF498-904B-46CA-8540-D1745B79D04F}" srcOrd="0" destOrd="0" parTransId="{C8983047-13B9-4A1F-A4AE-23C0FFEE4F32}" sibTransId="{3D2B3D1B-75D1-4755-9118-FDC44DDA93E8}"/>
    <dgm:cxn modelId="{FD172A1C-60A7-48D0-B3E5-A559B6393C0D}" type="presOf" srcId="{03990986-B1C1-4931-BA8E-8C7ABC924A5F}" destId="{CB987662-7021-4021-A963-1C3B88A1CA88}" srcOrd="0" destOrd="0" presId="urn:microsoft.com/office/officeart/2005/8/layout/gear1"/>
    <dgm:cxn modelId="{2634C73C-E0AB-45B8-A575-879BECB0B821}" type="presOf" srcId="{670AF498-904B-46CA-8540-D1745B79D04F}" destId="{4CD14036-EB4D-4A3C-B9F1-2A96DA973790}" srcOrd="1" destOrd="0" presId="urn:microsoft.com/office/officeart/2005/8/layout/gear1"/>
    <dgm:cxn modelId="{9AB8F3CD-AFB3-4AB7-9292-37E07965FCFC}" type="presOf" srcId="{7C356A48-E822-4B41-8209-DB5FE0A6415B}" destId="{F5A167D3-F1AB-471E-A535-F915BCB137A5}" srcOrd="1" destOrd="0" presId="urn:microsoft.com/office/officeart/2005/8/layout/gear1"/>
    <dgm:cxn modelId="{64E350B4-4812-4B68-A6AD-026BF00AC0DA}" type="presOf" srcId="{7C356A48-E822-4B41-8209-DB5FE0A6415B}" destId="{5662DE51-F796-4D3C-9492-861F21FF10D0}" srcOrd="2" destOrd="0" presId="urn:microsoft.com/office/officeart/2005/8/layout/gear1"/>
    <dgm:cxn modelId="{AFD94582-A9B2-453E-85A4-8550485F3E1D}" type="presParOf" srcId="{F0E32535-931C-4F36-A28D-825E9182104C}" destId="{24B3CEE7-F721-4C51-8DF5-8D34F9B7396B}" srcOrd="0" destOrd="0" presId="urn:microsoft.com/office/officeart/2005/8/layout/gear1"/>
    <dgm:cxn modelId="{B7C608E6-2D71-41C5-AB32-1968E1388661}" type="presParOf" srcId="{F0E32535-931C-4F36-A28D-825E9182104C}" destId="{4CD14036-EB4D-4A3C-B9F1-2A96DA973790}" srcOrd="1" destOrd="0" presId="urn:microsoft.com/office/officeart/2005/8/layout/gear1"/>
    <dgm:cxn modelId="{1FC4ACA0-9B0C-4DCE-927A-81C525107038}" type="presParOf" srcId="{F0E32535-931C-4F36-A28D-825E9182104C}" destId="{8026DB3A-5EBF-4824-98EE-AEBCF0729387}" srcOrd="2" destOrd="0" presId="urn:microsoft.com/office/officeart/2005/8/layout/gear1"/>
    <dgm:cxn modelId="{90AD1AD6-6B5B-4FBE-984F-8B5A0024EF53}" type="presParOf" srcId="{F0E32535-931C-4F36-A28D-825E9182104C}" destId="{AFF2A4DA-458E-4E04-8A84-4E68750FE2A7}" srcOrd="3" destOrd="0" presId="urn:microsoft.com/office/officeart/2005/8/layout/gear1"/>
    <dgm:cxn modelId="{B852AD27-9097-4D91-B7FB-B8041A539ADB}" type="presParOf" srcId="{F0E32535-931C-4F36-A28D-825E9182104C}" destId="{F5A167D3-F1AB-471E-A535-F915BCB137A5}" srcOrd="4" destOrd="0" presId="urn:microsoft.com/office/officeart/2005/8/layout/gear1"/>
    <dgm:cxn modelId="{E806F54D-284E-4025-9635-022A4CC588BD}" type="presParOf" srcId="{F0E32535-931C-4F36-A28D-825E9182104C}" destId="{5662DE51-F796-4D3C-9492-861F21FF10D0}" srcOrd="5" destOrd="0" presId="urn:microsoft.com/office/officeart/2005/8/layout/gear1"/>
    <dgm:cxn modelId="{FAFAAA62-6CF3-498D-8F73-4907E23DD603}" type="presParOf" srcId="{F0E32535-931C-4F36-A28D-825E9182104C}" destId="{CB987662-7021-4021-A963-1C3B88A1CA88}" srcOrd="6" destOrd="0" presId="urn:microsoft.com/office/officeart/2005/8/layout/gear1"/>
    <dgm:cxn modelId="{70684104-1D48-47B0-84EE-61753D6ECD55}" type="presParOf" srcId="{F0E32535-931C-4F36-A28D-825E9182104C}" destId="{EB3EF78C-BA13-4FCA-AFF0-63A8FEE003EF}" srcOrd="7" destOrd="0" presId="urn:microsoft.com/office/officeart/2005/8/layout/gear1"/>
    <dgm:cxn modelId="{778B85A2-B3A4-4FEC-8465-211E5E86D0BA}" type="presParOf" srcId="{F0E32535-931C-4F36-A28D-825E9182104C}" destId="{B28B2E81-B1A3-40AF-B774-A19D4596D923}" srcOrd="8" destOrd="0" presId="urn:microsoft.com/office/officeart/2005/8/layout/gear1"/>
    <dgm:cxn modelId="{13C01A3E-E36A-4329-9C56-E021DB34774C}" type="presParOf" srcId="{F0E32535-931C-4F36-A28D-825E9182104C}" destId="{76C40CFA-8FCC-40CD-B410-7A2008547F45}" srcOrd="9" destOrd="0" presId="urn:microsoft.com/office/officeart/2005/8/layout/gear1"/>
    <dgm:cxn modelId="{CBC0E110-40D9-435B-B4A4-63BCCED8212D}" type="presParOf" srcId="{F0E32535-931C-4F36-A28D-825E9182104C}" destId="{278622A6-8B90-480B-8A80-E678DFB1F0E6}" srcOrd="10" destOrd="0" presId="urn:microsoft.com/office/officeart/2005/8/layout/gear1"/>
    <dgm:cxn modelId="{0166B812-97D9-400E-B3CA-54EE091CE5EF}" type="presParOf" srcId="{F0E32535-931C-4F36-A28D-825E9182104C}" destId="{B4BAF69D-23C0-4A52-A1E4-6FF990E6D39A}" srcOrd="11" destOrd="0" presId="urn:microsoft.com/office/officeart/2005/8/layout/gear1"/>
    <dgm:cxn modelId="{EEE44B71-AA04-4FE5-85DE-6F65992E17D1}" type="presParOf" srcId="{F0E32535-931C-4F36-A28D-825E9182104C}" destId="{7841E2D5-DFFF-4C06-97C6-35A35E1CDCC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0EFED-2B39-453D-AE15-5C8304740D22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F825E438-335F-48F7-A23F-8C9DE8042A1A}">
      <dgm:prSet phldrT="[Text]"/>
      <dgm:spPr/>
      <dgm:t>
        <a:bodyPr/>
        <a:lstStyle/>
        <a:p>
          <a:r>
            <a:rPr lang="en-GB" u="sng" dirty="0" smtClean="0"/>
            <a:t>Element 1</a:t>
          </a:r>
        </a:p>
        <a:p>
          <a:r>
            <a:rPr lang="en-GB" dirty="0" smtClean="0"/>
            <a:t>Notional 5.5% of school budget</a:t>
          </a:r>
          <a:endParaRPr lang="en-GB" dirty="0"/>
        </a:p>
      </dgm:t>
    </dgm:pt>
    <dgm:pt modelId="{BF0C4A01-A2EB-4780-855F-278E0C52CF72}" type="parTrans" cxnId="{192A1482-9226-4BB4-88FF-BAE54AD11193}">
      <dgm:prSet/>
      <dgm:spPr/>
      <dgm:t>
        <a:bodyPr/>
        <a:lstStyle/>
        <a:p>
          <a:endParaRPr lang="en-GB"/>
        </a:p>
      </dgm:t>
    </dgm:pt>
    <dgm:pt modelId="{74B1128D-8A54-477D-8259-310D152C9970}" type="sibTrans" cxnId="{192A1482-9226-4BB4-88FF-BAE54AD11193}">
      <dgm:prSet/>
      <dgm:spPr/>
      <dgm:t>
        <a:bodyPr/>
        <a:lstStyle/>
        <a:p>
          <a:endParaRPr lang="en-GB"/>
        </a:p>
      </dgm:t>
    </dgm:pt>
    <dgm:pt modelId="{9FA600D5-D33B-44C9-A3CF-AF775DDE5F38}">
      <dgm:prSet phldrT="[Text]"/>
      <dgm:spPr>
        <a:solidFill>
          <a:schemeClr val="bg1">
            <a:lumMod val="85000"/>
            <a:alpha val="47000"/>
          </a:schemeClr>
        </a:solidFill>
      </dgm:spPr>
      <dgm:t>
        <a:bodyPr/>
        <a:lstStyle/>
        <a:p>
          <a:r>
            <a:rPr lang="en-GB" u="sng" dirty="0" smtClean="0">
              <a:solidFill>
                <a:schemeClr val="bg1">
                  <a:lumMod val="75000"/>
                </a:schemeClr>
              </a:solidFill>
            </a:rPr>
            <a:t>Element 3</a:t>
          </a:r>
        </a:p>
        <a:p>
          <a:r>
            <a:rPr lang="en-GB" dirty="0" smtClean="0">
              <a:solidFill>
                <a:schemeClr val="bg1">
                  <a:lumMod val="75000"/>
                </a:schemeClr>
              </a:solidFill>
            </a:rPr>
            <a:t>High Needs Block element (EHCP)</a:t>
          </a:r>
          <a:endParaRPr lang="en-GB" dirty="0">
            <a:solidFill>
              <a:schemeClr val="bg1">
                <a:lumMod val="75000"/>
              </a:schemeClr>
            </a:solidFill>
          </a:endParaRPr>
        </a:p>
      </dgm:t>
    </dgm:pt>
    <dgm:pt modelId="{5EE46BD2-E08E-480B-8B96-06AE750E727A}" type="parTrans" cxnId="{528FBB8C-64CD-45DC-92D1-2E55B51CF19A}">
      <dgm:prSet/>
      <dgm:spPr/>
      <dgm:t>
        <a:bodyPr/>
        <a:lstStyle/>
        <a:p>
          <a:endParaRPr lang="en-GB"/>
        </a:p>
      </dgm:t>
    </dgm:pt>
    <dgm:pt modelId="{593B03AA-5E0D-4EE8-BA38-A1A77655CECF}" type="sibTrans" cxnId="{528FBB8C-64CD-45DC-92D1-2E55B51CF19A}">
      <dgm:prSet/>
      <dgm:spPr/>
      <dgm:t>
        <a:bodyPr/>
        <a:lstStyle/>
        <a:p>
          <a:endParaRPr lang="en-GB"/>
        </a:p>
      </dgm:t>
    </dgm:pt>
    <dgm:pt modelId="{D7AE0399-B600-4B92-A565-E1107FC5C6A8}">
      <dgm:prSet phldrT="[Text]"/>
      <dgm:spPr/>
      <dgm:t>
        <a:bodyPr/>
        <a:lstStyle/>
        <a:p>
          <a:r>
            <a:rPr lang="en-GB" u="sng" dirty="0" smtClean="0"/>
            <a:t>Element 2</a:t>
          </a:r>
        </a:p>
        <a:p>
          <a:r>
            <a:rPr lang="en-GB" dirty="0" smtClean="0"/>
            <a:t>SEN Formula &lt;£6000</a:t>
          </a:r>
          <a:endParaRPr lang="en-GB" dirty="0"/>
        </a:p>
      </dgm:t>
    </dgm:pt>
    <dgm:pt modelId="{51DFB84B-E97B-48BF-9100-06F677F22A53}" type="parTrans" cxnId="{DCE41F04-ACB0-4864-812C-A64F35B9D403}">
      <dgm:prSet/>
      <dgm:spPr/>
      <dgm:t>
        <a:bodyPr/>
        <a:lstStyle/>
        <a:p>
          <a:endParaRPr lang="en-GB"/>
        </a:p>
      </dgm:t>
    </dgm:pt>
    <dgm:pt modelId="{FEC2342E-D45F-45F1-8A37-CD36E8AD5EF1}" type="sibTrans" cxnId="{DCE41F04-ACB0-4864-812C-A64F35B9D403}">
      <dgm:prSet/>
      <dgm:spPr/>
      <dgm:t>
        <a:bodyPr/>
        <a:lstStyle/>
        <a:p>
          <a:endParaRPr lang="en-GB"/>
        </a:p>
      </dgm:t>
    </dgm:pt>
    <dgm:pt modelId="{8A71EFF5-5D28-4DF3-B159-C314EE7E6BC3}" type="pres">
      <dgm:prSet presAssocID="{F530EFED-2B39-453D-AE15-5C8304740D22}" presName="compositeShape" presStyleCnt="0">
        <dgm:presLayoutVars>
          <dgm:chMax val="7"/>
          <dgm:dir/>
          <dgm:resizeHandles val="exact"/>
        </dgm:presLayoutVars>
      </dgm:prSet>
      <dgm:spPr/>
    </dgm:pt>
    <dgm:pt modelId="{E7BD264C-A291-416E-8280-813398E3AA65}" type="pres">
      <dgm:prSet presAssocID="{F825E438-335F-48F7-A23F-8C9DE8042A1A}" presName="circ1" presStyleLbl="vennNode1" presStyleIdx="0" presStyleCnt="3" custLinFactX="27291" custLinFactNeighborX="100000" custLinFactNeighborY="-6148"/>
      <dgm:spPr/>
      <dgm:t>
        <a:bodyPr/>
        <a:lstStyle/>
        <a:p>
          <a:endParaRPr lang="en-GB"/>
        </a:p>
      </dgm:t>
    </dgm:pt>
    <dgm:pt modelId="{D8133D41-8416-45A1-8030-E825930EC92C}" type="pres">
      <dgm:prSet presAssocID="{F825E438-335F-48F7-A23F-8C9DE8042A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916546-E623-4965-820A-367A2499BFDE}" type="pres">
      <dgm:prSet presAssocID="{9FA600D5-D33B-44C9-A3CF-AF775DDE5F38}" presName="circ2" presStyleLbl="vennNode1" presStyleIdx="1" presStyleCnt="3" custLinFactX="31858" custLinFactNeighborX="100000" custLinFactNeighborY="457"/>
      <dgm:spPr/>
      <dgm:t>
        <a:bodyPr/>
        <a:lstStyle/>
        <a:p>
          <a:endParaRPr lang="en-GB"/>
        </a:p>
      </dgm:t>
    </dgm:pt>
    <dgm:pt modelId="{F0E717C0-734C-434A-B943-FA901F2838D3}" type="pres">
      <dgm:prSet presAssocID="{9FA600D5-D33B-44C9-A3CF-AF775DDE5F3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0EF804-C1F1-4ED2-A2C0-87F6B9D6192C}" type="pres">
      <dgm:prSet presAssocID="{D7AE0399-B600-4B92-A565-E1107FC5C6A8}" presName="circ3" presStyleLbl="vennNode1" presStyleIdx="2" presStyleCnt="3" custLinFactX="22724" custLinFactNeighborX="100000" custLinFactNeighborY="8587"/>
      <dgm:spPr/>
      <dgm:t>
        <a:bodyPr/>
        <a:lstStyle/>
        <a:p>
          <a:endParaRPr lang="en-GB"/>
        </a:p>
      </dgm:t>
    </dgm:pt>
    <dgm:pt modelId="{981E4549-B975-4C55-9F87-CC544486EE47}" type="pres">
      <dgm:prSet presAssocID="{D7AE0399-B600-4B92-A565-E1107FC5C6A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E41F04-ACB0-4864-812C-A64F35B9D403}" srcId="{F530EFED-2B39-453D-AE15-5C8304740D22}" destId="{D7AE0399-B600-4B92-A565-E1107FC5C6A8}" srcOrd="2" destOrd="0" parTransId="{51DFB84B-E97B-48BF-9100-06F677F22A53}" sibTransId="{FEC2342E-D45F-45F1-8A37-CD36E8AD5EF1}"/>
    <dgm:cxn modelId="{16AF4A53-31A8-4F4C-81A5-AE98DAF4F653}" type="presOf" srcId="{F825E438-335F-48F7-A23F-8C9DE8042A1A}" destId="{D8133D41-8416-45A1-8030-E825930EC92C}" srcOrd="1" destOrd="0" presId="urn:microsoft.com/office/officeart/2005/8/layout/venn1"/>
    <dgm:cxn modelId="{528FBB8C-64CD-45DC-92D1-2E55B51CF19A}" srcId="{F530EFED-2B39-453D-AE15-5C8304740D22}" destId="{9FA600D5-D33B-44C9-A3CF-AF775DDE5F38}" srcOrd="1" destOrd="0" parTransId="{5EE46BD2-E08E-480B-8B96-06AE750E727A}" sibTransId="{593B03AA-5E0D-4EE8-BA38-A1A77655CECF}"/>
    <dgm:cxn modelId="{D989B1D1-915C-4614-8B4B-AA523660E343}" type="presOf" srcId="{D7AE0399-B600-4B92-A565-E1107FC5C6A8}" destId="{981E4549-B975-4C55-9F87-CC544486EE47}" srcOrd="1" destOrd="0" presId="urn:microsoft.com/office/officeart/2005/8/layout/venn1"/>
    <dgm:cxn modelId="{71249BEF-AF69-457D-8DD9-CDFF3A6CAA06}" type="presOf" srcId="{F825E438-335F-48F7-A23F-8C9DE8042A1A}" destId="{E7BD264C-A291-416E-8280-813398E3AA65}" srcOrd="0" destOrd="0" presId="urn:microsoft.com/office/officeart/2005/8/layout/venn1"/>
    <dgm:cxn modelId="{192A1482-9226-4BB4-88FF-BAE54AD11193}" srcId="{F530EFED-2B39-453D-AE15-5C8304740D22}" destId="{F825E438-335F-48F7-A23F-8C9DE8042A1A}" srcOrd="0" destOrd="0" parTransId="{BF0C4A01-A2EB-4780-855F-278E0C52CF72}" sibTransId="{74B1128D-8A54-477D-8259-310D152C9970}"/>
    <dgm:cxn modelId="{457F7A9F-CB84-494A-8D57-09D213BA8A5C}" type="presOf" srcId="{9FA600D5-D33B-44C9-A3CF-AF775DDE5F38}" destId="{F0E717C0-734C-434A-B943-FA901F2838D3}" srcOrd="1" destOrd="0" presId="urn:microsoft.com/office/officeart/2005/8/layout/venn1"/>
    <dgm:cxn modelId="{941152CA-3F1D-4FCD-8B61-908AA8B237E0}" type="presOf" srcId="{D7AE0399-B600-4B92-A565-E1107FC5C6A8}" destId="{8F0EF804-C1F1-4ED2-A2C0-87F6B9D6192C}" srcOrd="0" destOrd="0" presId="urn:microsoft.com/office/officeart/2005/8/layout/venn1"/>
    <dgm:cxn modelId="{FE990CC4-23D9-44F9-92C9-E8FDCE454933}" type="presOf" srcId="{9FA600D5-D33B-44C9-A3CF-AF775DDE5F38}" destId="{14916546-E623-4965-820A-367A2499BFDE}" srcOrd="0" destOrd="0" presId="urn:microsoft.com/office/officeart/2005/8/layout/venn1"/>
    <dgm:cxn modelId="{1971CBB3-A22B-434F-8CF2-924D5E58C871}" type="presOf" srcId="{F530EFED-2B39-453D-AE15-5C8304740D22}" destId="{8A71EFF5-5D28-4DF3-B159-C314EE7E6BC3}" srcOrd="0" destOrd="0" presId="urn:microsoft.com/office/officeart/2005/8/layout/venn1"/>
    <dgm:cxn modelId="{30198CAC-0F6C-4384-A3A0-BB618946F343}" type="presParOf" srcId="{8A71EFF5-5D28-4DF3-B159-C314EE7E6BC3}" destId="{E7BD264C-A291-416E-8280-813398E3AA65}" srcOrd="0" destOrd="0" presId="urn:microsoft.com/office/officeart/2005/8/layout/venn1"/>
    <dgm:cxn modelId="{5BBB8B91-7F89-450D-9CAA-BF19B06EE74C}" type="presParOf" srcId="{8A71EFF5-5D28-4DF3-B159-C314EE7E6BC3}" destId="{D8133D41-8416-45A1-8030-E825930EC92C}" srcOrd="1" destOrd="0" presId="urn:microsoft.com/office/officeart/2005/8/layout/venn1"/>
    <dgm:cxn modelId="{D3E8A398-1114-4850-8691-C3D49FFDFEEB}" type="presParOf" srcId="{8A71EFF5-5D28-4DF3-B159-C314EE7E6BC3}" destId="{14916546-E623-4965-820A-367A2499BFDE}" srcOrd="2" destOrd="0" presId="urn:microsoft.com/office/officeart/2005/8/layout/venn1"/>
    <dgm:cxn modelId="{68777DBF-F002-4539-9DE8-BBCD5B355C15}" type="presParOf" srcId="{8A71EFF5-5D28-4DF3-B159-C314EE7E6BC3}" destId="{F0E717C0-734C-434A-B943-FA901F2838D3}" srcOrd="3" destOrd="0" presId="urn:microsoft.com/office/officeart/2005/8/layout/venn1"/>
    <dgm:cxn modelId="{8370731F-83BB-4D94-BF5B-779CF6CADE00}" type="presParOf" srcId="{8A71EFF5-5D28-4DF3-B159-C314EE7E6BC3}" destId="{8F0EF804-C1F1-4ED2-A2C0-87F6B9D6192C}" srcOrd="4" destOrd="0" presId="urn:microsoft.com/office/officeart/2005/8/layout/venn1"/>
    <dgm:cxn modelId="{05652FFA-AF24-4750-A359-6B64E11939F9}" type="presParOf" srcId="{8A71EFF5-5D28-4DF3-B159-C314EE7E6BC3}" destId="{981E4549-B975-4C55-9F87-CC544486EE4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3CEE7-F721-4C51-8DF5-8D34F9B7396B}">
      <dsp:nvSpPr>
        <dsp:cNvPr id="0" name=""/>
        <dsp:cNvSpPr/>
      </dsp:nvSpPr>
      <dsp:spPr>
        <a:xfrm>
          <a:off x="3942965" y="2101490"/>
          <a:ext cx="2568488" cy="2568488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Range 1, 2 &amp;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Setting’s own approach to planning and recording for SEND</a:t>
          </a:r>
          <a:endParaRPr lang="en-GB" sz="1400" kern="1200" dirty="0"/>
        </a:p>
      </dsp:txBody>
      <dsp:txXfrm>
        <a:off x="4459345" y="2703146"/>
        <a:ext cx="1535728" cy="1320256"/>
      </dsp:txXfrm>
    </dsp:sp>
    <dsp:sp modelId="{AFF2A4DA-458E-4E04-8A84-4E68750FE2A7}">
      <dsp:nvSpPr>
        <dsp:cNvPr id="0" name=""/>
        <dsp:cNvSpPr/>
      </dsp:nvSpPr>
      <dsp:spPr>
        <a:xfrm>
          <a:off x="2448571" y="1494393"/>
          <a:ext cx="1867991" cy="1867991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Range 3 / 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My Support Plan</a:t>
          </a:r>
          <a:endParaRPr lang="en-GB" sz="1400" kern="1200" dirty="0"/>
        </a:p>
      </dsp:txBody>
      <dsp:txXfrm>
        <a:off x="2918843" y="1967508"/>
        <a:ext cx="927447" cy="921761"/>
      </dsp:txXfrm>
    </dsp:sp>
    <dsp:sp modelId="{CB987662-7021-4021-A963-1C3B88A1CA88}">
      <dsp:nvSpPr>
        <dsp:cNvPr id="0" name=""/>
        <dsp:cNvSpPr/>
      </dsp:nvSpPr>
      <dsp:spPr>
        <a:xfrm rot="20700000">
          <a:off x="3494837" y="205669"/>
          <a:ext cx="1830250" cy="1830250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Range 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EHCP</a:t>
          </a:r>
          <a:endParaRPr lang="en-GB" sz="1400" kern="1200" dirty="0"/>
        </a:p>
      </dsp:txBody>
      <dsp:txXfrm rot="-20700000">
        <a:off x="3896265" y="607097"/>
        <a:ext cx="1027395" cy="1027395"/>
      </dsp:txXfrm>
    </dsp:sp>
    <dsp:sp modelId="{278622A6-8B90-480B-8A80-E678DFB1F0E6}">
      <dsp:nvSpPr>
        <dsp:cNvPr id="0" name=""/>
        <dsp:cNvSpPr/>
      </dsp:nvSpPr>
      <dsp:spPr>
        <a:xfrm>
          <a:off x="3750719" y="1710916"/>
          <a:ext cx="3287665" cy="3287665"/>
        </a:xfrm>
        <a:prstGeom prst="circularArrow">
          <a:avLst>
            <a:gd name="adj1" fmla="val 4688"/>
            <a:gd name="adj2" fmla="val 299029"/>
            <a:gd name="adj3" fmla="val 2526468"/>
            <a:gd name="adj4" fmla="val 15839259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AF69D-23C0-4A52-A1E4-6FF990E6D39A}">
      <dsp:nvSpPr>
        <dsp:cNvPr id="0" name=""/>
        <dsp:cNvSpPr/>
      </dsp:nvSpPr>
      <dsp:spPr>
        <a:xfrm>
          <a:off x="2117754" y="1079036"/>
          <a:ext cx="2388694" cy="238869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1E2D5-DFFF-4C06-97C6-35A35E1CDCCE}">
      <dsp:nvSpPr>
        <dsp:cNvPr id="0" name=""/>
        <dsp:cNvSpPr/>
      </dsp:nvSpPr>
      <dsp:spPr>
        <a:xfrm>
          <a:off x="3071481" y="-197265"/>
          <a:ext cx="2575493" cy="25754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D264C-A291-416E-8280-813398E3AA65}">
      <dsp:nvSpPr>
        <dsp:cNvPr id="0" name=""/>
        <dsp:cNvSpPr/>
      </dsp:nvSpPr>
      <dsp:spPr>
        <a:xfrm>
          <a:off x="5042518" y="0"/>
          <a:ext cx="1771396" cy="17713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u="sng" kern="1200" dirty="0" smtClean="0"/>
            <a:t>Element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Notional 5.5% of school budget</a:t>
          </a:r>
          <a:endParaRPr lang="en-GB" sz="1400" kern="1200" dirty="0"/>
        </a:p>
      </dsp:txBody>
      <dsp:txXfrm>
        <a:off x="5278704" y="309994"/>
        <a:ext cx="1299024" cy="797128"/>
      </dsp:txXfrm>
    </dsp:sp>
    <dsp:sp modelId="{14916546-E623-4965-820A-367A2499BFDE}">
      <dsp:nvSpPr>
        <dsp:cNvPr id="0" name=""/>
        <dsp:cNvSpPr/>
      </dsp:nvSpPr>
      <dsp:spPr>
        <a:xfrm>
          <a:off x="5575379" y="1152122"/>
          <a:ext cx="1771396" cy="1771396"/>
        </a:xfrm>
        <a:prstGeom prst="ellipse">
          <a:avLst/>
        </a:prstGeom>
        <a:solidFill>
          <a:schemeClr val="bg1">
            <a:lumMod val="85000"/>
            <a:alpha val="4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u="sng" kern="1200" dirty="0" smtClean="0">
              <a:solidFill>
                <a:schemeClr val="bg1">
                  <a:lumMod val="75000"/>
                </a:schemeClr>
              </a:solidFill>
            </a:rPr>
            <a:t>Element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>
                  <a:lumMod val="75000"/>
                </a:schemeClr>
              </a:solidFill>
            </a:rPr>
            <a:t>High Needs Block element (EHCP)</a:t>
          </a:r>
          <a:endParaRPr lang="en-GB" sz="14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117131" y="1609733"/>
        <a:ext cx="1062838" cy="974268"/>
      </dsp:txXfrm>
    </dsp:sp>
    <dsp:sp modelId="{8F0EF804-C1F1-4ED2-A2C0-87F6B9D6192C}">
      <dsp:nvSpPr>
        <dsp:cNvPr id="0" name=""/>
        <dsp:cNvSpPr/>
      </dsp:nvSpPr>
      <dsp:spPr>
        <a:xfrm>
          <a:off x="4322439" y="1180931"/>
          <a:ext cx="1771396" cy="1771396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u="sng" kern="1200" dirty="0" smtClean="0"/>
            <a:t>Element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SEN Formula &lt;£6000</a:t>
          </a:r>
          <a:endParaRPr lang="en-GB" sz="1400" kern="1200" dirty="0"/>
        </a:p>
      </dsp:txBody>
      <dsp:txXfrm>
        <a:off x="4489246" y="1638542"/>
        <a:ext cx="1062838" cy="974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67FF1-0B23-4FC2-861C-254563627BC0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2584F-5D78-4DE7-984A-A68C2D1EB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83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9D2E8-BF74-4D00-9405-C06BAC71079B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703AE-D46F-4A2B-A082-4D08BA3DF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6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03AE-D46F-4A2B-A082-4D08BA3DF03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3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1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3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6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1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2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6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1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3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57EDC-6B31-45E9-BA30-15FF96DD2CB3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BMDC-for-ICT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6021288"/>
            <a:ext cx="21621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65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Senco Network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72808" cy="648072"/>
          </a:xfrm>
        </p:spPr>
        <p:txBody>
          <a:bodyPr/>
          <a:lstStyle/>
          <a:p>
            <a:r>
              <a:rPr lang="en-GB" dirty="0" smtClean="0"/>
              <a:t>Autumn Term 2017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3374"/>
          <a:stretch/>
        </p:blipFill>
        <p:spPr>
          <a:xfrm>
            <a:off x="3563888" y="4209836"/>
            <a:ext cx="2091793" cy="21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why do an MSP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It is part of the ‘graduated response’ outlined in the COP and required by Ofsted;</a:t>
            </a:r>
          </a:p>
          <a:p>
            <a:endParaRPr lang="en-GB" sz="100" dirty="0" smtClean="0"/>
          </a:p>
          <a:p>
            <a:r>
              <a:rPr lang="en-GB" sz="2400" dirty="0" smtClean="0"/>
              <a:t>It provides a joined up way of meeting complex SEND needs;</a:t>
            </a:r>
          </a:p>
          <a:p>
            <a:endParaRPr lang="en-GB" sz="1000" dirty="0" smtClean="0"/>
          </a:p>
          <a:p>
            <a:r>
              <a:rPr lang="en-GB" sz="2400" dirty="0" smtClean="0"/>
              <a:t>It helps you gather the evidence you need should you need to request an EHCA at a later date;</a:t>
            </a:r>
          </a:p>
          <a:p>
            <a:endParaRPr lang="en-GB" sz="1000" dirty="0" smtClean="0"/>
          </a:p>
          <a:p>
            <a:r>
              <a:rPr lang="en-GB" sz="2400" dirty="0" smtClean="0"/>
              <a:t>It demonstrates accountability for Element 1 and 2 funding</a:t>
            </a:r>
            <a:r>
              <a:rPr lang="en-GB" sz="2400" dirty="0"/>
              <a:t> </a:t>
            </a:r>
            <a:r>
              <a:rPr lang="en-GB" sz="2400" dirty="0" smtClean="0"/>
              <a:t>- </a:t>
            </a:r>
            <a:r>
              <a:rPr lang="en-GB" sz="2400" dirty="0"/>
              <a:t>EHCPs will only be issued if you can demonstrate </a:t>
            </a:r>
            <a:r>
              <a:rPr lang="en-GB" sz="2400" dirty="0" smtClean="0"/>
              <a:t>this;</a:t>
            </a:r>
          </a:p>
          <a:p>
            <a:endParaRPr lang="en-GB" sz="1050" dirty="0" smtClean="0"/>
          </a:p>
          <a:p>
            <a:r>
              <a:rPr lang="en-GB" sz="2400" dirty="0" smtClean="0"/>
              <a:t>It provides swift access to additional funding for children at R4 for example transition.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3374"/>
          <a:stretch/>
        </p:blipFill>
        <p:spPr>
          <a:xfrm>
            <a:off x="7884368" y="476672"/>
            <a:ext cx="1177598" cy="12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should have a MSP?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Children at School Support who fall into high R3 / borderline R4  and who mainly :</a:t>
            </a:r>
          </a:p>
          <a:p>
            <a:r>
              <a:rPr lang="en-GB" dirty="0" smtClean="0"/>
              <a:t>Have complex needs</a:t>
            </a:r>
          </a:p>
          <a:p>
            <a:r>
              <a:rPr lang="en-GB" dirty="0" smtClean="0"/>
              <a:t>Are making poor progress based on the School Progress grid</a:t>
            </a:r>
          </a:p>
          <a:p>
            <a:r>
              <a:rPr lang="en-GB" dirty="0" smtClean="0"/>
              <a:t>Have external agencies involved</a:t>
            </a:r>
          </a:p>
          <a:p>
            <a:r>
              <a:rPr lang="en-GB" dirty="0" smtClean="0"/>
              <a:t>Require significant individual input to meet their needs</a:t>
            </a:r>
          </a:p>
          <a:p>
            <a:r>
              <a:rPr lang="en-GB" dirty="0" smtClean="0"/>
              <a:t>Are very vulnerable on transition.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3374"/>
          <a:stretch/>
        </p:blipFill>
        <p:spPr>
          <a:xfrm>
            <a:off x="7627556" y="5301208"/>
            <a:ext cx="1296144" cy="13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doesn’t need a MSP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Children at R1 – 2</a:t>
            </a:r>
          </a:p>
          <a:p>
            <a:r>
              <a:rPr lang="en-GB" dirty="0" smtClean="0"/>
              <a:t>Children at R3 </a:t>
            </a:r>
            <a:r>
              <a:rPr lang="en-GB" dirty="0"/>
              <a:t>whose needs are clear </a:t>
            </a:r>
            <a:r>
              <a:rPr lang="en-GB" dirty="0" smtClean="0"/>
              <a:t>and who are making good progress with Element 1 &amp; 2 funding;</a:t>
            </a:r>
          </a:p>
          <a:p>
            <a:r>
              <a:rPr lang="en-GB" dirty="0" smtClean="0"/>
              <a:t>NB: An EHCP may be more appropriate for c/</a:t>
            </a:r>
            <a:r>
              <a:rPr lang="en-GB" dirty="0" err="1" smtClean="0"/>
              <a:t>yp</a:t>
            </a:r>
            <a:r>
              <a:rPr lang="en-GB" dirty="0" smtClean="0"/>
              <a:t> who have significant and long term needs at R4.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3374"/>
          <a:stretch/>
        </p:blipFill>
        <p:spPr>
          <a:xfrm>
            <a:off x="7627556" y="5301208"/>
            <a:ext cx="1296144" cy="13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Difference between MSP and EHCP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MSP is non statutory – it does not legally bind you to deliver what is in the plan;</a:t>
            </a:r>
          </a:p>
          <a:p>
            <a:r>
              <a:rPr lang="en-GB" dirty="0" smtClean="0"/>
              <a:t>It applies to children who are high R3 / borderline R4</a:t>
            </a:r>
          </a:p>
          <a:p>
            <a:r>
              <a:rPr lang="en-GB" dirty="0" smtClean="0"/>
              <a:t>MSP is owned by the school, not the LA;</a:t>
            </a:r>
          </a:p>
          <a:p>
            <a:r>
              <a:rPr lang="en-GB" dirty="0" smtClean="0"/>
              <a:t>MSP is reviewed 2x per year;</a:t>
            </a:r>
          </a:p>
          <a:p>
            <a:r>
              <a:rPr lang="en-GB" dirty="0" smtClean="0"/>
              <a:t>Maximum funding available is £3000 p/a for children at R4.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3374"/>
          <a:stretch/>
        </p:blipFill>
        <p:spPr>
          <a:xfrm>
            <a:off x="7829484" y="5521352"/>
            <a:ext cx="1296144" cy="13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3374"/>
          <a:stretch/>
        </p:blipFill>
        <p:spPr>
          <a:xfrm>
            <a:off x="7627556" y="5301208"/>
            <a:ext cx="1296144" cy="1336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MSP to </a:t>
            </a:r>
            <a:r>
              <a:rPr lang="en-GB" dirty="0" smtClean="0"/>
              <a:t>EHCP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Children and young people may remain on MSP for some time if they continue to make progress (Funding only available for 2 cycles);</a:t>
            </a:r>
          </a:p>
          <a:p>
            <a:r>
              <a:rPr lang="en-GB" dirty="0" smtClean="0"/>
              <a:t>Following review it may be decided that MSP is no longer necessary;</a:t>
            </a:r>
          </a:p>
          <a:p>
            <a:r>
              <a:rPr lang="en-GB" dirty="0" smtClean="0"/>
              <a:t>Occasionally when children do not make the expected amount of progress, it may be appropriate to request an EHC assessment;</a:t>
            </a:r>
          </a:p>
          <a:p>
            <a:r>
              <a:rPr lang="en-GB" dirty="0" smtClean="0"/>
              <a:t>This will normally be agreed with those involved when the MSP is reviewed.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5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EHC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Agreeing to assess does not mean that a EHC plan will be issued;</a:t>
            </a:r>
          </a:p>
          <a:p>
            <a:r>
              <a:rPr lang="en-GB" dirty="0" smtClean="0"/>
              <a:t>The possible outcomes are:</a:t>
            </a:r>
          </a:p>
          <a:p>
            <a:pPr lvl="1"/>
            <a:r>
              <a:rPr lang="en-GB" dirty="0" smtClean="0"/>
              <a:t>Assessment indicates needs can be met from existing school resources –  (unfunded) My Support Plan issued</a:t>
            </a:r>
          </a:p>
          <a:p>
            <a:pPr lvl="1"/>
            <a:r>
              <a:rPr lang="en-GB" dirty="0" smtClean="0"/>
              <a:t>Assessment indicates needs R4 and additional resource (over and above Elements 1 &amp; 2) required –EHCP issued.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3374"/>
          <a:stretch/>
        </p:blipFill>
        <p:spPr>
          <a:xfrm>
            <a:off x="7909582" y="5445224"/>
            <a:ext cx="1224136" cy="12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Funded MSPs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MSPs can be implemented by school for any student;</a:t>
            </a:r>
          </a:p>
          <a:p>
            <a:r>
              <a:rPr lang="en-GB" dirty="0" smtClean="0"/>
              <a:t>Funding of up to £3000 can be requested from the LA (£1500 x 2)for students at R4;</a:t>
            </a:r>
          </a:p>
          <a:p>
            <a:r>
              <a:rPr lang="en-GB" dirty="0" smtClean="0"/>
              <a:t>This is pro rata for nursery;</a:t>
            </a:r>
          </a:p>
          <a:p>
            <a:r>
              <a:rPr lang="en-GB" dirty="0" smtClean="0"/>
              <a:t>In order to access funding, requests will need to demonstrate that:</a:t>
            </a:r>
          </a:p>
          <a:p>
            <a:pPr lvl="1"/>
            <a:r>
              <a:rPr lang="en-GB" dirty="0" smtClean="0"/>
              <a:t>the c/</a:t>
            </a:r>
            <a:r>
              <a:rPr lang="en-GB" dirty="0" err="1" smtClean="0"/>
              <a:t>yp</a:t>
            </a:r>
            <a:r>
              <a:rPr lang="en-GB" dirty="0" smtClean="0"/>
              <a:t> is at R4;</a:t>
            </a:r>
          </a:p>
          <a:p>
            <a:pPr lvl="1"/>
            <a:r>
              <a:rPr lang="en-GB" dirty="0" smtClean="0"/>
              <a:t>The setting is using Elements 1 and 2 of the Notional SEN funding;</a:t>
            </a:r>
          </a:p>
          <a:p>
            <a:pPr lvl="1"/>
            <a:r>
              <a:rPr lang="en-GB" dirty="0" smtClean="0"/>
              <a:t>Advice has been sought from relevant professionals.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9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Funding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MSP collated with family and submitted to LA;</a:t>
            </a:r>
          </a:p>
          <a:p>
            <a:r>
              <a:rPr lang="en-GB" dirty="0" smtClean="0"/>
              <a:t>MSP assessed at weekly panel and funding agreed / declined;</a:t>
            </a:r>
          </a:p>
          <a:p>
            <a:r>
              <a:rPr lang="en-GB" dirty="0" smtClean="0"/>
              <a:t>Decision communicated to school and funds allocated for 6 months;</a:t>
            </a:r>
          </a:p>
          <a:p>
            <a:r>
              <a:rPr lang="en-GB" dirty="0" smtClean="0"/>
              <a:t>Formative feedback on submission to guide any future submissions.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4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Initiating a MSP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Check that the c/</a:t>
            </a:r>
            <a:r>
              <a:rPr lang="en-GB" dirty="0" err="1" smtClean="0"/>
              <a:t>yp</a:t>
            </a:r>
            <a:r>
              <a:rPr lang="en-GB" dirty="0" smtClean="0"/>
              <a:t> is 4 on the ‘School Age Progress’ grid;</a:t>
            </a:r>
          </a:p>
          <a:p>
            <a:r>
              <a:rPr lang="en-GB" dirty="0" smtClean="0"/>
              <a:t>Calculate the support currently being given to the c/</a:t>
            </a:r>
            <a:r>
              <a:rPr lang="en-GB" dirty="0" err="1" smtClean="0"/>
              <a:t>yp</a:t>
            </a:r>
            <a:r>
              <a:rPr lang="en-GB" dirty="0" smtClean="0"/>
              <a:t> using the ‘SEN Support Grid’;</a:t>
            </a:r>
          </a:p>
          <a:p>
            <a:r>
              <a:rPr lang="en-GB" dirty="0" smtClean="0"/>
              <a:t>Discuss MSP with parents and gain consent;</a:t>
            </a:r>
          </a:p>
          <a:p>
            <a:r>
              <a:rPr lang="en-GB" dirty="0" smtClean="0"/>
              <a:t>Identify who needs to be invited / what evidence needs to be collated.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3374"/>
          <a:stretch/>
        </p:blipFill>
        <p:spPr>
          <a:xfrm>
            <a:off x="7627556" y="5301208"/>
            <a:ext cx="1296144" cy="13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MSP should be requested using the ‘SEN Support Request’ form on BSOL;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41849" r="59036" b="26334"/>
          <a:stretch/>
        </p:blipFill>
        <p:spPr bwMode="auto">
          <a:xfrm>
            <a:off x="755576" y="3140968"/>
            <a:ext cx="4752528" cy="32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68999" r="70748" b="16440"/>
          <a:stretch/>
        </p:blipFill>
        <p:spPr bwMode="auto">
          <a:xfrm>
            <a:off x="4355976" y="3927449"/>
            <a:ext cx="4035301" cy="165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9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576" y="1700808"/>
            <a:ext cx="6840760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dirty="0">
              <a:ea typeface="Calibri"/>
              <a:cs typeface="Times New Roman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806286"/>
              </p:ext>
            </p:extLst>
          </p:nvPr>
        </p:nvGraphicFramePr>
        <p:xfrm>
          <a:off x="683568" y="1556792"/>
          <a:ext cx="7560840" cy="4133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154"/>
                <a:gridCol w="1764686"/>
              </a:tblGrid>
              <a:tr h="60183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dirty="0" smtClean="0">
                          <a:ea typeface="Calibri"/>
                          <a:cs typeface="Times New Roman"/>
                        </a:rPr>
                        <a:t>Welcome – Aims and Purpose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9.00</a:t>
                      </a:r>
                      <a:endParaRPr lang="en-GB" dirty="0"/>
                    </a:p>
                  </a:txBody>
                  <a:tcPr/>
                </a:tc>
              </a:tr>
              <a:tr h="88053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dirty="0" smtClean="0">
                          <a:ea typeface="Calibri"/>
                          <a:cs typeface="Times New Roman"/>
                        </a:rPr>
                        <a:t>Taking stock of where we are as a District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dirty="0" smtClean="0">
                          <a:ea typeface="Calibri"/>
                          <a:cs typeface="Times New Roman"/>
                        </a:rPr>
                        <a:t>– Plans and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10.00</a:t>
                      </a:r>
                      <a:endParaRPr lang="en-GB" dirty="0"/>
                    </a:p>
                  </a:txBody>
                  <a:tcPr/>
                </a:tc>
              </a:tr>
              <a:tr h="60183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dirty="0" smtClean="0">
                          <a:ea typeface="Calibri"/>
                          <a:cs typeface="Times New Roman"/>
                        </a:rPr>
                        <a:t>SENDIAS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10.15</a:t>
                      </a:r>
                      <a:endParaRPr lang="en-GB" dirty="0"/>
                    </a:p>
                  </a:txBody>
                  <a:tcPr/>
                </a:tc>
              </a:tr>
              <a:tr h="50809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dirty="0" smtClean="0">
                          <a:ea typeface="Calibri"/>
                          <a:cs typeface="Times New Roman"/>
                        </a:rPr>
                        <a:t>Networking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10.30</a:t>
                      </a:r>
                      <a:endParaRPr lang="en-GB" dirty="0"/>
                    </a:p>
                  </a:txBody>
                  <a:tcPr/>
                </a:tc>
              </a:tr>
              <a:tr h="5258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dirty="0" smtClean="0">
                          <a:ea typeface="Calibri"/>
                          <a:cs typeface="Times New Roman"/>
                        </a:rPr>
                        <a:t>My Support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11.00</a:t>
                      </a:r>
                      <a:endParaRPr lang="en-GB" dirty="0"/>
                    </a:p>
                  </a:txBody>
                  <a:tcPr/>
                </a:tc>
              </a:tr>
              <a:tr h="565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ea typeface="Calibri"/>
                          <a:cs typeface="Times New Roman"/>
                        </a:rPr>
                        <a:t>Any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11.45</a:t>
                      </a:r>
                      <a:endParaRPr lang="en-GB" dirty="0"/>
                    </a:p>
                  </a:txBody>
                  <a:tcPr/>
                </a:tc>
              </a:tr>
              <a:tr h="450022">
                <a:tc>
                  <a:txBody>
                    <a:bodyPr/>
                    <a:lstStyle/>
                    <a:p>
                      <a:r>
                        <a:rPr lang="en-GB" dirty="0" smtClean="0"/>
                        <a:t>Close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3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6" t="16274" r="29287" b="8984"/>
          <a:stretch/>
        </p:blipFill>
        <p:spPr bwMode="auto">
          <a:xfrm>
            <a:off x="2123728" y="260648"/>
            <a:ext cx="4692406" cy="6353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7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Age Progress Grid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School Aged progress grid </a:t>
            </a:r>
            <a:r>
              <a:rPr lang="en-GB" i="1" dirty="0" smtClean="0"/>
              <a:t>provides</a:t>
            </a:r>
            <a:r>
              <a:rPr lang="en-GB" dirty="0" smtClean="0"/>
              <a:t> guidance on levels linked </a:t>
            </a:r>
            <a:r>
              <a:rPr lang="en-GB" dirty="0"/>
              <a:t>t</a:t>
            </a:r>
            <a:r>
              <a:rPr lang="en-GB" dirty="0" smtClean="0"/>
              <a:t>o R 1 – 4;</a:t>
            </a:r>
          </a:p>
          <a:p>
            <a:r>
              <a:rPr lang="en-GB" dirty="0" smtClean="0"/>
              <a:t>Training on the SAPG is available throughout the year.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3374"/>
          <a:stretch/>
        </p:blipFill>
        <p:spPr>
          <a:xfrm>
            <a:off x="7956376" y="5818385"/>
            <a:ext cx="1008112" cy="103961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21117" r="33738" b="26643"/>
          <a:stretch/>
        </p:blipFill>
        <p:spPr bwMode="auto">
          <a:xfrm>
            <a:off x="2627784" y="3645024"/>
            <a:ext cx="3960440" cy="282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6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 Support </a:t>
            </a:r>
            <a:r>
              <a:rPr lang="en-GB" dirty="0" smtClean="0"/>
              <a:t>Grid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 SEN Support Grid helps you to demonstrate what support you are already giving a C/YP from your notional SEN budget;</a:t>
            </a:r>
          </a:p>
          <a:p>
            <a:r>
              <a:rPr lang="en-GB" dirty="0"/>
              <a:t>Training on the </a:t>
            </a:r>
            <a:r>
              <a:rPr lang="en-GB" dirty="0" smtClean="0"/>
              <a:t>SEN SG </a:t>
            </a:r>
            <a:r>
              <a:rPr lang="en-GB" dirty="0"/>
              <a:t>is available throughout the year.</a:t>
            </a:r>
          </a:p>
          <a:p>
            <a:endParaRPr lang="en-GB" b="1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t="17519" r="56778" b="14175"/>
          <a:stretch/>
        </p:blipFill>
        <p:spPr bwMode="auto">
          <a:xfrm>
            <a:off x="569136" y="1268760"/>
            <a:ext cx="3475755" cy="501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1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60" y="1600200"/>
            <a:ext cx="5311079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3374"/>
          <a:stretch/>
        </p:blipFill>
        <p:spPr>
          <a:xfrm>
            <a:off x="7627556" y="5301208"/>
            <a:ext cx="1296144" cy="13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>
                <a:ea typeface="Calibri"/>
                <a:cs typeface="Times New Roman"/>
              </a:rPr>
              <a:t>Senco Network - Aims </a:t>
            </a:r>
            <a:r>
              <a:rPr lang="en-GB" dirty="0">
                <a:ea typeface="Calibri"/>
                <a:cs typeface="Times New Roman"/>
              </a:rPr>
              <a:t>and Purpose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Introduce yourself to your neighbour;</a:t>
            </a:r>
          </a:p>
          <a:p>
            <a:r>
              <a:rPr lang="en-GB" dirty="0" smtClean="0"/>
              <a:t>How long have you been a Senco?</a:t>
            </a:r>
          </a:p>
          <a:p>
            <a:r>
              <a:rPr lang="en-GB" dirty="0" smtClean="0"/>
              <a:t>How many years of Senco experience do you have between you / as a table?</a:t>
            </a:r>
          </a:p>
          <a:p>
            <a:endParaRPr lang="en-GB" sz="1200" dirty="0" smtClean="0"/>
          </a:p>
          <a:p>
            <a:r>
              <a:rPr lang="en-GB" dirty="0" smtClean="0"/>
              <a:t>What worked from previous Senco Networks?</a:t>
            </a:r>
          </a:p>
          <a:p>
            <a:r>
              <a:rPr lang="en-GB" dirty="0" smtClean="0"/>
              <a:t>What would you like from these meetings?</a:t>
            </a:r>
          </a:p>
          <a:p>
            <a:r>
              <a:rPr lang="en-GB" dirty="0" smtClean="0"/>
              <a:t>What would be most helpful?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09972"/>
            <a:ext cx="1979712" cy="1484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399148"/>
            <a:ext cx="1827411" cy="14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smtClean="0"/>
              <a:t>SEND in Bradford - </a:t>
            </a:r>
            <a:r>
              <a:rPr lang="en-GB" dirty="0">
                <a:ea typeface="Calibri"/>
                <a:cs typeface="Times New Roman"/>
              </a:rPr>
              <a:t>Plans and Projects</a:t>
            </a:r>
            <a:r>
              <a:rPr lang="en-GB" dirty="0" smtClean="0">
                <a:ea typeface="Calibri"/>
                <a:cs typeface="Times New Roman"/>
              </a:rPr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en-GB" dirty="0" smtClean="0">
                <a:ea typeface="Calibri"/>
                <a:cs typeface="Times New Roman"/>
              </a:rPr>
              <a:t>SEND Transformation – Consultation extended;</a:t>
            </a:r>
          </a:p>
          <a:p>
            <a:pPr>
              <a:lnSpc>
                <a:spcPct val="115000"/>
              </a:lnSpc>
            </a:pPr>
            <a:r>
              <a:rPr lang="en-GB" dirty="0" smtClean="0">
                <a:ea typeface="Calibri"/>
                <a:cs typeface="Times New Roman"/>
              </a:rPr>
              <a:t>My Support Plan;</a:t>
            </a:r>
          </a:p>
          <a:p>
            <a:pPr>
              <a:lnSpc>
                <a:spcPct val="115000"/>
              </a:lnSpc>
            </a:pPr>
            <a:r>
              <a:rPr lang="en-GB" dirty="0" smtClean="0">
                <a:ea typeface="Calibri"/>
                <a:cs typeface="Times New Roman"/>
              </a:rPr>
              <a:t>BSOL Transformed;</a:t>
            </a:r>
          </a:p>
          <a:p>
            <a:pPr>
              <a:lnSpc>
                <a:spcPct val="115000"/>
              </a:lnSpc>
            </a:pPr>
            <a:r>
              <a:rPr lang="en-GB" dirty="0"/>
              <a:t>School Age Progress </a:t>
            </a:r>
            <a:r>
              <a:rPr lang="en-GB" dirty="0" smtClean="0"/>
              <a:t>Grid;</a:t>
            </a:r>
          </a:p>
          <a:p>
            <a:pPr>
              <a:lnSpc>
                <a:spcPct val="115000"/>
              </a:lnSpc>
            </a:pPr>
            <a:r>
              <a:rPr lang="en-GB" dirty="0" smtClean="0">
                <a:ea typeface="Calibri"/>
                <a:cs typeface="Times New Roman"/>
              </a:rPr>
              <a:t>SEN Support Grid;</a:t>
            </a:r>
          </a:p>
          <a:p>
            <a:pPr>
              <a:lnSpc>
                <a:spcPct val="115000"/>
              </a:lnSpc>
            </a:pPr>
            <a:r>
              <a:rPr lang="en-GB" dirty="0" smtClean="0">
                <a:ea typeface="Calibri"/>
                <a:cs typeface="Times New Roman"/>
              </a:rPr>
              <a:t>SEN Support Referral Form;</a:t>
            </a:r>
          </a:p>
          <a:p>
            <a:pPr>
              <a:lnSpc>
                <a:spcPct val="115000"/>
              </a:lnSpc>
            </a:pPr>
            <a:r>
              <a:rPr lang="en-GB" dirty="0" smtClean="0">
                <a:ea typeface="Calibri"/>
                <a:cs typeface="Times New Roman"/>
              </a:rPr>
              <a:t>School Based SEND Review;</a:t>
            </a:r>
          </a:p>
          <a:p>
            <a:pPr>
              <a:lnSpc>
                <a:spcPct val="115000"/>
              </a:lnSpc>
            </a:pPr>
            <a:r>
              <a:rPr lang="en-GB" dirty="0" smtClean="0">
                <a:ea typeface="Calibri"/>
                <a:cs typeface="Times New Roman"/>
              </a:rPr>
              <a:t>EPT / TSS </a:t>
            </a:r>
            <a:r>
              <a:rPr lang="en-GB" dirty="0">
                <a:ea typeface="Calibri"/>
                <a:cs typeface="Times New Roman"/>
              </a:rPr>
              <a:t>T</a:t>
            </a:r>
            <a:r>
              <a:rPr lang="en-GB" dirty="0" smtClean="0">
                <a:ea typeface="Calibri"/>
                <a:cs typeface="Times New Roman"/>
              </a:rPr>
              <a:t>raining Courses</a:t>
            </a:r>
          </a:p>
          <a:p>
            <a:pPr>
              <a:lnSpc>
                <a:spcPct val="115000"/>
              </a:lnSpc>
            </a:pPr>
            <a:endParaRPr lang="en-GB" dirty="0" smtClean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endParaRPr lang="en-GB" dirty="0">
              <a:ea typeface="Calibri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5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SENDIAS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4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Networking Break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692" r="1562" b="16683"/>
          <a:stretch/>
        </p:blipFill>
        <p:spPr>
          <a:xfrm>
            <a:off x="2267744" y="2852936"/>
            <a:ext cx="4172755" cy="2118802"/>
          </a:xfrm>
        </p:spPr>
      </p:pic>
    </p:spTree>
    <p:extLst>
      <p:ext uri="{BB962C8B-B14F-4D97-AF65-F5344CB8AC3E}">
        <p14:creationId xmlns:p14="http://schemas.microsoft.com/office/powerpoint/2010/main" val="4434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Support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My Support Plan is a strategy used nationally when a young person has complex needs;</a:t>
            </a:r>
          </a:p>
          <a:p>
            <a:r>
              <a:rPr lang="en-GB" dirty="0" smtClean="0"/>
              <a:t>It provides a more coordinated, family centred and personalised planning approach</a:t>
            </a:r>
          </a:p>
          <a:p>
            <a:r>
              <a:rPr lang="en-GB" dirty="0" smtClean="0"/>
              <a:t>It demonstrates a graduated response to SEN</a:t>
            </a:r>
          </a:p>
          <a:p>
            <a:r>
              <a:rPr lang="en-GB" dirty="0" smtClean="0"/>
              <a:t>It demonstrates accountability for              notional SEN funding;</a:t>
            </a:r>
          </a:p>
          <a:p>
            <a:r>
              <a:rPr lang="en-GB" dirty="0" smtClean="0"/>
              <a:t>In some cases (Range 4), it may allow access to additional MSP funding.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3374"/>
          <a:stretch/>
        </p:blipFill>
        <p:spPr>
          <a:xfrm>
            <a:off x="7847856" y="3861048"/>
            <a:ext cx="1296144" cy="13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Graduated Approach in Bradford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3374"/>
          <a:stretch/>
        </p:blipFill>
        <p:spPr>
          <a:xfrm>
            <a:off x="539552" y="4941168"/>
            <a:ext cx="1296144" cy="1336648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911772"/>
              </p:ext>
            </p:extLst>
          </p:nvPr>
        </p:nvGraphicFramePr>
        <p:xfrm>
          <a:off x="179512" y="1412776"/>
          <a:ext cx="8352928" cy="46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13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Mainstream School SEN 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Prior to an EHCP schools have agreed to fund SEN using Elements 1 and 2;</a:t>
            </a:r>
          </a:p>
          <a:p>
            <a:r>
              <a:rPr lang="en-GB" dirty="0" smtClean="0"/>
              <a:t>Don’t forget Pupil Premium! </a:t>
            </a:r>
          </a:p>
          <a:p>
            <a:r>
              <a:rPr lang="en-GB" dirty="0" smtClean="0"/>
              <a:t>When an EHCP is issued, </a:t>
            </a:r>
            <a:r>
              <a:rPr lang="en-GB" dirty="0"/>
              <a:t> </a:t>
            </a:r>
            <a:r>
              <a:rPr lang="en-GB" dirty="0" smtClean="0"/>
              <a:t>                            additional Element 3 funding                              is allocated from the High                           Needs Block</a:t>
            </a:r>
          </a:p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059832" y="5233257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Pupil Premium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218173"/>
              </p:ext>
            </p:extLst>
          </p:nvPr>
        </p:nvGraphicFramePr>
        <p:xfrm>
          <a:off x="1475656" y="3757093"/>
          <a:ext cx="734677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9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967</Words>
  <Application>Microsoft Office PowerPoint</Application>
  <PresentationFormat>On-screen Show (4:3)</PresentationFormat>
  <Paragraphs>127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Senco Network</vt:lpstr>
      <vt:lpstr>Welcome</vt:lpstr>
      <vt:lpstr>Senco Network - Aims and Purpose </vt:lpstr>
      <vt:lpstr>SEND in Bradford - Plans and Projects:</vt:lpstr>
      <vt:lpstr>SENDIAS Update</vt:lpstr>
      <vt:lpstr>Networking Break</vt:lpstr>
      <vt:lpstr>My Support Plan</vt:lpstr>
      <vt:lpstr>The Graduated Approach in Bradford</vt:lpstr>
      <vt:lpstr>Mainstream School SEN Funding</vt:lpstr>
      <vt:lpstr>So why do an MSP</vt:lpstr>
      <vt:lpstr>Who should have a MSP?</vt:lpstr>
      <vt:lpstr>Who doesn’t need a MSP</vt:lpstr>
      <vt:lpstr>Difference between MSP and EHCP</vt:lpstr>
      <vt:lpstr>From MSP to EHCP</vt:lpstr>
      <vt:lpstr>EHC Assessment</vt:lpstr>
      <vt:lpstr>Funded MSPs</vt:lpstr>
      <vt:lpstr>Funding process</vt:lpstr>
      <vt:lpstr>Before Initiating a MSP</vt:lpstr>
      <vt:lpstr>Documentation</vt:lpstr>
      <vt:lpstr>PowerPoint Presentation</vt:lpstr>
      <vt:lpstr>School Age Progress Grid</vt:lpstr>
      <vt:lpstr>SEN Support Grid</vt:lpstr>
      <vt:lpstr>Questions</vt:lpstr>
    </vt:vector>
  </TitlesOfParts>
  <Company>CBMDC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Support Plan</dc:title>
  <dc:creator>Ruth Dennis</dc:creator>
  <cp:lastModifiedBy>Ruth Dennis</cp:lastModifiedBy>
  <cp:revision>85</cp:revision>
  <cp:lastPrinted>2017-09-19T09:28:38Z</cp:lastPrinted>
  <dcterms:created xsi:type="dcterms:W3CDTF">2017-01-23T10:10:23Z</dcterms:created>
  <dcterms:modified xsi:type="dcterms:W3CDTF">2017-09-29T11:01:04Z</dcterms:modified>
</cp:coreProperties>
</file>