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8" r:id="rId5"/>
    <p:sldId id="292" r:id="rId6"/>
    <p:sldId id="293" r:id="rId7"/>
    <p:sldId id="378" r:id="rId8"/>
    <p:sldId id="382" r:id="rId9"/>
    <p:sldId id="373" r:id="rId10"/>
    <p:sldId id="380" r:id="rId11"/>
    <p:sldId id="383" r:id="rId12"/>
    <p:sldId id="352" r:id="rId13"/>
  </p:sldIdLst>
  <p:sldSz cx="9144000" cy="5143500" type="screen16x9"/>
  <p:notesSz cx="6797675" cy="9926638"/>
  <p:defaultTextStyle>
    <a:defPPr>
      <a:defRPr lang="en-US"/>
    </a:defPPr>
    <a:lvl1pPr marL="0" algn="l" defTabSz="45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2" algn="l" defTabSz="45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5" algn="l" defTabSz="45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7" algn="l" defTabSz="45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0" algn="l" defTabSz="45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2" algn="l" defTabSz="45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5" algn="l" defTabSz="45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97" algn="l" defTabSz="45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39" algn="l" defTabSz="4571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74" autoAdjust="0"/>
    <p:restoredTop sz="94674"/>
  </p:normalViewPr>
  <p:slideViewPr>
    <p:cSldViewPr snapToGrid="0" snapToObjects="1">
      <p:cViewPr>
        <p:scale>
          <a:sx n="100" d="100"/>
          <a:sy n="100" d="100"/>
        </p:scale>
        <p:origin x="-222" y="-834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E742C7-A05F-468D-BABC-35B2C6B30B21}" type="doc">
      <dgm:prSet loTypeId="urn:microsoft.com/office/officeart/2005/8/layout/cycle8" loCatId="cycle" qsTypeId="urn:microsoft.com/office/officeart/2005/8/quickstyle/simple1" qsCatId="simple" csTypeId="urn:microsoft.com/office/officeart/2005/8/colors/accent1_1" csCatId="accent1" phldr="1"/>
      <dgm:spPr/>
    </dgm:pt>
    <dgm:pt modelId="{102DA6D9-2428-4390-B9D4-E88E630CB832}">
      <dgm:prSet phldrT="[Text]"/>
      <dgm:spPr/>
      <dgm:t>
        <a:bodyPr/>
        <a:lstStyle/>
        <a:p>
          <a:r>
            <a:rPr lang="en-GB" dirty="0"/>
            <a:t>Physical and Medical Needs Team</a:t>
          </a:r>
        </a:p>
      </dgm:t>
    </dgm:pt>
    <dgm:pt modelId="{1F218FEF-0A29-4353-918D-D7F9D87B22CF}" type="parTrans" cxnId="{AF111C3C-64A9-4840-A5B5-58930D061D5D}">
      <dgm:prSet/>
      <dgm:spPr/>
      <dgm:t>
        <a:bodyPr/>
        <a:lstStyle/>
        <a:p>
          <a:endParaRPr lang="en-GB"/>
        </a:p>
      </dgm:t>
    </dgm:pt>
    <dgm:pt modelId="{2867EC15-CA36-490A-8C92-7A4672198207}" type="sibTrans" cxnId="{AF111C3C-64A9-4840-A5B5-58930D061D5D}">
      <dgm:prSet/>
      <dgm:spPr/>
      <dgm:t>
        <a:bodyPr/>
        <a:lstStyle/>
        <a:p>
          <a:endParaRPr lang="en-GB"/>
        </a:p>
      </dgm:t>
    </dgm:pt>
    <dgm:pt modelId="{8AAC996D-AD87-4495-A2CB-9A666815BA8B}">
      <dgm:prSet phldrT="[Text]"/>
      <dgm:spPr/>
      <dgm:t>
        <a:bodyPr/>
        <a:lstStyle/>
        <a:p>
          <a:r>
            <a:rPr lang="en-GB" dirty="0"/>
            <a:t>Hearing Impairment Team</a:t>
          </a:r>
        </a:p>
      </dgm:t>
    </dgm:pt>
    <dgm:pt modelId="{C0ECBB38-7EBF-4627-BD51-DF91A770F8B3}" type="parTrans" cxnId="{CFF077B5-C044-4B5D-BAB3-CA563ADE386A}">
      <dgm:prSet/>
      <dgm:spPr/>
      <dgm:t>
        <a:bodyPr/>
        <a:lstStyle/>
        <a:p>
          <a:endParaRPr lang="en-GB"/>
        </a:p>
      </dgm:t>
    </dgm:pt>
    <dgm:pt modelId="{230C7715-68AC-4BB4-B245-83226635F82C}" type="sibTrans" cxnId="{CFF077B5-C044-4B5D-BAB3-CA563ADE386A}">
      <dgm:prSet/>
      <dgm:spPr/>
      <dgm:t>
        <a:bodyPr/>
        <a:lstStyle/>
        <a:p>
          <a:endParaRPr lang="en-GB"/>
        </a:p>
      </dgm:t>
    </dgm:pt>
    <dgm:pt modelId="{671CD019-F5CB-4B47-A2F8-7E928F8FA765}">
      <dgm:prSet phldrT="[Text]" custT="1"/>
      <dgm:spPr/>
      <dgm:t>
        <a:bodyPr/>
        <a:lstStyle/>
        <a:p>
          <a:r>
            <a:rPr lang="en-GB" sz="1400" dirty="0"/>
            <a:t>Visual Impairment Team</a:t>
          </a:r>
        </a:p>
      </dgm:t>
    </dgm:pt>
    <dgm:pt modelId="{13BC7D3B-A245-4C15-8D4E-9F2E30A115AB}" type="parTrans" cxnId="{A6F72E08-8306-4CFE-A4E9-4B61349CEED0}">
      <dgm:prSet/>
      <dgm:spPr/>
      <dgm:t>
        <a:bodyPr/>
        <a:lstStyle/>
        <a:p>
          <a:endParaRPr lang="en-GB"/>
        </a:p>
      </dgm:t>
    </dgm:pt>
    <dgm:pt modelId="{7C290230-536C-4FDB-A467-5CE79A788D3C}" type="sibTrans" cxnId="{A6F72E08-8306-4CFE-A4E9-4B61349CEED0}">
      <dgm:prSet/>
      <dgm:spPr/>
      <dgm:t>
        <a:bodyPr/>
        <a:lstStyle/>
        <a:p>
          <a:endParaRPr lang="en-GB"/>
        </a:p>
      </dgm:t>
    </dgm:pt>
    <dgm:pt modelId="{427B6345-ABBD-4FFE-A36D-699A3BDD20E1}">
      <dgm:prSet custT="1"/>
      <dgm:spPr/>
      <dgm:t>
        <a:bodyPr/>
        <a:lstStyle/>
        <a:p>
          <a:r>
            <a:rPr lang="en-GB" sz="1400" dirty="0"/>
            <a:t>Multi-Sensory Impairment team</a:t>
          </a:r>
        </a:p>
      </dgm:t>
    </dgm:pt>
    <dgm:pt modelId="{2500E37B-5B77-4AA3-902A-7E496EE2CAAA}" type="parTrans" cxnId="{3348F27D-CBB0-4043-A9D8-833BE2E9787D}">
      <dgm:prSet/>
      <dgm:spPr/>
      <dgm:t>
        <a:bodyPr/>
        <a:lstStyle/>
        <a:p>
          <a:endParaRPr lang="en-GB"/>
        </a:p>
      </dgm:t>
    </dgm:pt>
    <dgm:pt modelId="{6027C29F-D08F-4689-93AA-2D57A507FF12}" type="sibTrans" cxnId="{3348F27D-CBB0-4043-A9D8-833BE2E9787D}">
      <dgm:prSet/>
      <dgm:spPr/>
      <dgm:t>
        <a:bodyPr/>
        <a:lstStyle/>
        <a:p>
          <a:endParaRPr lang="en-GB"/>
        </a:p>
      </dgm:t>
    </dgm:pt>
    <dgm:pt modelId="{03693CB9-ABE9-4325-9637-1F11C87471EE}" type="pres">
      <dgm:prSet presAssocID="{20E742C7-A05F-468D-BABC-35B2C6B30B21}" presName="compositeShape" presStyleCnt="0">
        <dgm:presLayoutVars>
          <dgm:chMax val="7"/>
          <dgm:dir/>
          <dgm:resizeHandles val="exact"/>
        </dgm:presLayoutVars>
      </dgm:prSet>
      <dgm:spPr/>
    </dgm:pt>
    <dgm:pt modelId="{4451737F-8EF3-46E2-A1F7-E4F69734AC09}" type="pres">
      <dgm:prSet presAssocID="{20E742C7-A05F-468D-BABC-35B2C6B30B21}" presName="wedge1" presStyleLbl="node1" presStyleIdx="0" presStyleCnt="4"/>
      <dgm:spPr/>
      <dgm:t>
        <a:bodyPr/>
        <a:lstStyle/>
        <a:p>
          <a:endParaRPr lang="en-GB"/>
        </a:p>
      </dgm:t>
    </dgm:pt>
    <dgm:pt modelId="{28B5348C-779D-408B-BD56-5627DA83B518}" type="pres">
      <dgm:prSet presAssocID="{20E742C7-A05F-468D-BABC-35B2C6B30B21}" presName="dummy1a" presStyleCnt="0"/>
      <dgm:spPr/>
    </dgm:pt>
    <dgm:pt modelId="{74A44B13-5741-4903-B804-E91343081A72}" type="pres">
      <dgm:prSet presAssocID="{20E742C7-A05F-468D-BABC-35B2C6B30B21}" presName="dummy1b" presStyleCnt="0"/>
      <dgm:spPr/>
    </dgm:pt>
    <dgm:pt modelId="{888EDEFC-CD51-4F96-81E7-CEF4542B552A}" type="pres">
      <dgm:prSet presAssocID="{20E742C7-A05F-468D-BABC-35B2C6B30B21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B9E535-BA79-4B39-937A-DEDC4E3DF4C7}" type="pres">
      <dgm:prSet presAssocID="{20E742C7-A05F-468D-BABC-35B2C6B30B21}" presName="wedge2" presStyleLbl="node1" presStyleIdx="1" presStyleCnt="4"/>
      <dgm:spPr/>
      <dgm:t>
        <a:bodyPr/>
        <a:lstStyle/>
        <a:p>
          <a:endParaRPr lang="en-GB"/>
        </a:p>
      </dgm:t>
    </dgm:pt>
    <dgm:pt modelId="{01E324D5-FDF4-4BD9-AFE9-E152F737E878}" type="pres">
      <dgm:prSet presAssocID="{20E742C7-A05F-468D-BABC-35B2C6B30B21}" presName="dummy2a" presStyleCnt="0"/>
      <dgm:spPr/>
    </dgm:pt>
    <dgm:pt modelId="{E50025EE-C5CA-499A-88AD-C81C227875F8}" type="pres">
      <dgm:prSet presAssocID="{20E742C7-A05F-468D-BABC-35B2C6B30B21}" presName="dummy2b" presStyleCnt="0"/>
      <dgm:spPr/>
    </dgm:pt>
    <dgm:pt modelId="{248444FC-CA64-4697-97E9-47E7723CED78}" type="pres">
      <dgm:prSet presAssocID="{20E742C7-A05F-468D-BABC-35B2C6B30B21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8D82A4-D61F-47BA-861E-B620479F0578}" type="pres">
      <dgm:prSet presAssocID="{20E742C7-A05F-468D-BABC-35B2C6B30B21}" presName="wedge3" presStyleLbl="node1" presStyleIdx="2" presStyleCnt="4"/>
      <dgm:spPr/>
      <dgm:t>
        <a:bodyPr/>
        <a:lstStyle/>
        <a:p>
          <a:endParaRPr lang="en-GB"/>
        </a:p>
      </dgm:t>
    </dgm:pt>
    <dgm:pt modelId="{3D801693-C19D-4981-B675-EA5D65AF7BFF}" type="pres">
      <dgm:prSet presAssocID="{20E742C7-A05F-468D-BABC-35B2C6B30B21}" presName="dummy3a" presStyleCnt="0"/>
      <dgm:spPr/>
    </dgm:pt>
    <dgm:pt modelId="{02D03029-4484-4D49-B114-F56B9C4813FC}" type="pres">
      <dgm:prSet presAssocID="{20E742C7-A05F-468D-BABC-35B2C6B30B21}" presName="dummy3b" presStyleCnt="0"/>
      <dgm:spPr/>
    </dgm:pt>
    <dgm:pt modelId="{5EC84C22-5D1D-4467-B1AF-62158EF8D439}" type="pres">
      <dgm:prSet presAssocID="{20E742C7-A05F-468D-BABC-35B2C6B30B21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58A516-49D7-4A4A-8A34-9F93477B8B93}" type="pres">
      <dgm:prSet presAssocID="{20E742C7-A05F-468D-BABC-35B2C6B30B21}" presName="wedge4" presStyleLbl="node1" presStyleIdx="3" presStyleCnt="4"/>
      <dgm:spPr/>
      <dgm:t>
        <a:bodyPr/>
        <a:lstStyle/>
        <a:p>
          <a:endParaRPr lang="en-GB"/>
        </a:p>
      </dgm:t>
    </dgm:pt>
    <dgm:pt modelId="{76CD39AD-67B6-419A-AE12-904A0596C01B}" type="pres">
      <dgm:prSet presAssocID="{20E742C7-A05F-468D-BABC-35B2C6B30B21}" presName="dummy4a" presStyleCnt="0"/>
      <dgm:spPr/>
    </dgm:pt>
    <dgm:pt modelId="{CFB28669-3C42-45AD-9346-323972E5715A}" type="pres">
      <dgm:prSet presAssocID="{20E742C7-A05F-468D-BABC-35B2C6B30B21}" presName="dummy4b" presStyleCnt="0"/>
      <dgm:spPr/>
    </dgm:pt>
    <dgm:pt modelId="{A5229609-DF74-4BF6-A240-25B847E1074F}" type="pres">
      <dgm:prSet presAssocID="{20E742C7-A05F-468D-BABC-35B2C6B30B21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A49516-BB2E-43B5-8450-F817B308997D}" type="pres">
      <dgm:prSet presAssocID="{6027C29F-D08F-4689-93AA-2D57A507FF12}" presName="arrowWedge1" presStyleLbl="fgSibTrans2D1" presStyleIdx="0" presStyleCnt="4"/>
      <dgm:spPr/>
    </dgm:pt>
    <dgm:pt modelId="{90A51786-5D86-4F94-B9CF-0255E34D240A}" type="pres">
      <dgm:prSet presAssocID="{2867EC15-CA36-490A-8C92-7A4672198207}" presName="arrowWedge2" presStyleLbl="fgSibTrans2D1" presStyleIdx="1" presStyleCnt="4"/>
      <dgm:spPr/>
    </dgm:pt>
    <dgm:pt modelId="{366F6557-41B6-439A-91D6-916CB80A20E8}" type="pres">
      <dgm:prSet presAssocID="{230C7715-68AC-4BB4-B245-83226635F82C}" presName="arrowWedge3" presStyleLbl="fgSibTrans2D1" presStyleIdx="2" presStyleCnt="4"/>
      <dgm:spPr/>
    </dgm:pt>
    <dgm:pt modelId="{3224C502-A981-483F-B2BC-785C1961D588}" type="pres">
      <dgm:prSet presAssocID="{7C290230-536C-4FDB-A467-5CE79A788D3C}" presName="arrowWedge4" presStyleLbl="fgSibTrans2D1" presStyleIdx="3" presStyleCnt="4"/>
      <dgm:spPr/>
    </dgm:pt>
  </dgm:ptLst>
  <dgm:cxnLst>
    <dgm:cxn modelId="{C34240B1-16DB-4914-B5B1-FCABDA07D87C}" type="presOf" srcId="{671CD019-F5CB-4B47-A2F8-7E928F8FA765}" destId="{1A58A516-49D7-4A4A-8A34-9F93477B8B93}" srcOrd="0" destOrd="0" presId="urn:microsoft.com/office/officeart/2005/8/layout/cycle8"/>
    <dgm:cxn modelId="{AF111C3C-64A9-4840-A5B5-58930D061D5D}" srcId="{20E742C7-A05F-468D-BABC-35B2C6B30B21}" destId="{102DA6D9-2428-4390-B9D4-E88E630CB832}" srcOrd="1" destOrd="0" parTransId="{1F218FEF-0A29-4353-918D-D7F9D87B22CF}" sibTransId="{2867EC15-CA36-490A-8C92-7A4672198207}"/>
    <dgm:cxn modelId="{A7A4DF39-2F22-4209-9A59-1B2A4767EAE5}" type="presOf" srcId="{671CD019-F5CB-4B47-A2F8-7E928F8FA765}" destId="{A5229609-DF74-4BF6-A240-25B847E1074F}" srcOrd="1" destOrd="0" presId="urn:microsoft.com/office/officeart/2005/8/layout/cycle8"/>
    <dgm:cxn modelId="{A6F72E08-8306-4CFE-A4E9-4B61349CEED0}" srcId="{20E742C7-A05F-468D-BABC-35B2C6B30B21}" destId="{671CD019-F5CB-4B47-A2F8-7E928F8FA765}" srcOrd="3" destOrd="0" parTransId="{13BC7D3B-A245-4C15-8D4E-9F2E30A115AB}" sibTransId="{7C290230-536C-4FDB-A467-5CE79A788D3C}"/>
    <dgm:cxn modelId="{4E63686A-E598-435D-B8B7-B1F12DA0E681}" type="presOf" srcId="{20E742C7-A05F-468D-BABC-35B2C6B30B21}" destId="{03693CB9-ABE9-4325-9637-1F11C87471EE}" srcOrd="0" destOrd="0" presId="urn:microsoft.com/office/officeart/2005/8/layout/cycle8"/>
    <dgm:cxn modelId="{E043541E-AB5D-4756-83A4-8B0B85FED6E2}" type="presOf" srcId="{427B6345-ABBD-4FFE-A36D-699A3BDD20E1}" destId="{888EDEFC-CD51-4F96-81E7-CEF4542B552A}" srcOrd="1" destOrd="0" presId="urn:microsoft.com/office/officeart/2005/8/layout/cycle8"/>
    <dgm:cxn modelId="{5D869A40-8AC2-421A-8C20-35C36AE02FD6}" type="presOf" srcId="{8AAC996D-AD87-4495-A2CB-9A666815BA8B}" destId="{CF8D82A4-D61F-47BA-861E-B620479F0578}" srcOrd="0" destOrd="0" presId="urn:microsoft.com/office/officeart/2005/8/layout/cycle8"/>
    <dgm:cxn modelId="{CFF077B5-C044-4B5D-BAB3-CA563ADE386A}" srcId="{20E742C7-A05F-468D-BABC-35B2C6B30B21}" destId="{8AAC996D-AD87-4495-A2CB-9A666815BA8B}" srcOrd="2" destOrd="0" parTransId="{C0ECBB38-7EBF-4627-BD51-DF91A770F8B3}" sibTransId="{230C7715-68AC-4BB4-B245-83226635F82C}"/>
    <dgm:cxn modelId="{077AF04A-ACE4-45F3-B487-FE570C6CDB04}" type="presOf" srcId="{102DA6D9-2428-4390-B9D4-E88E630CB832}" destId="{2AB9E535-BA79-4B39-937A-DEDC4E3DF4C7}" srcOrd="0" destOrd="0" presId="urn:microsoft.com/office/officeart/2005/8/layout/cycle8"/>
    <dgm:cxn modelId="{3A1E529A-6D34-40A4-8FCA-3DB43910AEC5}" type="presOf" srcId="{8AAC996D-AD87-4495-A2CB-9A666815BA8B}" destId="{5EC84C22-5D1D-4467-B1AF-62158EF8D439}" srcOrd="1" destOrd="0" presId="urn:microsoft.com/office/officeart/2005/8/layout/cycle8"/>
    <dgm:cxn modelId="{3348F27D-CBB0-4043-A9D8-833BE2E9787D}" srcId="{20E742C7-A05F-468D-BABC-35B2C6B30B21}" destId="{427B6345-ABBD-4FFE-A36D-699A3BDD20E1}" srcOrd="0" destOrd="0" parTransId="{2500E37B-5B77-4AA3-902A-7E496EE2CAAA}" sibTransId="{6027C29F-D08F-4689-93AA-2D57A507FF12}"/>
    <dgm:cxn modelId="{4161D82C-0C93-4E3A-9E72-F6505A96996E}" type="presOf" srcId="{102DA6D9-2428-4390-B9D4-E88E630CB832}" destId="{248444FC-CA64-4697-97E9-47E7723CED78}" srcOrd="1" destOrd="0" presId="urn:microsoft.com/office/officeart/2005/8/layout/cycle8"/>
    <dgm:cxn modelId="{BDFC5F5B-B51B-4F39-ABB6-59DDA75DDB18}" type="presOf" srcId="{427B6345-ABBD-4FFE-A36D-699A3BDD20E1}" destId="{4451737F-8EF3-46E2-A1F7-E4F69734AC09}" srcOrd="0" destOrd="0" presId="urn:microsoft.com/office/officeart/2005/8/layout/cycle8"/>
    <dgm:cxn modelId="{32A58238-970A-4FA0-9B4D-5652304C1FBD}" type="presParOf" srcId="{03693CB9-ABE9-4325-9637-1F11C87471EE}" destId="{4451737F-8EF3-46E2-A1F7-E4F69734AC09}" srcOrd="0" destOrd="0" presId="urn:microsoft.com/office/officeart/2005/8/layout/cycle8"/>
    <dgm:cxn modelId="{95943CF1-DC2F-4E7D-BE6E-21E37BBAD96D}" type="presParOf" srcId="{03693CB9-ABE9-4325-9637-1F11C87471EE}" destId="{28B5348C-779D-408B-BD56-5627DA83B518}" srcOrd="1" destOrd="0" presId="urn:microsoft.com/office/officeart/2005/8/layout/cycle8"/>
    <dgm:cxn modelId="{1F9DD5E5-AC65-4017-84C4-0D6A048918CA}" type="presParOf" srcId="{03693CB9-ABE9-4325-9637-1F11C87471EE}" destId="{74A44B13-5741-4903-B804-E91343081A72}" srcOrd="2" destOrd="0" presId="urn:microsoft.com/office/officeart/2005/8/layout/cycle8"/>
    <dgm:cxn modelId="{ED414AB1-5016-42C5-AB64-80291B25667A}" type="presParOf" srcId="{03693CB9-ABE9-4325-9637-1F11C87471EE}" destId="{888EDEFC-CD51-4F96-81E7-CEF4542B552A}" srcOrd="3" destOrd="0" presId="urn:microsoft.com/office/officeart/2005/8/layout/cycle8"/>
    <dgm:cxn modelId="{E72075D9-3E16-4C6C-94EC-30D05552C486}" type="presParOf" srcId="{03693CB9-ABE9-4325-9637-1F11C87471EE}" destId="{2AB9E535-BA79-4B39-937A-DEDC4E3DF4C7}" srcOrd="4" destOrd="0" presId="urn:microsoft.com/office/officeart/2005/8/layout/cycle8"/>
    <dgm:cxn modelId="{8367A19F-5E0E-4A9E-BED9-498CFB4D481E}" type="presParOf" srcId="{03693CB9-ABE9-4325-9637-1F11C87471EE}" destId="{01E324D5-FDF4-4BD9-AFE9-E152F737E878}" srcOrd="5" destOrd="0" presId="urn:microsoft.com/office/officeart/2005/8/layout/cycle8"/>
    <dgm:cxn modelId="{131BCB82-0BB2-457B-9FFC-27BB4CC96A9B}" type="presParOf" srcId="{03693CB9-ABE9-4325-9637-1F11C87471EE}" destId="{E50025EE-C5CA-499A-88AD-C81C227875F8}" srcOrd="6" destOrd="0" presId="urn:microsoft.com/office/officeart/2005/8/layout/cycle8"/>
    <dgm:cxn modelId="{BFF0BD0A-A0A7-4B87-994B-3BF186961E1C}" type="presParOf" srcId="{03693CB9-ABE9-4325-9637-1F11C87471EE}" destId="{248444FC-CA64-4697-97E9-47E7723CED78}" srcOrd="7" destOrd="0" presId="urn:microsoft.com/office/officeart/2005/8/layout/cycle8"/>
    <dgm:cxn modelId="{4BC3CCBB-FEB9-47FC-80EE-71EC548C0772}" type="presParOf" srcId="{03693CB9-ABE9-4325-9637-1F11C87471EE}" destId="{CF8D82A4-D61F-47BA-861E-B620479F0578}" srcOrd="8" destOrd="0" presId="urn:microsoft.com/office/officeart/2005/8/layout/cycle8"/>
    <dgm:cxn modelId="{EA382D87-691C-4569-9D9A-6E327A08D597}" type="presParOf" srcId="{03693CB9-ABE9-4325-9637-1F11C87471EE}" destId="{3D801693-C19D-4981-B675-EA5D65AF7BFF}" srcOrd="9" destOrd="0" presId="urn:microsoft.com/office/officeart/2005/8/layout/cycle8"/>
    <dgm:cxn modelId="{8C5A5463-44ED-48E2-B15B-676EA195FCCD}" type="presParOf" srcId="{03693CB9-ABE9-4325-9637-1F11C87471EE}" destId="{02D03029-4484-4D49-B114-F56B9C4813FC}" srcOrd="10" destOrd="0" presId="urn:microsoft.com/office/officeart/2005/8/layout/cycle8"/>
    <dgm:cxn modelId="{0A77C876-16F2-4C46-AD38-148904A4EF8E}" type="presParOf" srcId="{03693CB9-ABE9-4325-9637-1F11C87471EE}" destId="{5EC84C22-5D1D-4467-B1AF-62158EF8D439}" srcOrd="11" destOrd="0" presId="urn:microsoft.com/office/officeart/2005/8/layout/cycle8"/>
    <dgm:cxn modelId="{3C40E37A-AD43-42D8-8D5A-E807F67E6871}" type="presParOf" srcId="{03693CB9-ABE9-4325-9637-1F11C87471EE}" destId="{1A58A516-49D7-4A4A-8A34-9F93477B8B93}" srcOrd="12" destOrd="0" presId="urn:microsoft.com/office/officeart/2005/8/layout/cycle8"/>
    <dgm:cxn modelId="{B6B12119-6374-4701-B7A0-88110EACEB05}" type="presParOf" srcId="{03693CB9-ABE9-4325-9637-1F11C87471EE}" destId="{76CD39AD-67B6-419A-AE12-904A0596C01B}" srcOrd="13" destOrd="0" presId="urn:microsoft.com/office/officeart/2005/8/layout/cycle8"/>
    <dgm:cxn modelId="{D4AB06EA-28A6-45B9-B0CB-E34D8FFED9CF}" type="presParOf" srcId="{03693CB9-ABE9-4325-9637-1F11C87471EE}" destId="{CFB28669-3C42-45AD-9346-323972E5715A}" srcOrd="14" destOrd="0" presId="urn:microsoft.com/office/officeart/2005/8/layout/cycle8"/>
    <dgm:cxn modelId="{5C7D9E5C-BE21-413F-A743-D57EFCA52836}" type="presParOf" srcId="{03693CB9-ABE9-4325-9637-1F11C87471EE}" destId="{A5229609-DF74-4BF6-A240-25B847E1074F}" srcOrd="15" destOrd="0" presId="urn:microsoft.com/office/officeart/2005/8/layout/cycle8"/>
    <dgm:cxn modelId="{12F931D9-4B77-4C0B-9FAD-BE9B447FC5F9}" type="presParOf" srcId="{03693CB9-ABE9-4325-9637-1F11C87471EE}" destId="{21A49516-BB2E-43B5-8450-F817B308997D}" srcOrd="16" destOrd="0" presId="urn:microsoft.com/office/officeart/2005/8/layout/cycle8"/>
    <dgm:cxn modelId="{79EC4665-D3F8-4FB1-87C1-6940855F7917}" type="presParOf" srcId="{03693CB9-ABE9-4325-9637-1F11C87471EE}" destId="{90A51786-5D86-4F94-B9CF-0255E34D240A}" srcOrd="17" destOrd="0" presId="urn:microsoft.com/office/officeart/2005/8/layout/cycle8"/>
    <dgm:cxn modelId="{4852D456-ADA0-48A8-B26F-E5F98098ED0A}" type="presParOf" srcId="{03693CB9-ABE9-4325-9637-1F11C87471EE}" destId="{366F6557-41B6-439A-91D6-916CB80A20E8}" srcOrd="18" destOrd="0" presId="urn:microsoft.com/office/officeart/2005/8/layout/cycle8"/>
    <dgm:cxn modelId="{0166597A-7462-4F91-BD23-2965945099D7}" type="presParOf" srcId="{03693CB9-ABE9-4325-9637-1F11C87471EE}" destId="{3224C502-A981-483F-B2BC-785C1961D588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1737F-8EF3-46E2-A1F7-E4F69734AC09}">
      <dsp:nvSpPr>
        <dsp:cNvPr id="0" name=""/>
        <dsp:cNvSpPr/>
      </dsp:nvSpPr>
      <dsp:spPr>
        <a:xfrm>
          <a:off x="1719912" y="203054"/>
          <a:ext cx="2817688" cy="2817688"/>
        </a:xfrm>
        <a:prstGeom prst="pie">
          <a:avLst>
            <a:gd name="adj1" fmla="val 162000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Multi-Sensory Impairment team</a:t>
          </a:r>
        </a:p>
      </dsp:txBody>
      <dsp:txXfrm>
        <a:off x="3215635" y="787053"/>
        <a:ext cx="1039861" cy="771509"/>
      </dsp:txXfrm>
    </dsp:sp>
    <dsp:sp modelId="{2AB9E535-BA79-4B39-937A-DEDC4E3DF4C7}">
      <dsp:nvSpPr>
        <dsp:cNvPr id="0" name=""/>
        <dsp:cNvSpPr/>
      </dsp:nvSpPr>
      <dsp:spPr>
        <a:xfrm>
          <a:off x="1719912" y="297648"/>
          <a:ext cx="2817688" cy="2817688"/>
        </a:xfrm>
        <a:prstGeom prst="pie">
          <a:avLst>
            <a:gd name="adj1" fmla="val 0"/>
            <a:gd name="adj2" fmla="val 54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Physical and Medical Needs Team</a:t>
          </a:r>
        </a:p>
      </dsp:txBody>
      <dsp:txXfrm>
        <a:off x="3215635" y="1759827"/>
        <a:ext cx="1039861" cy="771509"/>
      </dsp:txXfrm>
    </dsp:sp>
    <dsp:sp modelId="{CF8D82A4-D61F-47BA-861E-B620479F0578}">
      <dsp:nvSpPr>
        <dsp:cNvPr id="0" name=""/>
        <dsp:cNvSpPr/>
      </dsp:nvSpPr>
      <dsp:spPr>
        <a:xfrm>
          <a:off x="1625318" y="297648"/>
          <a:ext cx="2817688" cy="2817688"/>
        </a:xfrm>
        <a:prstGeom prst="pie">
          <a:avLst>
            <a:gd name="adj1" fmla="val 5400000"/>
            <a:gd name="adj2" fmla="val 10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Hearing Impairment Team</a:t>
          </a:r>
        </a:p>
      </dsp:txBody>
      <dsp:txXfrm>
        <a:off x="1907422" y="1759827"/>
        <a:ext cx="1039861" cy="771509"/>
      </dsp:txXfrm>
    </dsp:sp>
    <dsp:sp modelId="{1A58A516-49D7-4A4A-8A34-9F93477B8B93}">
      <dsp:nvSpPr>
        <dsp:cNvPr id="0" name=""/>
        <dsp:cNvSpPr/>
      </dsp:nvSpPr>
      <dsp:spPr>
        <a:xfrm>
          <a:off x="1625318" y="203054"/>
          <a:ext cx="2817688" cy="2817688"/>
        </a:xfrm>
        <a:prstGeom prst="pie">
          <a:avLst>
            <a:gd name="adj1" fmla="val 108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Visual Impairment Team</a:t>
          </a:r>
        </a:p>
      </dsp:txBody>
      <dsp:txXfrm>
        <a:off x="1907422" y="787053"/>
        <a:ext cx="1039861" cy="771509"/>
      </dsp:txXfrm>
    </dsp:sp>
    <dsp:sp modelId="{21A49516-BB2E-43B5-8450-F817B308997D}">
      <dsp:nvSpPr>
        <dsp:cNvPr id="0" name=""/>
        <dsp:cNvSpPr/>
      </dsp:nvSpPr>
      <dsp:spPr>
        <a:xfrm>
          <a:off x="1545483" y="28626"/>
          <a:ext cx="3166545" cy="3166545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51786-5D86-4F94-B9CF-0255E34D240A}">
      <dsp:nvSpPr>
        <dsp:cNvPr id="0" name=""/>
        <dsp:cNvSpPr/>
      </dsp:nvSpPr>
      <dsp:spPr>
        <a:xfrm>
          <a:off x="1545483" y="123219"/>
          <a:ext cx="3166545" cy="3166545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F6557-41B6-439A-91D6-916CB80A20E8}">
      <dsp:nvSpPr>
        <dsp:cNvPr id="0" name=""/>
        <dsp:cNvSpPr/>
      </dsp:nvSpPr>
      <dsp:spPr>
        <a:xfrm>
          <a:off x="1450890" y="123219"/>
          <a:ext cx="3166545" cy="3166545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4C502-A981-483F-B2BC-785C1961D588}">
      <dsp:nvSpPr>
        <dsp:cNvPr id="0" name=""/>
        <dsp:cNvSpPr/>
      </dsp:nvSpPr>
      <dsp:spPr>
        <a:xfrm>
          <a:off x="1450890" y="28626"/>
          <a:ext cx="3166545" cy="3166545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888E2-0C97-43C3-8769-1DCD6DF047D9}" type="datetimeFigureOut">
              <a:rPr lang="en-GB" smtClean="0"/>
              <a:pPr/>
              <a:t>16/01/2019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1451F-31B3-44A5-A4E3-9D2946C7A0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540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D1F79-6C05-CA44-8B22-D9A1C79A6D47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3C3CF-5FCC-D149-AFC1-7376A46797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34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3C3CF-5FCC-D149-AFC1-7376A467972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969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597821"/>
            <a:ext cx="7772400" cy="110251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B68F-8DF7-F348-BA54-F6800B91B2C4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54F6-4D02-2B46-93FF-464F88C213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8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B68F-8DF7-F348-BA54-F6800B91B2C4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54F6-4D02-2B46-93FF-464F88C213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00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54781"/>
            <a:ext cx="6019800" cy="32908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B68F-8DF7-F348-BA54-F6800B91B2C4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54F6-4D02-2B46-93FF-464F88C213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3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B68F-8DF7-F348-BA54-F6800B91B2C4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54F6-4D02-2B46-93FF-464F88C213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3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B68F-8DF7-F348-BA54-F6800B91B2C4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54F6-4D02-2B46-93FF-464F88C213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75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B68F-8DF7-F348-BA54-F6800B91B2C4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54F6-4D02-2B46-93FF-464F88C213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5" indent="0">
              <a:buNone/>
              <a:defRPr sz="1800" b="1"/>
            </a:lvl3pPr>
            <a:lvl4pPr marL="1371427" indent="0">
              <a:buNone/>
              <a:defRPr sz="1600" b="1"/>
            </a:lvl4pPr>
            <a:lvl5pPr marL="1828570" indent="0">
              <a:buNone/>
              <a:defRPr sz="1600" b="1"/>
            </a:lvl5pPr>
            <a:lvl6pPr marL="2285712" indent="0">
              <a:buNone/>
              <a:defRPr sz="1600" b="1"/>
            </a:lvl6pPr>
            <a:lvl7pPr marL="2742855" indent="0">
              <a:buNone/>
              <a:defRPr sz="1600" b="1"/>
            </a:lvl7pPr>
            <a:lvl8pPr marL="3199997" indent="0">
              <a:buNone/>
              <a:defRPr sz="1600" b="1"/>
            </a:lvl8pPr>
            <a:lvl9pPr marL="3657139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5" indent="0">
              <a:buNone/>
              <a:defRPr sz="1800" b="1"/>
            </a:lvl3pPr>
            <a:lvl4pPr marL="1371427" indent="0">
              <a:buNone/>
              <a:defRPr sz="1600" b="1"/>
            </a:lvl4pPr>
            <a:lvl5pPr marL="1828570" indent="0">
              <a:buNone/>
              <a:defRPr sz="1600" b="1"/>
            </a:lvl5pPr>
            <a:lvl6pPr marL="2285712" indent="0">
              <a:buNone/>
              <a:defRPr sz="1600" b="1"/>
            </a:lvl6pPr>
            <a:lvl7pPr marL="2742855" indent="0">
              <a:buNone/>
              <a:defRPr sz="1600" b="1"/>
            </a:lvl7pPr>
            <a:lvl8pPr marL="3199997" indent="0">
              <a:buNone/>
              <a:defRPr sz="1600" b="1"/>
            </a:lvl8pPr>
            <a:lvl9pPr marL="3657139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B68F-8DF7-F348-BA54-F6800B91B2C4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54F6-4D02-2B46-93FF-464F88C213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8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B68F-8DF7-F348-BA54-F6800B91B2C4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54F6-4D02-2B46-93FF-464F88C213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4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B68F-8DF7-F348-BA54-F6800B91B2C4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54F6-4D02-2B46-93FF-464F88C213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40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42" indent="0">
              <a:buNone/>
              <a:defRPr sz="1200"/>
            </a:lvl2pPr>
            <a:lvl3pPr marL="914285" indent="0">
              <a:buNone/>
              <a:defRPr sz="1000"/>
            </a:lvl3pPr>
            <a:lvl4pPr marL="1371427" indent="0">
              <a:buNone/>
              <a:defRPr sz="900"/>
            </a:lvl4pPr>
            <a:lvl5pPr marL="1828570" indent="0">
              <a:buNone/>
              <a:defRPr sz="900"/>
            </a:lvl5pPr>
            <a:lvl6pPr marL="2285712" indent="0">
              <a:buNone/>
              <a:defRPr sz="900"/>
            </a:lvl6pPr>
            <a:lvl7pPr marL="2742855" indent="0">
              <a:buNone/>
              <a:defRPr sz="900"/>
            </a:lvl7pPr>
            <a:lvl8pPr marL="3199997" indent="0">
              <a:buNone/>
              <a:defRPr sz="900"/>
            </a:lvl8pPr>
            <a:lvl9pPr marL="3657139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B68F-8DF7-F348-BA54-F6800B91B2C4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54F6-4D02-2B46-93FF-464F88C213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42" indent="0">
              <a:buNone/>
              <a:defRPr sz="2800"/>
            </a:lvl2pPr>
            <a:lvl3pPr marL="914285" indent="0">
              <a:buNone/>
              <a:defRPr sz="2400"/>
            </a:lvl3pPr>
            <a:lvl4pPr marL="1371427" indent="0">
              <a:buNone/>
              <a:defRPr sz="2000"/>
            </a:lvl4pPr>
            <a:lvl5pPr marL="1828570" indent="0">
              <a:buNone/>
              <a:defRPr sz="2000"/>
            </a:lvl5pPr>
            <a:lvl6pPr marL="2285712" indent="0">
              <a:buNone/>
              <a:defRPr sz="2000"/>
            </a:lvl6pPr>
            <a:lvl7pPr marL="2742855" indent="0">
              <a:buNone/>
              <a:defRPr sz="2000"/>
            </a:lvl7pPr>
            <a:lvl8pPr marL="3199997" indent="0">
              <a:buNone/>
              <a:defRPr sz="2000"/>
            </a:lvl8pPr>
            <a:lvl9pPr marL="365713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42" indent="0">
              <a:buNone/>
              <a:defRPr sz="1200"/>
            </a:lvl2pPr>
            <a:lvl3pPr marL="914285" indent="0">
              <a:buNone/>
              <a:defRPr sz="1000"/>
            </a:lvl3pPr>
            <a:lvl4pPr marL="1371427" indent="0">
              <a:buNone/>
              <a:defRPr sz="900"/>
            </a:lvl4pPr>
            <a:lvl5pPr marL="1828570" indent="0">
              <a:buNone/>
              <a:defRPr sz="900"/>
            </a:lvl5pPr>
            <a:lvl6pPr marL="2285712" indent="0">
              <a:buNone/>
              <a:defRPr sz="900"/>
            </a:lvl6pPr>
            <a:lvl7pPr marL="2742855" indent="0">
              <a:buNone/>
              <a:defRPr sz="900"/>
            </a:lvl7pPr>
            <a:lvl8pPr marL="3199997" indent="0">
              <a:buNone/>
              <a:defRPr sz="900"/>
            </a:lvl8pPr>
            <a:lvl9pPr marL="3657139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B68F-8DF7-F348-BA54-F6800B91B2C4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54F6-4D02-2B46-93FF-464F88C213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0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5B68F-8DF7-F348-BA54-F6800B91B2C4}" type="datetimeFigureOut">
              <a:rPr lang="en-US" smtClean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954F6-4D02-2B46-93FF-464F88C213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2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7" indent="-342857" algn="l" defTabSz="457142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6" indent="-285714" algn="l" defTabSz="457142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6" indent="-228571" algn="l" defTabSz="457142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9" indent="-228571" algn="l" defTabSz="457142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1" indent="-228571" algn="l" defTabSz="457142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3" indent="-228571" algn="l" defTabSz="45714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26" indent="-228571" algn="l" defTabSz="45714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68" indent="-228571" algn="l" defTabSz="45714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1" indent="-228571" algn="l" defTabSz="45714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2" algn="l" defTabSz="45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5" algn="l" defTabSz="45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7" algn="l" defTabSz="45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0" algn="l" defTabSz="45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2" algn="l" defTabSz="45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5" algn="l" defTabSz="45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97" algn="l" defTabSz="45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39" algn="l" defTabSz="4571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clusive.Education.Service@bradford.gov.u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446926" y="1009403"/>
            <a:ext cx="8162684" cy="2434441"/>
          </a:xfrm>
          <a:prstGeom prst="rect">
            <a:avLst/>
          </a:prstGeom>
        </p:spPr>
        <p:txBody>
          <a:bodyPr vert="horz" lIns="91428" tIns="45714" rIns="91428" bIns="45714" rtlCol="0">
            <a:noAutofit/>
          </a:bodyPr>
          <a:lstStyle>
            <a:lvl1pPr marL="0" indent="0" algn="ctr" defTabSz="457142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2" indent="0" algn="ctr" defTabSz="457142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285" indent="0" algn="ctr" defTabSz="457142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27" indent="0" algn="ctr" defTabSz="457142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570" indent="0" algn="ctr" defTabSz="457142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712" indent="0" algn="ctr" defTabSz="457142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855" indent="0" algn="ctr" defTabSz="457142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997" indent="0" algn="ctr" defTabSz="457142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139" indent="0" algn="ctr" defTabSz="457142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en-GB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endParaRPr lang="en-GB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443" y="4331899"/>
            <a:ext cx="2464468" cy="6822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09403" y="1591294"/>
            <a:ext cx="67352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High Incidence Team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 smtClean="0"/>
              <a:t>Ronnie Hartley</a:t>
            </a:r>
          </a:p>
          <a:p>
            <a:pPr algn="ctr"/>
            <a:endParaRPr lang="en-GB" sz="2800" b="1" dirty="0" smtClean="0"/>
          </a:p>
          <a:p>
            <a:pPr algn="ctr"/>
            <a:r>
              <a:rPr lang="en-GB" sz="2800" b="1" dirty="0" smtClean="0"/>
              <a:t>16.1.19</a:t>
            </a:r>
            <a:endParaRPr lang="en-GB" sz="28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195485"/>
            <a:ext cx="7772400" cy="11583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28" tIns="45714" rIns="91428" bIns="45714" rtlCol="0" anchor="ctr">
            <a:noAutofit/>
          </a:bodyPr>
          <a:lstStyle>
            <a:lvl1pPr algn="ctr" defTabSz="457142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/>
              <a:t>The 0-25 SEND Inclusive Education Service Revised Position</a:t>
            </a:r>
          </a:p>
        </p:txBody>
      </p:sp>
    </p:spTree>
    <p:extLst>
      <p:ext uri="{BB962C8B-B14F-4D97-AF65-F5344CB8AC3E}">
        <p14:creationId xmlns:p14="http://schemas.microsoft.com/office/powerpoint/2010/main" val="178551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O-25 SEND Inclusive Education Service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1063229"/>
            <a:ext cx="5746750" cy="335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5631" y="1200152"/>
            <a:ext cx="2565069" cy="369331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High Incidence Team </a:t>
            </a:r>
            <a:r>
              <a:rPr lang="en-GB" sz="2400" dirty="0" smtClean="0"/>
              <a:t>for high occurring needs.</a:t>
            </a:r>
          </a:p>
          <a:p>
            <a:endParaRPr lang="en-GB" sz="2400" dirty="0"/>
          </a:p>
          <a:p>
            <a:r>
              <a:rPr lang="en-GB" sz="2400" dirty="0" smtClean="0"/>
              <a:t>Head of Team: Ronnie Hartley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284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O-25 </a:t>
            </a:r>
            <a:r>
              <a:rPr lang="en-GB" sz="3200" b="1" dirty="0"/>
              <a:t>SEND Inclusive Education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896836"/>
          </a:xfrm>
        </p:spPr>
        <p:txBody>
          <a:bodyPr>
            <a:normAutofit/>
          </a:bodyPr>
          <a:lstStyle/>
          <a:p>
            <a:pPr marL="914285" lvl="2" indent="0">
              <a:buNone/>
            </a:pPr>
            <a:endParaRPr lang="en-GB" sz="16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33692178"/>
              </p:ext>
            </p:extLst>
          </p:nvPr>
        </p:nvGraphicFramePr>
        <p:xfrm>
          <a:off x="1710046" y="1188275"/>
          <a:ext cx="6198919" cy="3354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1567543" y="2248585"/>
            <a:ext cx="64245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65018" y="1579418"/>
            <a:ext cx="2137559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Low </a:t>
            </a:r>
            <a:r>
              <a:rPr lang="en-GB" sz="2400" b="1" dirty="0"/>
              <a:t>Incidence Team </a:t>
            </a:r>
            <a:r>
              <a:rPr lang="en-GB" sz="2400" dirty="0"/>
              <a:t>for </a:t>
            </a:r>
            <a:r>
              <a:rPr lang="en-GB" sz="2400" dirty="0" smtClean="0"/>
              <a:t>low </a:t>
            </a:r>
            <a:r>
              <a:rPr lang="en-GB" sz="2400" dirty="0"/>
              <a:t>occurring needs</a:t>
            </a:r>
            <a:r>
              <a:rPr lang="en-GB" sz="2400" dirty="0" smtClean="0"/>
              <a:t>. Head of Team Anne Lomas</a:t>
            </a:r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02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Traded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Following a review of the Local Authorities traded  offer a decision was taken mid Autumn term that only the following will be traded:</a:t>
            </a:r>
          </a:p>
          <a:p>
            <a:r>
              <a:rPr lang="en-GB" dirty="0" smtClean="0"/>
              <a:t>SEMH (any </a:t>
            </a:r>
            <a:r>
              <a:rPr lang="en-GB" dirty="0"/>
              <a:t>specific references in an EHCP for the SEMH service will not be </a:t>
            </a:r>
            <a:r>
              <a:rPr lang="en-GB" dirty="0" smtClean="0"/>
              <a:t>traded)</a:t>
            </a:r>
          </a:p>
          <a:p>
            <a:r>
              <a:rPr lang="en-GB" dirty="0" smtClean="0"/>
              <a:t>Post 16</a:t>
            </a:r>
          </a:p>
          <a:p>
            <a:r>
              <a:rPr lang="en-GB" dirty="0" smtClean="0"/>
              <a:t>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7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Challenges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If you brought a package that you no longer require school will receive this funding back.</a:t>
            </a:r>
          </a:p>
          <a:p>
            <a:r>
              <a:rPr lang="en-GB" dirty="0" smtClean="0"/>
              <a:t>If you brought a package and you want to reduce it, that is fine.</a:t>
            </a:r>
          </a:p>
          <a:p>
            <a:r>
              <a:rPr lang="en-GB" dirty="0" smtClean="0"/>
              <a:t>If you want to buy a package issues with online system. Email to confirm you want it and work can be allocated.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72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Update on subsidised Offer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LA will be ‘subsidising’ other areas of special needs which includes:  Autism; Cognition and Learning; Early Years and Low Incidence on a </a:t>
            </a:r>
            <a:r>
              <a:rPr lang="en-GB" b="1" u="sng" dirty="0" smtClean="0"/>
              <a:t>referral</a:t>
            </a:r>
            <a:r>
              <a:rPr lang="en-GB" dirty="0" smtClean="0"/>
              <a:t> model. DSP’s will retain their allocation.</a:t>
            </a:r>
          </a:p>
          <a:p>
            <a:r>
              <a:rPr lang="en-GB" dirty="0" smtClean="0"/>
              <a:t>Offer for High Incidence: Prioritising pupils with an EHCA; new EHCA requests.</a:t>
            </a:r>
          </a:p>
          <a:p>
            <a:r>
              <a:rPr lang="en-GB" dirty="0" smtClean="0"/>
              <a:t>Early Years</a:t>
            </a:r>
          </a:p>
          <a:p>
            <a:r>
              <a:rPr lang="en-GB" dirty="0" smtClean="0"/>
              <a:t>Hubs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5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Referrals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Single point of access for all referrals: </a:t>
            </a:r>
            <a:r>
              <a:rPr lang="en-GB" dirty="0" smtClean="0">
                <a:hlinkClick r:id="rId2"/>
              </a:rPr>
              <a:t>Inclusive.Education.Service@bradford.gov.uk</a:t>
            </a:r>
            <a:endParaRPr lang="en-GB" dirty="0" smtClean="0"/>
          </a:p>
          <a:p>
            <a:r>
              <a:rPr lang="en-GB" dirty="0" smtClean="0"/>
              <a:t>Early Years referral form to remain for now to be competed for EA1 and as a request for input for support for early years up until the term after the child’s fifth birthday.</a:t>
            </a:r>
          </a:p>
          <a:p>
            <a:r>
              <a:rPr lang="en-GB" dirty="0" smtClean="0"/>
              <a:t>New referral form to be completed for all school age referrals.</a:t>
            </a:r>
          </a:p>
          <a:p>
            <a:r>
              <a:rPr lang="en-GB" dirty="0" smtClean="0"/>
              <a:t>Form will need signed parental consent</a:t>
            </a:r>
          </a:p>
          <a:p>
            <a:r>
              <a:rPr lang="en-GB" dirty="0" smtClean="0"/>
              <a:t>In by Thursday for consideration the following Monday</a:t>
            </a:r>
          </a:p>
          <a:p>
            <a:r>
              <a:rPr lang="en-GB" dirty="0" smtClean="0"/>
              <a:t>Mondays allocation meeting</a:t>
            </a:r>
          </a:p>
          <a:p>
            <a:r>
              <a:rPr lang="en-GB" dirty="0" smtClean="0"/>
              <a:t>Email to confirm you will be contacted within 6-8 weeks</a:t>
            </a:r>
          </a:p>
          <a:p>
            <a:r>
              <a:rPr lang="en-GB" dirty="0" smtClean="0"/>
              <a:t>Capacity v Demand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763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Referrals Sept 18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207143"/>
              </p:ext>
            </p:extLst>
          </p:nvPr>
        </p:nvGraphicFramePr>
        <p:xfrm>
          <a:off x="457200" y="120015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referrals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Autism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SEMH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92D050"/>
                          </a:solidFill>
                        </a:rPr>
                        <a:t>Green</a:t>
                      </a:r>
                      <a:endParaRPr lang="en-GB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Cognition and Learning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Access and Inclusion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582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578" y="1200150"/>
            <a:ext cx="3982843" cy="3394075"/>
          </a:xfrm>
        </p:spPr>
      </p:pic>
    </p:spTree>
    <p:extLst>
      <p:ext uri="{BB962C8B-B14F-4D97-AF65-F5344CB8AC3E}">
        <p14:creationId xmlns:p14="http://schemas.microsoft.com/office/powerpoint/2010/main" val="295787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radNetDoc" ma:contentTypeID="0x010100BF21E284049E0B4E9C13BCEFF60FE20600DE18FF97D118AE449442E56ACEED7777" ma:contentTypeVersion="3" ma:contentTypeDescription="" ma:contentTypeScope="" ma:versionID="14958f5b3373c4c36b5e0d92013e2e68">
  <xsd:schema xmlns:xsd="http://www.w3.org/2001/XMLSchema" xmlns:xs="http://www.w3.org/2001/XMLSchema" xmlns:p="http://schemas.microsoft.com/office/2006/metadata/properties" xmlns:ns2="d0b4d4e3-5e6b-4cd2-b4f1-c2cfb07e87bd" xmlns:ns3="14b87bfc-89ff-4911-b9dc-f8526a62674a" targetNamespace="http://schemas.microsoft.com/office/2006/metadata/properties" ma:root="true" ma:fieldsID="844c76de397200a8de43eead85be39de" ns2:_="" ns3:_="">
    <xsd:import namespace="d0b4d4e3-5e6b-4cd2-b4f1-c2cfb07e87bd"/>
    <xsd:import namespace="14b87bfc-89ff-4911-b9dc-f8526a62674a"/>
    <xsd:element name="properties">
      <xsd:complexType>
        <xsd:sequence>
          <xsd:element name="documentManagement">
            <xsd:complexType>
              <xsd:all>
                <xsd:element ref="ns2:jca61ed375004124b06360e7e528af3a" minOccurs="0"/>
                <xsd:element ref="ns2:TaxCatchAll" minOccurs="0"/>
                <xsd:element ref="ns2:TaxCatchAllLabel" minOccurs="0"/>
                <xsd:element ref="ns3:a89ec2e881924649b56d136f417343c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b4d4e3-5e6b-4cd2-b4f1-c2cfb07e87bd" elementFormDefault="qualified">
    <xsd:import namespace="http://schemas.microsoft.com/office/2006/documentManagement/types"/>
    <xsd:import namespace="http://schemas.microsoft.com/office/infopath/2007/PartnerControls"/>
    <xsd:element name="jca61ed375004124b06360e7e528af3a" ma:index="8" nillable="true" ma:taxonomy="true" ma:internalName="jca61ed375004124b06360e7e528af3a" ma:taxonomyFieldName="BNDepartment" ma:displayName="Department" ma:indexed="true" ma:default="" ma:fieldId="{3ca61ed3-7500-4124-b063-60e7e528af3a}" ma:sspId="95ffa1d7-3c64-41f3-9f50-fdcccd4bda03" ma:termSetId="919cebc2-c505-4154-acbe-cc463165d79b" ma:anchorId="4609a5d4-f984-44ea-b8c2-60fe2b2707c1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6ed2c0d6-85fc-4350-9a3a-822f58bfba56}" ma:internalName="TaxCatchAll" ma:showField="CatchAllData" ma:web="d0b4d4e3-5e6b-4cd2-b4f1-c2cfb07e87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6ed2c0d6-85fc-4350-9a3a-822f58bfba56}" ma:internalName="TaxCatchAllLabel" ma:readOnly="true" ma:showField="CatchAllDataLabel" ma:web="d0b4d4e3-5e6b-4cd2-b4f1-c2cfb07e87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87bfc-89ff-4911-b9dc-f8526a62674a" elementFormDefault="qualified">
    <xsd:import namespace="http://schemas.microsoft.com/office/2006/documentManagement/types"/>
    <xsd:import namespace="http://schemas.microsoft.com/office/infopath/2007/PartnerControls"/>
    <xsd:element name="a89ec2e881924649b56d136f417343cd" ma:index="12" nillable="true" ma:taxonomy="true" ma:internalName="a89ec2e881924649b56d136f417343cd" ma:taxonomyFieldName="RollupTag" ma:displayName="RollupTag" ma:default="" ma:fieldId="{a89ec2e8-8192-4649-b56d-136f417343cd}" ma:taxonomyMulti="true" ma:sspId="95ffa1d7-3c64-41f3-9f50-fdcccd4bda03" ma:termSetId="919cebc2-c505-4154-acbe-cc463165d7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0b4d4e3-5e6b-4cd2-b4f1-c2cfb07e87bd">
      <Value>434</Value>
    </TaxCatchAll>
    <jca61ed375004124b06360e7e528af3a xmlns="d0b4d4e3-5e6b-4cd2-b4f1-c2cfb07e87bd">
      <Terms xmlns="http://schemas.microsoft.com/office/infopath/2007/PartnerControls"/>
    </jca61ed375004124b06360e7e528af3a>
    <a89ec2e881924649b56d136f417343cd xmlns="14b87bfc-89ff-4911-b9dc-f8526a6267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consultation on plans for changes to the way we support children with Special Educational Needs or Disability (SEND)</TermName>
          <TermId xmlns="http://schemas.microsoft.com/office/infopath/2007/PartnerControls">314ad6c3-35fc-4be2-960b-590197105dcf</TermId>
        </TermInfo>
      </Terms>
    </a89ec2e881924649b56d136f417343c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C2ED21-F149-4D52-B71A-C1C78C4E1C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b4d4e3-5e6b-4cd2-b4f1-c2cfb07e87bd"/>
    <ds:schemaRef ds:uri="14b87bfc-89ff-4911-b9dc-f8526a6267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BE42C2-8BE2-4908-894B-43DC95D244D9}">
  <ds:schemaRefs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14b87bfc-89ff-4911-b9dc-f8526a62674a"/>
    <ds:schemaRef ds:uri="http://schemas.microsoft.com/office/2006/documentManagement/types"/>
    <ds:schemaRef ds:uri="http://purl.org/dc/terms/"/>
    <ds:schemaRef ds:uri="http://www.w3.org/XML/1998/namespace"/>
    <ds:schemaRef ds:uri="d0b4d4e3-5e6b-4cd2-b4f1-c2cfb07e87bd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9AF9827-37CF-4A57-B9A3-08A583BF5A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4926</TotalTime>
  <Words>338</Words>
  <Application>Microsoft Office PowerPoint</Application>
  <PresentationFormat>On-screen Show (16:9)</PresentationFormat>
  <Paragraphs>62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O-25 SEND Inclusive Education Service</vt:lpstr>
      <vt:lpstr>O-25 SEND Inclusive Education Service</vt:lpstr>
      <vt:lpstr>Traded </vt:lpstr>
      <vt:lpstr>Challenges</vt:lpstr>
      <vt:lpstr>Update on subsidised Offer</vt:lpstr>
      <vt:lpstr>Referrals</vt:lpstr>
      <vt:lpstr>New Referrals Sept 18</vt:lpstr>
      <vt:lpstr>Questions</vt:lpstr>
    </vt:vector>
  </TitlesOfParts>
  <Company>City of Bradford MDC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Consultation Briefing Presentation</dc:title>
  <dc:creator>James Hart</dc:creator>
  <cp:lastModifiedBy>Ruth Dennis</cp:lastModifiedBy>
  <cp:revision>366</cp:revision>
  <cp:lastPrinted>2018-02-07T16:14:29Z</cp:lastPrinted>
  <dcterms:created xsi:type="dcterms:W3CDTF">2016-09-21T18:26:42Z</dcterms:created>
  <dcterms:modified xsi:type="dcterms:W3CDTF">2019-01-16T13:37:15Z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0x010100BF21E284049E0B4E9C13BCEFF60FE20600DE18FF97D118AE449442E56ACEED7777</vt:lpwstr>
  </property>
  <property fmtid="{D5CDD505-2E9C-101B-9397-08002B2CF9AE}" pid="3" name="RollupTag">
    <vt:lpwstr>434;#Public consultation on plans for changes to the way we support children with Special Educational Needs or Disability (SEND)|314ad6c3-35fc-4be2-960b-590197105dcf</vt:lpwstr>
  </property>
  <property fmtid="{D5CDD505-2E9C-101B-9397-08002B2CF9AE}" pid="4" name="BNDepartment">
    <vt:lpwstr/>
  </property>
</Properties>
</file>