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71"/>
  </p:notesMasterIdLst>
  <p:handoutMasterIdLst>
    <p:handoutMasterId r:id="rId72"/>
  </p:handoutMasterIdLst>
  <p:sldIdLst>
    <p:sldId id="256" r:id="rId5"/>
    <p:sldId id="287" r:id="rId6"/>
    <p:sldId id="257" r:id="rId7"/>
    <p:sldId id="258" r:id="rId8"/>
    <p:sldId id="286" r:id="rId9"/>
    <p:sldId id="297" r:id="rId10"/>
    <p:sldId id="269" r:id="rId11"/>
    <p:sldId id="282" r:id="rId12"/>
    <p:sldId id="279" r:id="rId13"/>
    <p:sldId id="259" r:id="rId14"/>
    <p:sldId id="268" r:id="rId15"/>
    <p:sldId id="283" r:id="rId16"/>
    <p:sldId id="263" r:id="rId17"/>
    <p:sldId id="298" r:id="rId18"/>
    <p:sldId id="265" r:id="rId19"/>
    <p:sldId id="266" r:id="rId20"/>
    <p:sldId id="285" r:id="rId21"/>
    <p:sldId id="272" r:id="rId22"/>
    <p:sldId id="284" r:id="rId23"/>
    <p:sldId id="310"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295" r:id="rId37"/>
    <p:sldId id="304" r:id="rId38"/>
    <p:sldId id="305"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47" r:id="rId62"/>
    <p:sldId id="333" r:id="rId63"/>
    <p:sldId id="334" r:id="rId64"/>
    <p:sldId id="291" r:id="rId65"/>
    <p:sldId id="307" r:id="rId66"/>
    <p:sldId id="292" r:id="rId67"/>
    <p:sldId id="308" r:id="rId68"/>
    <p:sldId id="309" r:id="rId69"/>
    <p:sldId id="293" r:id="rId7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F019C-9255-4EF9-BDF5-7F51E560618C}" type="doc">
      <dgm:prSet loTypeId="urn:microsoft.com/office/officeart/2005/8/layout/gear1" loCatId="process" qsTypeId="urn:microsoft.com/office/officeart/2005/8/quickstyle/simple1" qsCatId="simple" csTypeId="urn:microsoft.com/office/officeart/2005/8/colors/colorful5" csCatId="colorful" phldr="1"/>
      <dgm:spPr/>
    </dgm:pt>
    <dgm:pt modelId="{670AF498-904B-46CA-8540-D1745B79D04F}">
      <dgm:prSet phldrT="[Text]"/>
      <dgm:spPr/>
      <dgm:t>
        <a:bodyPr/>
        <a:lstStyle/>
        <a:p>
          <a:r>
            <a:rPr lang="en-GB" b="1" u="sng" dirty="0" smtClean="0"/>
            <a:t>Range 1 &amp; 2</a:t>
          </a:r>
        </a:p>
        <a:p>
          <a:r>
            <a:rPr lang="en-GB" dirty="0" smtClean="0"/>
            <a:t>High quality provision for students  with SEND in mainstream settings</a:t>
          </a:r>
          <a:endParaRPr lang="en-GB" dirty="0"/>
        </a:p>
      </dgm:t>
    </dgm:pt>
    <dgm:pt modelId="{C8983047-13B9-4A1F-A4AE-23C0FFEE4F32}" type="parTrans" cxnId="{8AAB1C71-B677-4CF7-951B-20C98324B42B}">
      <dgm:prSet/>
      <dgm:spPr/>
      <dgm:t>
        <a:bodyPr/>
        <a:lstStyle/>
        <a:p>
          <a:endParaRPr lang="en-GB"/>
        </a:p>
      </dgm:t>
    </dgm:pt>
    <dgm:pt modelId="{3D2B3D1B-75D1-4755-9118-FDC44DDA93E8}" type="sibTrans" cxnId="{8AAB1C71-B677-4CF7-951B-20C98324B42B}">
      <dgm:prSet/>
      <dgm:spPr/>
      <dgm:t>
        <a:bodyPr/>
        <a:lstStyle/>
        <a:p>
          <a:endParaRPr lang="en-GB"/>
        </a:p>
      </dgm:t>
    </dgm:pt>
    <dgm:pt modelId="{7C356A48-E822-4B41-8209-DB5FE0A6415B}">
      <dgm:prSet phldrT="[Text]"/>
      <dgm:spPr/>
      <dgm:t>
        <a:bodyPr/>
        <a:lstStyle/>
        <a:p>
          <a:r>
            <a:rPr lang="en-GB" b="1" u="sng" dirty="0" smtClean="0"/>
            <a:t>Range 3</a:t>
          </a:r>
        </a:p>
        <a:p>
          <a:r>
            <a:rPr lang="en-GB" dirty="0" smtClean="0"/>
            <a:t>My Support Plan </a:t>
          </a:r>
          <a:endParaRPr lang="en-GB" dirty="0"/>
        </a:p>
      </dgm:t>
    </dgm:pt>
    <dgm:pt modelId="{C6EC8941-486C-4BF3-BF85-1F094E671717}" type="parTrans" cxnId="{B90AEF79-19A9-4DA7-BF21-69062AAE81A3}">
      <dgm:prSet/>
      <dgm:spPr/>
      <dgm:t>
        <a:bodyPr/>
        <a:lstStyle/>
        <a:p>
          <a:endParaRPr lang="en-GB"/>
        </a:p>
      </dgm:t>
    </dgm:pt>
    <dgm:pt modelId="{A17030D3-D036-4216-A2C5-08195720F447}" type="sibTrans" cxnId="{B90AEF79-19A9-4DA7-BF21-69062AAE81A3}">
      <dgm:prSet/>
      <dgm:spPr/>
      <dgm:t>
        <a:bodyPr/>
        <a:lstStyle/>
        <a:p>
          <a:endParaRPr lang="en-GB"/>
        </a:p>
      </dgm:t>
    </dgm:pt>
    <dgm:pt modelId="{03990986-B1C1-4931-BA8E-8C7ABC924A5F}">
      <dgm:prSet phldrT="[Text]"/>
      <dgm:spPr/>
      <dgm:t>
        <a:bodyPr/>
        <a:lstStyle/>
        <a:p>
          <a:r>
            <a:rPr lang="en-GB" b="1" u="sng" dirty="0" smtClean="0"/>
            <a:t>Range 4 </a:t>
          </a:r>
          <a:r>
            <a:rPr lang="en-GB" dirty="0" smtClean="0"/>
            <a:t>‘Element 3 Top Up’ funded</a:t>
          </a:r>
        </a:p>
        <a:p>
          <a:r>
            <a:rPr lang="en-GB" dirty="0" smtClean="0"/>
            <a:t>EHCP / funded MSP</a:t>
          </a:r>
          <a:endParaRPr lang="en-GB" dirty="0"/>
        </a:p>
      </dgm:t>
    </dgm:pt>
    <dgm:pt modelId="{898AB965-8296-4AF6-8A4D-6F0B5494E861}" type="parTrans" cxnId="{AF1563EF-8324-44C4-B878-B4DF2DFD4341}">
      <dgm:prSet/>
      <dgm:spPr/>
      <dgm:t>
        <a:bodyPr/>
        <a:lstStyle/>
        <a:p>
          <a:endParaRPr lang="en-GB"/>
        </a:p>
      </dgm:t>
    </dgm:pt>
    <dgm:pt modelId="{FB3D4731-AB80-4177-8F41-9C0AB509CC96}" type="sibTrans" cxnId="{AF1563EF-8324-44C4-B878-B4DF2DFD4341}">
      <dgm:prSet/>
      <dgm:spPr/>
      <dgm:t>
        <a:bodyPr/>
        <a:lstStyle/>
        <a:p>
          <a:endParaRPr lang="en-GB"/>
        </a:p>
      </dgm:t>
    </dgm:pt>
    <dgm:pt modelId="{F0E32535-931C-4F36-A28D-825E9182104C}" type="pres">
      <dgm:prSet presAssocID="{6F5F019C-9255-4EF9-BDF5-7F51E560618C}" presName="composite" presStyleCnt="0">
        <dgm:presLayoutVars>
          <dgm:chMax val="3"/>
          <dgm:animLvl val="lvl"/>
          <dgm:resizeHandles val="exact"/>
        </dgm:presLayoutVars>
      </dgm:prSet>
      <dgm:spPr/>
    </dgm:pt>
    <dgm:pt modelId="{24B3CEE7-F721-4C51-8DF5-8D34F9B7396B}" type="pres">
      <dgm:prSet presAssocID="{670AF498-904B-46CA-8540-D1745B79D04F}" presName="gear1" presStyleLbl="node1" presStyleIdx="0" presStyleCnt="3">
        <dgm:presLayoutVars>
          <dgm:chMax val="1"/>
          <dgm:bulletEnabled val="1"/>
        </dgm:presLayoutVars>
      </dgm:prSet>
      <dgm:spPr/>
      <dgm:t>
        <a:bodyPr/>
        <a:lstStyle/>
        <a:p>
          <a:endParaRPr lang="en-GB"/>
        </a:p>
      </dgm:t>
    </dgm:pt>
    <dgm:pt modelId="{4CD14036-EB4D-4A3C-B9F1-2A96DA973790}" type="pres">
      <dgm:prSet presAssocID="{670AF498-904B-46CA-8540-D1745B79D04F}" presName="gear1srcNode" presStyleLbl="node1" presStyleIdx="0" presStyleCnt="3"/>
      <dgm:spPr/>
      <dgm:t>
        <a:bodyPr/>
        <a:lstStyle/>
        <a:p>
          <a:endParaRPr lang="en-GB"/>
        </a:p>
      </dgm:t>
    </dgm:pt>
    <dgm:pt modelId="{8026DB3A-5EBF-4824-98EE-AEBCF0729387}" type="pres">
      <dgm:prSet presAssocID="{670AF498-904B-46CA-8540-D1745B79D04F}" presName="gear1dstNode" presStyleLbl="node1" presStyleIdx="0" presStyleCnt="3"/>
      <dgm:spPr/>
      <dgm:t>
        <a:bodyPr/>
        <a:lstStyle/>
        <a:p>
          <a:endParaRPr lang="en-GB"/>
        </a:p>
      </dgm:t>
    </dgm:pt>
    <dgm:pt modelId="{AFF2A4DA-458E-4E04-8A84-4E68750FE2A7}" type="pres">
      <dgm:prSet presAssocID="{7C356A48-E822-4B41-8209-DB5FE0A6415B}" presName="gear2" presStyleLbl="node1" presStyleIdx="1" presStyleCnt="3">
        <dgm:presLayoutVars>
          <dgm:chMax val="1"/>
          <dgm:bulletEnabled val="1"/>
        </dgm:presLayoutVars>
      </dgm:prSet>
      <dgm:spPr/>
      <dgm:t>
        <a:bodyPr/>
        <a:lstStyle/>
        <a:p>
          <a:endParaRPr lang="en-GB"/>
        </a:p>
      </dgm:t>
    </dgm:pt>
    <dgm:pt modelId="{F5A167D3-F1AB-471E-A535-F915BCB137A5}" type="pres">
      <dgm:prSet presAssocID="{7C356A48-E822-4B41-8209-DB5FE0A6415B}" presName="gear2srcNode" presStyleLbl="node1" presStyleIdx="1" presStyleCnt="3"/>
      <dgm:spPr/>
      <dgm:t>
        <a:bodyPr/>
        <a:lstStyle/>
        <a:p>
          <a:endParaRPr lang="en-GB"/>
        </a:p>
      </dgm:t>
    </dgm:pt>
    <dgm:pt modelId="{5662DE51-F796-4D3C-9492-861F21FF10D0}" type="pres">
      <dgm:prSet presAssocID="{7C356A48-E822-4B41-8209-DB5FE0A6415B}" presName="gear2dstNode" presStyleLbl="node1" presStyleIdx="1" presStyleCnt="3"/>
      <dgm:spPr/>
      <dgm:t>
        <a:bodyPr/>
        <a:lstStyle/>
        <a:p>
          <a:endParaRPr lang="en-GB"/>
        </a:p>
      </dgm:t>
    </dgm:pt>
    <dgm:pt modelId="{CB987662-7021-4021-A963-1C3B88A1CA88}" type="pres">
      <dgm:prSet presAssocID="{03990986-B1C1-4931-BA8E-8C7ABC924A5F}" presName="gear3" presStyleLbl="node1" presStyleIdx="2" presStyleCnt="3"/>
      <dgm:spPr/>
      <dgm:t>
        <a:bodyPr/>
        <a:lstStyle/>
        <a:p>
          <a:endParaRPr lang="en-GB"/>
        </a:p>
      </dgm:t>
    </dgm:pt>
    <dgm:pt modelId="{EB3EF78C-BA13-4FCA-AFF0-63A8FEE003EF}" type="pres">
      <dgm:prSet presAssocID="{03990986-B1C1-4931-BA8E-8C7ABC924A5F}" presName="gear3tx" presStyleLbl="node1" presStyleIdx="2" presStyleCnt="3">
        <dgm:presLayoutVars>
          <dgm:chMax val="1"/>
          <dgm:bulletEnabled val="1"/>
        </dgm:presLayoutVars>
      </dgm:prSet>
      <dgm:spPr/>
      <dgm:t>
        <a:bodyPr/>
        <a:lstStyle/>
        <a:p>
          <a:endParaRPr lang="en-GB"/>
        </a:p>
      </dgm:t>
    </dgm:pt>
    <dgm:pt modelId="{B28B2E81-B1A3-40AF-B774-A19D4596D923}" type="pres">
      <dgm:prSet presAssocID="{03990986-B1C1-4931-BA8E-8C7ABC924A5F}" presName="gear3srcNode" presStyleLbl="node1" presStyleIdx="2" presStyleCnt="3"/>
      <dgm:spPr/>
      <dgm:t>
        <a:bodyPr/>
        <a:lstStyle/>
        <a:p>
          <a:endParaRPr lang="en-GB"/>
        </a:p>
      </dgm:t>
    </dgm:pt>
    <dgm:pt modelId="{76C40CFA-8FCC-40CD-B410-7A2008547F45}" type="pres">
      <dgm:prSet presAssocID="{03990986-B1C1-4931-BA8E-8C7ABC924A5F}" presName="gear3dstNode" presStyleLbl="node1" presStyleIdx="2" presStyleCnt="3"/>
      <dgm:spPr/>
      <dgm:t>
        <a:bodyPr/>
        <a:lstStyle/>
        <a:p>
          <a:endParaRPr lang="en-GB"/>
        </a:p>
      </dgm:t>
    </dgm:pt>
    <dgm:pt modelId="{278622A6-8B90-480B-8A80-E678DFB1F0E6}" type="pres">
      <dgm:prSet presAssocID="{3D2B3D1B-75D1-4755-9118-FDC44DDA93E8}" presName="connector1" presStyleLbl="sibTrans2D1" presStyleIdx="0" presStyleCnt="3"/>
      <dgm:spPr/>
      <dgm:t>
        <a:bodyPr/>
        <a:lstStyle/>
        <a:p>
          <a:endParaRPr lang="en-GB"/>
        </a:p>
      </dgm:t>
    </dgm:pt>
    <dgm:pt modelId="{B4BAF69D-23C0-4A52-A1E4-6FF990E6D39A}" type="pres">
      <dgm:prSet presAssocID="{A17030D3-D036-4216-A2C5-08195720F447}" presName="connector2" presStyleLbl="sibTrans2D1" presStyleIdx="1" presStyleCnt="3"/>
      <dgm:spPr/>
      <dgm:t>
        <a:bodyPr/>
        <a:lstStyle/>
        <a:p>
          <a:endParaRPr lang="en-GB"/>
        </a:p>
      </dgm:t>
    </dgm:pt>
    <dgm:pt modelId="{7841E2D5-DFFF-4C06-97C6-35A35E1CDCCE}" type="pres">
      <dgm:prSet presAssocID="{FB3D4731-AB80-4177-8F41-9C0AB509CC96}" presName="connector3" presStyleLbl="sibTrans2D1" presStyleIdx="2" presStyleCnt="3"/>
      <dgm:spPr/>
      <dgm:t>
        <a:bodyPr/>
        <a:lstStyle/>
        <a:p>
          <a:endParaRPr lang="en-GB"/>
        </a:p>
      </dgm:t>
    </dgm:pt>
  </dgm:ptLst>
  <dgm:cxnLst>
    <dgm:cxn modelId="{5FAEE3DB-62E6-4066-80A3-72A032F5AD14}" type="presOf" srcId="{FB3D4731-AB80-4177-8F41-9C0AB509CC96}" destId="{7841E2D5-DFFF-4C06-97C6-35A35E1CDCCE}" srcOrd="0" destOrd="0" presId="urn:microsoft.com/office/officeart/2005/8/layout/gear1"/>
    <dgm:cxn modelId="{22AD2127-D737-4BF2-81DA-3FD278F2716C}" type="presOf" srcId="{6F5F019C-9255-4EF9-BDF5-7F51E560618C}" destId="{F0E32535-931C-4F36-A28D-825E9182104C}" srcOrd="0" destOrd="0" presId="urn:microsoft.com/office/officeart/2005/8/layout/gear1"/>
    <dgm:cxn modelId="{33221596-663C-4083-B33A-4DED95B018F3}" type="presOf" srcId="{03990986-B1C1-4931-BA8E-8C7ABC924A5F}" destId="{EB3EF78C-BA13-4FCA-AFF0-63A8FEE003EF}" srcOrd="1" destOrd="0" presId="urn:microsoft.com/office/officeart/2005/8/layout/gear1"/>
    <dgm:cxn modelId="{B90AEF79-19A9-4DA7-BF21-69062AAE81A3}" srcId="{6F5F019C-9255-4EF9-BDF5-7F51E560618C}" destId="{7C356A48-E822-4B41-8209-DB5FE0A6415B}" srcOrd="1" destOrd="0" parTransId="{C6EC8941-486C-4BF3-BF85-1F094E671717}" sibTransId="{A17030D3-D036-4216-A2C5-08195720F447}"/>
    <dgm:cxn modelId="{170BB6D5-D831-4A28-84BA-BAA5F16C40F4}" type="presOf" srcId="{03990986-B1C1-4931-BA8E-8C7ABC924A5F}" destId="{CB987662-7021-4021-A963-1C3B88A1CA88}" srcOrd="0" destOrd="0" presId="urn:microsoft.com/office/officeart/2005/8/layout/gear1"/>
    <dgm:cxn modelId="{AF1563EF-8324-44C4-B878-B4DF2DFD4341}" srcId="{6F5F019C-9255-4EF9-BDF5-7F51E560618C}" destId="{03990986-B1C1-4931-BA8E-8C7ABC924A5F}" srcOrd="2" destOrd="0" parTransId="{898AB965-8296-4AF6-8A4D-6F0B5494E861}" sibTransId="{FB3D4731-AB80-4177-8F41-9C0AB509CC96}"/>
    <dgm:cxn modelId="{09B0EC1C-5FD5-4D96-9D2C-75D3DF277107}" type="presOf" srcId="{670AF498-904B-46CA-8540-D1745B79D04F}" destId="{24B3CEE7-F721-4C51-8DF5-8D34F9B7396B}" srcOrd="0" destOrd="0" presId="urn:microsoft.com/office/officeart/2005/8/layout/gear1"/>
    <dgm:cxn modelId="{AFD53168-B922-498D-B832-3B6F422962AD}" type="presOf" srcId="{7C356A48-E822-4B41-8209-DB5FE0A6415B}" destId="{F5A167D3-F1AB-471E-A535-F915BCB137A5}" srcOrd="1" destOrd="0" presId="urn:microsoft.com/office/officeart/2005/8/layout/gear1"/>
    <dgm:cxn modelId="{7ABB1CAF-C5D9-4510-9282-B6FB5C55E9C1}" type="presOf" srcId="{A17030D3-D036-4216-A2C5-08195720F447}" destId="{B4BAF69D-23C0-4A52-A1E4-6FF990E6D39A}" srcOrd="0" destOrd="0" presId="urn:microsoft.com/office/officeart/2005/8/layout/gear1"/>
    <dgm:cxn modelId="{8AAB1C71-B677-4CF7-951B-20C98324B42B}" srcId="{6F5F019C-9255-4EF9-BDF5-7F51E560618C}" destId="{670AF498-904B-46CA-8540-D1745B79D04F}" srcOrd="0" destOrd="0" parTransId="{C8983047-13B9-4A1F-A4AE-23C0FFEE4F32}" sibTransId="{3D2B3D1B-75D1-4755-9118-FDC44DDA93E8}"/>
    <dgm:cxn modelId="{EEC06BD7-A914-430B-A1B3-2D2EE7B8351A}" type="presOf" srcId="{7C356A48-E822-4B41-8209-DB5FE0A6415B}" destId="{AFF2A4DA-458E-4E04-8A84-4E68750FE2A7}" srcOrd="0" destOrd="0" presId="urn:microsoft.com/office/officeart/2005/8/layout/gear1"/>
    <dgm:cxn modelId="{054C62AF-6730-4D68-ADCF-506EAC41F535}" type="presOf" srcId="{03990986-B1C1-4931-BA8E-8C7ABC924A5F}" destId="{B28B2E81-B1A3-40AF-B774-A19D4596D923}" srcOrd="2" destOrd="0" presId="urn:microsoft.com/office/officeart/2005/8/layout/gear1"/>
    <dgm:cxn modelId="{1B730287-2C1C-4E3B-A734-EB1D2B00A8D9}" type="presOf" srcId="{7C356A48-E822-4B41-8209-DB5FE0A6415B}" destId="{5662DE51-F796-4D3C-9492-861F21FF10D0}" srcOrd="2" destOrd="0" presId="urn:microsoft.com/office/officeart/2005/8/layout/gear1"/>
    <dgm:cxn modelId="{0AFE412A-98B9-4F5E-93B4-A3996FC23C35}" type="presOf" srcId="{670AF498-904B-46CA-8540-D1745B79D04F}" destId="{8026DB3A-5EBF-4824-98EE-AEBCF0729387}" srcOrd="2" destOrd="0" presId="urn:microsoft.com/office/officeart/2005/8/layout/gear1"/>
    <dgm:cxn modelId="{DC009672-59B3-4B1C-BDD2-3EE0CCFB1273}" type="presOf" srcId="{670AF498-904B-46CA-8540-D1745B79D04F}" destId="{4CD14036-EB4D-4A3C-B9F1-2A96DA973790}" srcOrd="1" destOrd="0" presId="urn:microsoft.com/office/officeart/2005/8/layout/gear1"/>
    <dgm:cxn modelId="{03597F83-CEEA-4130-9A19-A02DF217C472}" type="presOf" srcId="{03990986-B1C1-4931-BA8E-8C7ABC924A5F}" destId="{76C40CFA-8FCC-40CD-B410-7A2008547F45}" srcOrd="3" destOrd="0" presId="urn:microsoft.com/office/officeart/2005/8/layout/gear1"/>
    <dgm:cxn modelId="{30514267-EC9E-464C-9FC6-AB6EA19CEC23}" type="presOf" srcId="{3D2B3D1B-75D1-4755-9118-FDC44DDA93E8}" destId="{278622A6-8B90-480B-8A80-E678DFB1F0E6}" srcOrd="0" destOrd="0" presId="urn:microsoft.com/office/officeart/2005/8/layout/gear1"/>
    <dgm:cxn modelId="{E84D7CCC-794C-47E0-92FE-151DAE6220D8}" type="presParOf" srcId="{F0E32535-931C-4F36-A28D-825E9182104C}" destId="{24B3CEE7-F721-4C51-8DF5-8D34F9B7396B}" srcOrd="0" destOrd="0" presId="urn:microsoft.com/office/officeart/2005/8/layout/gear1"/>
    <dgm:cxn modelId="{67D2BF7F-1330-432E-88D3-C31D2A269374}" type="presParOf" srcId="{F0E32535-931C-4F36-A28D-825E9182104C}" destId="{4CD14036-EB4D-4A3C-B9F1-2A96DA973790}" srcOrd="1" destOrd="0" presId="urn:microsoft.com/office/officeart/2005/8/layout/gear1"/>
    <dgm:cxn modelId="{FE33C4DE-DE60-4514-A34C-3D171D0836AD}" type="presParOf" srcId="{F0E32535-931C-4F36-A28D-825E9182104C}" destId="{8026DB3A-5EBF-4824-98EE-AEBCF0729387}" srcOrd="2" destOrd="0" presId="urn:microsoft.com/office/officeart/2005/8/layout/gear1"/>
    <dgm:cxn modelId="{0F6EF1E0-3196-433F-BBC4-458B09BB3C25}" type="presParOf" srcId="{F0E32535-931C-4F36-A28D-825E9182104C}" destId="{AFF2A4DA-458E-4E04-8A84-4E68750FE2A7}" srcOrd="3" destOrd="0" presId="urn:microsoft.com/office/officeart/2005/8/layout/gear1"/>
    <dgm:cxn modelId="{2BD8C978-70C7-41D3-BF53-1E71FAE5A265}" type="presParOf" srcId="{F0E32535-931C-4F36-A28D-825E9182104C}" destId="{F5A167D3-F1AB-471E-A535-F915BCB137A5}" srcOrd="4" destOrd="0" presId="urn:microsoft.com/office/officeart/2005/8/layout/gear1"/>
    <dgm:cxn modelId="{778F02E6-FCEC-42D2-B304-7A82CB9D6262}" type="presParOf" srcId="{F0E32535-931C-4F36-A28D-825E9182104C}" destId="{5662DE51-F796-4D3C-9492-861F21FF10D0}" srcOrd="5" destOrd="0" presId="urn:microsoft.com/office/officeart/2005/8/layout/gear1"/>
    <dgm:cxn modelId="{1917513E-0F3C-4666-9CD4-5545B29B360A}" type="presParOf" srcId="{F0E32535-931C-4F36-A28D-825E9182104C}" destId="{CB987662-7021-4021-A963-1C3B88A1CA88}" srcOrd="6" destOrd="0" presId="urn:microsoft.com/office/officeart/2005/8/layout/gear1"/>
    <dgm:cxn modelId="{8E42B873-1009-4BCE-B090-EBE58C08BF93}" type="presParOf" srcId="{F0E32535-931C-4F36-A28D-825E9182104C}" destId="{EB3EF78C-BA13-4FCA-AFF0-63A8FEE003EF}" srcOrd="7" destOrd="0" presId="urn:microsoft.com/office/officeart/2005/8/layout/gear1"/>
    <dgm:cxn modelId="{B4E363F6-9BCF-4965-B88B-3E136A6C9604}" type="presParOf" srcId="{F0E32535-931C-4F36-A28D-825E9182104C}" destId="{B28B2E81-B1A3-40AF-B774-A19D4596D923}" srcOrd="8" destOrd="0" presId="urn:microsoft.com/office/officeart/2005/8/layout/gear1"/>
    <dgm:cxn modelId="{19C96D7C-3035-40C6-9F0B-447F65824BB9}" type="presParOf" srcId="{F0E32535-931C-4F36-A28D-825E9182104C}" destId="{76C40CFA-8FCC-40CD-B410-7A2008547F45}" srcOrd="9" destOrd="0" presId="urn:microsoft.com/office/officeart/2005/8/layout/gear1"/>
    <dgm:cxn modelId="{E8070880-4EDB-4622-B5DC-F2F5444E1E5D}" type="presParOf" srcId="{F0E32535-931C-4F36-A28D-825E9182104C}" destId="{278622A6-8B90-480B-8A80-E678DFB1F0E6}" srcOrd="10" destOrd="0" presId="urn:microsoft.com/office/officeart/2005/8/layout/gear1"/>
    <dgm:cxn modelId="{595D1D03-2008-4AEF-B6F5-31A75C219763}" type="presParOf" srcId="{F0E32535-931C-4F36-A28D-825E9182104C}" destId="{B4BAF69D-23C0-4A52-A1E4-6FF990E6D39A}" srcOrd="11" destOrd="0" presId="urn:microsoft.com/office/officeart/2005/8/layout/gear1"/>
    <dgm:cxn modelId="{83909422-5F67-402A-8B8F-3838317962F3}" type="presParOf" srcId="{F0E32535-931C-4F36-A28D-825E9182104C}" destId="{7841E2D5-DFFF-4C06-97C6-35A35E1CDCC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B6D3AC-63FA-4DD5-85A3-AADDEA474F76}" type="doc">
      <dgm:prSet loTypeId="urn:microsoft.com/office/officeart/2005/8/layout/chevron1" loCatId="process" qsTypeId="urn:microsoft.com/office/officeart/2005/8/quickstyle/simple1" qsCatId="simple" csTypeId="urn:microsoft.com/office/officeart/2005/8/colors/colorful1" csCatId="colorful" phldr="1"/>
      <dgm:spPr/>
    </dgm:pt>
    <dgm:pt modelId="{6EB32DE5-F17D-4D95-8598-2C3743126FDA}">
      <dgm:prSet phldrT="[Text]"/>
      <dgm:spPr/>
      <dgm:t>
        <a:bodyPr/>
        <a:lstStyle/>
        <a:p>
          <a:r>
            <a:rPr lang="en-GB" dirty="0" smtClean="0"/>
            <a:t>Part 1</a:t>
          </a:r>
        </a:p>
        <a:p>
          <a:r>
            <a:rPr lang="en-GB" dirty="0" smtClean="0"/>
            <a:t>Self Evaluation of SEND provision</a:t>
          </a:r>
          <a:endParaRPr lang="en-GB" dirty="0"/>
        </a:p>
      </dgm:t>
    </dgm:pt>
    <dgm:pt modelId="{4890B785-2237-46CE-912B-F2D092504BCB}" type="parTrans" cxnId="{F3ED4A2F-A3E1-40A6-A0C4-C8F1DEE1910B}">
      <dgm:prSet/>
      <dgm:spPr/>
      <dgm:t>
        <a:bodyPr/>
        <a:lstStyle/>
        <a:p>
          <a:endParaRPr lang="en-GB"/>
        </a:p>
      </dgm:t>
    </dgm:pt>
    <dgm:pt modelId="{EC4C6A13-7A47-409B-A0B3-2D889C4D1C66}" type="sibTrans" cxnId="{F3ED4A2F-A3E1-40A6-A0C4-C8F1DEE1910B}">
      <dgm:prSet/>
      <dgm:spPr/>
      <dgm:t>
        <a:bodyPr/>
        <a:lstStyle/>
        <a:p>
          <a:endParaRPr lang="en-GB"/>
        </a:p>
      </dgm:t>
    </dgm:pt>
    <dgm:pt modelId="{79B78931-6797-402B-B83F-8FA920DDC963}">
      <dgm:prSet phldrT="[Text]"/>
      <dgm:spPr/>
      <dgm:t>
        <a:bodyPr/>
        <a:lstStyle/>
        <a:p>
          <a:r>
            <a:rPr lang="en-GB" dirty="0" smtClean="0"/>
            <a:t>Part 3</a:t>
          </a:r>
        </a:p>
        <a:p>
          <a:r>
            <a:rPr lang="en-GB" dirty="0" smtClean="0"/>
            <a:t>Report / Feedback to Senior Management;</a:t>
          </a:r>
          <a:endParaRPr lang="en-GB" dirty="0"/>
        </a:p>
      </dgm:t>
    </dgm:pt>
    <dgm:pt modelId="{AD495B22-0732-4CF1-997D-521164B7A35C}" type="parTrans" cxnId="{9A4CCA80-5E6A-42CC-9AA5-17F90D7DB9DB}">
      <dgm:prSet/>
      <dgm:spPr/>
      <dgm:t>
        <a:bodyPr/>
        <a:lstStyle/>
        <a:p>
          <a:endParaRPr lang="en-GB"/>
        </a:p>
      </dgm:t>
    </dgm:pt>
    <dgm:pt modelId="{E1EB9DDC-0399-4FBC-823F-1BC44C4944B8}" type="sibTrans" cxnId="{9A4CCA80-5E6A-42CC-9AA5-17F90D7DB9DB}">
      <dgm:prSet/>
      <dgm:spPr/>
      <dgm:t>
        <a:bodyPr/>
        <a:lstStyle/>
        <a:p>
          <a:endParaRPr lang="en-GB"/>
        </a:p>
      </dgm:t>
    </dgm:pt>
    <dgm:pt modelId="{7DBA18D9-40E8-404B-9260-71A803D44FBB}">
      <dgm:prSet/>
      <dgm:spPr/>
      <dgm:t>
        <a:bodyPr/>
        <a:lstStyle/>
        <a:p>
          <a:r>
            <a:rPr lang="en-GB" dirty="0" smtClean="0"/>
            <a:t>Part 2</a:t>
          </a:r>
        </a:p>
        <a:p>
          <a:r>
            <a:rPr lang="en-GB" dirty="0" smtClean="0"/>
            <a:t>School visit / review by reviewer team;</a:t>
          </a:r>
        </a:p>
      </dgm:t>
    </dgm:pt>
    <dgm:pt modelId="{89051BF8-284C-4953-9AD6-867F312B1BE9}" type="parTrans" cxnId="{D72EE0F0-381E-4BA3-A0C3-DA5E76BA2F65}">
      <dgm:prSet/>
      <dgm:spPr/>
      <dgm:t>
        <a:bodyPr/>
        <a:lstStyle/>
        <a:p>
          <a:endParaRPr lang="en-GB"/>
        </a:p>
      </dgm:t>
    </dgm:pt>
    <dgm:pt modelId="{6C5C443F-6266-4E5C-9AE6-08F5D72C9C98}" type="sibTrans" cxnId="{D72EE0F0-381E-4BA3-A0C3-DA5E76BA2F65}">
      <dgm:prSet/>
      <dgm:spPr/>
      <dgm:t>
        <a:bodyPr/>
        <a:lstStyle/>
        <a:p>
          <a:endParaRPr lang="en-GB"/>
        </a:p>
      </dgm:t>
    </dgm:pt>
    <dgm:pt modelId="{C8EF09C4-E8A8-44D5-8D20-CA82D0385335}" type="pres">
      <dgm:prSet presAssocID="{4AB6D3AC-63FA-4DD5-85A3-AADDEA474F76}" presName="Name0" presStyleCnt="0">
        <dgm:presLayoutVars>
          <dgm:dir/>
          <dgm:animLvl val="lvl"/>
          <dgm:resizeHandles val="exact"/>
        </dgm:presLayoutVars>
      </dgm:prSet>
      <dgm:spPr/>
    </dgm:pt>
    <dgm:pt modelId="{92C075DD-A634-4F4E-A67A-A7AD0AA5D0FD}" type="pres">
      <dgm:prSet presAssocID="{6EB32DE5-F17D-4D95-8598-2C3743126FDA}" presName="parTxOnly" presStyleLbl="node1" presStyleIdx="0" presStyleCnt="3" custLinFactNeighborX="2701" custLinFactNeighborY="790">
        <dgm:presLayoutVars>
          <dgm:chMax val="0"/>
          <dgm:chPref val="0"/>
          <dgm:bulletEnabled val="1"/>
        </dgm:presLayoutVars>
      </dgm:prSet>
      <dgm:spPr/>
      <dgm:t>
        <a:bodyPr/>
        <a:lstStyle/>
        <a:p>
          <a:endParaRPr lang="en-GB"/>
        </a:p>
      </dgm:t>
    </dgm:pt>
    <dgm:pt modelId="{8034DA78-49BD-408E-8320-0937397F137E}" type="pres">
      <dgm:prSet presAssocID="{EC4C6A13-7A47-409B-A0B3-2D889C4D1C66}" presName="parTxOnlySpace" presStyleCnt="0"/>
      <dgm:spPr/>
    </dgm:pt>
    <dgm:pt modelId="{60724575-5CD7-4C09-A426-F122ACD5C0F0}" type="pres">
      <dgm:prSet presAssocID="{7DBA18D9-40E8-404B-9260-71A803D44FBB}" presName="parTxOnly" presStyleLbl="node1" presStyleIdx="1" presStyleCnt="3">
        <dgm:presLayoutVars>
          <dgm:chMax val="0"/>
          <dgm:chPref val="0"/>
          <dgm:bulletEnabled val="1"/>
        </dgm:presLayoutVars>
      </dgm:prSet>
      <dgm:spPr/>
      <dgm:t>
        <a:bodyPr/>
        <a:lstStyle/>
        <a:p>
          <a:endParaRPr lang="en-GB"/>
        </a:p>
      </dgm:t>
    </dgm:pt>
    <dgm:pt modelId="{01A45BCC-8B03-41F4-B066-1558A19EAED2}" type="pres">
      <dgm:prSet presAssocID="{6C5C443F-6266-4E5C-9AE6-08F5D72C9C98}" presName="parTxOnlySpace" presStyleCnt="0"/>
      <dgm:spPr/>
    </dgm:pt>
    <dgm:pt modelId="{C4FF4D36-593B-4529-82A4-C9FA0F4EAF32}" type="pres">
      <dgm:prSet presAssocID="{79B78931-6797-402B-B83F-8FA920DDC963}" presName="parTxOnly" presStyleLbl="node1" presStyleIdx="2" presStyleCnt="3">
        <dgm:presLayoutVars>
          <dgm:chMax val="0"/>
          <dgm:chPref val="0"/>
          <dgm:bulletEnabled val="1"/>
        </dgm:presLayoutVars>
      </dgm:prSet>
      <dgm:spPr/>
      <dgm:t>
        <a:bodyPr/>
        <a:lstStyle/>
        <a:p>
          <a:endParaRPr lang="en-GB"/>
        </a:p>
      </dgm:t>
    </dgm:pt>
  </dgm:ptLst>
  <dgm:cxnLst>
    <dgm:cxn modelId="{17A70097-B091-4215-8F63-CF8C7E2F31AD}" type="presOf" srcId="{6EB32DE5-F17D-4D95-8598-2C3743126FDA}" destId="{92C075DD-A634-4F4E-A67A-A7AD0AA5D0FD}" srcOrd="0" destOrd="0" presId="urn:microsoft.com/office/officeart/2005/8/layout/chevron1"/>
    <dgm:cxn modelId="{1A4B67D5-5C78-4769-BF75-23B4F7E7120D}" type="presOf" srcId="{7DBA18D9-40E8-404B-9260-71A803D44FBB}" destId="{60724575-5CD7-4C09-A426-F122ACD5C0F0}" srcOrd="0" destOrd="0" presId="urn:microsoft.com/office/officeart/2005/8/layout/chevron1"/>
    <dgm:cxn modelId="{9A4CCA80-5E6A-42CC-9AA5-17F90D7DB9DB}" srcId="{4AB6D3AC-63FA-4DD5-85A3-AADDEA474F76}" destId="{79B78931-6797-402B-B83F-8FA920DDC963}" srcOrd="2" destOrd="0" parTransId="{AD495B22-0732-4CF1-997D-521164B7A35C}" sibTransId="{E1EB9DDC-0399-4FBC-823F-1BC44C4944B8}"/>
    <dgm:cxn modelId="{3E0E296B-C8B0-4320-BFB0-2303A22ED64F}" type="presOf" srcId="{4AB6D3AC-63FA-4DD5-85A3-AADDEA474F76}" destId="{C8EF09C4-E8A8-44D5-8D20-CA82D0385335}" srcOrd="0" destOrd="0" presId="urn:microsoft.com/office/officeart/2005/8/layout/chevron1"/>
    <dgm:cxn modelId="{D72EE0F0-381E-4BA3-A0C3-DA5E76BA2F65}" srcId="{4AB6D3AC-63FA-4DD5-85A3-AADDEA474F76}" destId="{7DBA18D9-40E8-404B-9260-71A803D44FBB}" srcOrd="1" destOrd="0" parTransId="{89051BF8-284C-4953-9AD6-867F312B1BE9}" sibTransId="{6C5C443F-6266-4E5C-9AE6-08F5D72C9C98}"/>
    <dgm:cxn modelId="{F3ED4A2F-A3E1-40A6-A0C4-C8F1DEE1910B}" srcId="{4AB6D3AC-63FA-4DD5-85A3-AADDEA474F76}" destId="{6EB32DE5-F17D-4D95-8598-2C3743126FDA}" srcOrd="0" destOrd="0" parTransId="{4890B785-2237-46CE-912B-F2D092504BCB}" sibTransId="{EC4C6A13-7A47-409B-A0B3-2D889C4D1C66}"/>
    <dgm:cxn modelId="{B74EB907-D568-4315-833E-E0C0D75CF666}" type="presOf" srcId="{79B78931-6797-402B-B83F-8FA920DDC963}" destId="{C4FF4D36-593B-4529-82A4-C9FA0F4EAF32}" srcOrd="0" destOrd="0" presId="urn:microsoft.com/office/officeart/2005/8/layout/chevron1"/>
    <dgm:cxn modelId="{4826EBE3-0F8C-455F-8360-3320AF6F2228}" type="presParOf" srcId="{C8EF09C4-E8A8-44D5-8D20-CA82D0385335}" destId="{92C075DD-A634-4F4E-A67A-A7AD0AA5D0FD}" srcOrd="0" destOrd="0" presId="urn:microsoft.com/office/officeart/2005/8/layout/chevron1"/>
    <dgm:cxn modelId="{C875F51B-F3D9-4795-9EC5-704BE50F7870}" type="presParOf" srcId="{C8EF09C4-E8A8-44D5-8D20-CA82D0385335}" destId="{8034DA78-49BD-408E-8320-0937397F137E}" srcOrd="1" destOrd="0" presId="urn:microsoft.com/office/officeart/2005/8/layout/chevron1"/>
    <dgm:cxn modelId="{488973F1-C48A-4CF9-B440-6CF6F03EC1AF}" type="presParOf" srcId="{C8EF09C4-E8A8-44D5-8D20-CA82D0385335}" destId="{60724575-5CD7-4C09-A426-F122ACD5C0F0}" srcOrd="2" destOrd="0" presId="urn:microsoft.com/office/officeart/2005/8/layout/chevron1"/>
    <dgm:cxn modelId="{62B96570-5CAD-4C2F-9255-25AA97F405FE}" type="presParOf" srcId="{C8EF09C4-E8A8-44D5-8D20-CA82D0385335}" destId="{01A45BCC-8B03-41F4-B066-1558A19EAED2}" srcOrd="3" destOrd="0" presId="urn:microsoft.com/office/officeart/2005/8/layout/chevron1"/>
    <dgm:cxn modelId="{4197D352-B8F8-4D0E-BAE7-8FF8944C749C}" type="presParOf" srcId="{C8EF09C4-E8A8-44D5-8D20-CA82D0385335}" destId="{C4FF4D36-593B-4529-82A4-C9FA0F4EAF3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B6D3AC-63FA-4DD5-85A3-AADDEA474F76}" type="doc">
      <dgm:prSet loTypeId="urn:microsoft.com/office/officeart/2005/8/layout/chevron1" loCatId="process" qsTypeId="urn:microsoft.com/office/officeart/2005/8/quickstyle/simple1" qsCatId="simple" csTypeId="urn:microsoft.com/office/officeart/2005/8/colors/colorful1" csCatId="colorful" phldr="1"/>
      <dgm:spPr/>
    </dgm:pt>
    <dgm:pt modelId="{6EB32DE5-F17D-4D95-8598-2C3743126FDA}">
      <dgm:prSet phldrT="[Text]"/>
      <dgm:spPr/>
      <dgm:t>
        <a:bodyPr/>
        <a:lstStyle/>
        <a:p>
          <a:r>
            <a:rPr lang="en-GB" dirty="0" smtClean="0"/>
            <a:t>Part 4</a:t>
          </a:r>
        </a:p>
        <a:p>
          <a:r>
            <a:rPr lang="en-GB" dirty="0" smtClean="0"/>
            <a:t>Development of SEND Development Plan;</a:t>
          </a:r>
        </a:p>
        <a:p>
          <a:endParaRPr lang="en-GB" dirty="0"/>
        </a:p>
      </dgm:t>
    </dgm:pt>
    <dgm:pt modelId="{4890B785-2237-46CE-912B-F2D092504BCB}" type="parTrans" cxnId="{F3ED4A2F-A3E1-40A6-A0C4-C8F1DEE1910B}">
      <dgm:prSet/>
      <dgm:spPr/>
      <dgm:t>
        <a:bodyPr/>
        <a:lstStyle/>
        <a:p>
          <a:endParaRPr lang="en-GB"/>
        </a:p>
      </dgm:t>
    </dgm:pt>
    <dgm:pt modelId="{EC4C6A13-7A47-409B-A0B3-2D889C4D1C66}" type="sibTrans" cxnId="{F3ED4A2F-A3E1-40A6-A0C4-C8F1DEE1910B}">
      <dgm:prSet/>
      <dgm:spPr/>
      <dgm:t>
        <a:bodyPr/>
        <a:lstStyle/>
        <a:p>
          <a:endParaRPr lang="en-GB"/>
        </a:p>
      </dgm:t>
    </dgm:pt>
    <dgm:pt modelId="{79B78931-6797-402B-B83F-8FA920DDC963}">
      <dgm:prSet phldrT="[Text]"/>
      <dgm:spPr/>
      <dgm:t>
        <a:bodyPr/>
        <a:lstStyle/>
        <a:p>
          <a:r>
            <a:rPr lang="en-GB" dirty="0" smtClean="0"/>
            <a:t>Part 6</a:t>
          </a:r>
        </a:p>
        <a:p>
          <a:r>
            <a:rPr lang="en-GB" dirty="0" smtClean="0"/>
            <a:t>Evaluation and Consolidation.</a:t>
          </a:r>
          <a:endParaRPr lang="en-GB" dirty="0"/>
        </a:p>
      </dgm:t>
    </dgm:pt>
    <dgm:pt modelId="{AD495B22-0732-4CF1-997D-521164B7A35C}" type="parTrans" cxnId="{9A4CCA80-5E6A-42CC-9AA5-17F90D7DB9DB}">
      <dgm:prSet/>
      <dgm:spPr/>
      <dgm:t>
        <a:bodyPr/>
        <a:lstStyle/>
        <a:p>
          <a:endParaRPr lang="en-GB"/>
        </a:p>
      </dgm:t>
    </dgm:pt>
    <dgm:pt modelId="{E1EB9DDC-0399-4FBC-823F-1BC44C4944B8}" type="sibTrans" cxnId="{9A4CCA80-5E6A-42CC-9AA5-17F90D7DB9DB}">
      <dgm:prSet/>
      <dgm:spPr/>
      <dgm:t>
        <a:bodyPr/>
        <a:lstStyle/>
        <a:p>
          <a:endParaRPr lang="en-GB"/>
        </a:p>
      </dgm:t>
    </dgm:pt>
    <dgm:pt modelId="{7DBA18D9-40E8-404B-9260-71A803D44FBB}">
      <dgm:prSet/>
      <dgm:spPr/>
      <dgm:t>
        <a:bodyPr/>
        <a:lstStyle/>
        <a:p>
          <a:r>
            <a:rPr lang="en-GB" dirty="0" smtClean="0"/>
            <a:t>Part 5</a:t>
          </a:r>
        </a:p>
        <a:p>
          <a:r>
            <a:rPr lang="en-GB" dirty="0" smtClean="0"/>
            <a:t>Up to 10 half day support sessions to implement plan;</a:t>
          </a:r>
        </a:p>
      </dgm:t>
    </dgm:pt>
    <dgm:pt modelId="{89051BF8-284C-4953-9AD6-867F312B1BE9}" type="parTrans" cxnId="{D72EE0F0-381E-4BA3-A0C3-DA5E76BA2F65}">
      <dgm:prSet/>
      <dgm:spPr/>
      <dgm:t>
        <a:bodyPr/>
        <a:lstStyle/>
        <a:p>
          <a:endParaRPr lang="en-GB"/>
        </a:p>
      </dgm:t>
    </dgm:pt>
    <dgm:pt modelId="{6C5C443F-6266-4E5C-9AE6-08F5D72C9C98}" type="sibTrans" cxnId="{D72EE0F0-381E-4BA3-A0C3-DA5E76BA2F65}">
      <dgm:prSet/>
      <dgm:spPr/>
      <dgm:t>
        <a:bodyPr/>
        <a:lstStyle/>
        <a:p>
          <a:endParaRPr lang="en-GB"/>
        </a:p>
      </dgm:t>
    </dgm:pt>
    <dgm:pt modelId="{C8EF09C4-E8A8-44D5-8D20-CA82D0385335}" type="pres">
      <dgm:prSet presAssocID="{4AB6D3AC-63FA-4DD5-85A3-AADDEA474F76}" presName="Name0" presStyleCnt="0">
        <dgm:presLayoutVars>
          <dgm:dir/>
          <dgm:animLvl val="lvl"/>
          <dgm:resizeHandles val="exact"/>
        </dgm:presLayoutVars>
      </dgm:prSet>
      <dgm:spPr/>
    </dgm:pt>
    <dgm:pt modelId="{92C075DD-A634-4F4E-A67A-A7AD0AA5D0FD}" type="pres">
      <dgm:prSet presAssocID="{6EB32DE5-F17D-4D95-8598-2C3743126FDA}" presName="parTxOnly" presStyleLbl="node1" presStyleIdx="0" presStyleCnt="3" custLinFactNeighborX="2701" custLinFactNeighborY="790">
        <dgm:presLayoutVars>
          <dgm:chMax val="0"/>
          <dgm:chPref val="0"/>
          <dgm:bulletEnabled val="1"/>
        </dgm:presLayoutVars>
      </dgm:prSet>
      <dgm:spPr/>
      <dgm:t>
        <a:bodyPr/>
        <a:lstStyle/>
        <a:p>
          <a:endParaRPr lang="en-GB"/>
        </a:p>
      </dgm:t>
    </dgm:pt>
    <dgm:pt modelId="{8034DA78-49BD-408E-8320-0937397F137E}" type="pres">
      <dgm:prSet presAssocID="{EC4C6A13-7A47-409B-A0B3-2D889C4D1C66}" presName="parTxOnlySpace" presStyleCnt="0"/>
      <dgm:spPr/>
    </dgm:pt>
    <dgm:pt modelId="{60724575-5CD7-4C09-A426-F122ACD5C0F0}" type="pres">
      <dgm:prSet presAssocID="{7DBA18D9-40E8-404B-9260-71A803D44FBB}" presName="parTxOnly" presStyleLbl="node1" presStyleIdx="1" presStyleCnt="3">
        <dgm:presLayoutVars>
          <dgm:chMax val="0"/>
          <dgm:chPref val="0"/>
          <dgm:bulletEnabled val="1"/>
        </dgm:presLayoutVars>
      </dgm:prSet>
      <dgm:spPr/>
      <dgm:t>
        <a:bodyPr/>
        <a:lstStyle/>
        <a:p>
          <a:endParaRPr lang="en-GB"/>
        </a:p>
      </dgm:t>
    </dgm:pt>
    <dgm:pt modelId="{01A45BCC-8B03-41F4-B066-1558A19EAED2}" type="pres">
      <dgm:prSet presAssocID="{6C5C443F-6266-4E5C-9AE6-08F5D72C9C98}" presName="parTxOnlySpace" presStyleCnt="0"/>
      <dgm:spPr/>
    </dgm:pt>
    <dgm:pt modelId="{C4FF4D36-593B-4529-82A4-C9FA0F4EAF32}" type="pres">
      <dgm:prSet presAssocID="{79B78931-6797-402B-B83F-8FA920DDC963}" presName="parTxOnly" presStyleLbl="node1" presStyleIdx="2" presStyleCnt="3">
        <dgm:presLayoutVars>
          <dgm:chMax val="0"/>
          <dgm:chPref val="0"/>
          <dgm:bulletEnabled val="1"/>
        </dgm:presLayoutVars>
      </dgm:prSet>
      <dgm:spPr/>
      <dgm:t>
        <a:bodyPr/>
        <a:lstStyle/>
        <a:p>
          <a:endParaRPr lang="en-GB"/>
        </a:p>
      </dgm:t>
    </dgm:pt>
  </dgm:ptLst>
  <dgm:cxnLst>
    <dgm:cxn modelId="{BFE5775D-1596-4848-9CEA-CBECCE83AAA6}" type="presOf" srcId="{4AB6D3AC-63FA-4DD5-85A3-AADDEA474F76}" destId="{C8EF09C4-E8A8-44D5-8D20-CA82D0385335}" srcOrd="0" destOrd="0" presId="urn:microsoft.com/office/officeart/2005/8/layout/chevron1"/>
    <dgm:cxn modelId="{D72EE0F0-381E-4BA3-A0C3-DA5E76BA2F65}" srcId="{4AB6D3AC-63FA-4DD5-85A3-AADDEA474F76}" destId="{7DBA18D9-40E8-404B-9260-71A803D44FBB}" srcOrd="1" destOrd="0" parTransId="{89051BF8-284C-4953-9AD6-867F312B1BE9}" sibTransId="{6C5C443F-6266-4E5C-9AE6-08F5D72C9C98}"/>
    <dgm:cxn modelId="{9A4CCA80-5E6A-42CC-9AA5-17F90D7DB9DB}" srcId="{4AB6D3AC-63FA-4DD5-85A3-AADDEA474F76}" destId="{79B78931-6797-402B-B83F-8FA920DDC963}" srcOrd="2" destOrd="0" parTransId="{AD495B22-0732-4CF1-997D-521164B7A35C}" sibTransId="{E1EB9DDC-0399-4FBC-823F-1BC44C4944B8}"/>
    <dgm:cxn modelId="{0496FFC6-FA28-4DEA-93AC-A1FB70161047}" type="presOf" srcId="{6EB32DE5-F17D-4D95-8598-2C3743126FDA}" destId="{92C075DD-A634-4F4E-A67A-A7AD0AA5D0FD}" srcOrd="0" destOrd="0" presId="urn:microsoft.com/office/officeart/2005/8/layout/chevron1"/>
    <dgm:cxn modelId="{F3ED4A2F-A3E1-40A6-A0C4-C8F1DEE1910B}" srcId="{4AB6D3AC-63FA-4DD5-85A3-AADDEA474F76}" destId="{6EB32DE5-F17D-4D95-8598-2C3743126FDA}" srcOrd="0" destOrd="0" parTransId="{4890B785-2237-46CE-912B-F2D092504BCB}" sibTransId="{EC4C6A13-7A47-409B-A0B3-2D889C4D1C66}"/>
    <dgm:cxn modelId="{052BC682-6333-4A06-837D-7D7457791E2E}" type="presOf" srcId="{79B78931-6797-402B-B83F-8FA920DDC963}" destId="{C4FF4D36-593B-4529-82A4-C9FA0F4EAF32}" srcOrd="0" destOrd="0" presId="urn:microsoft.com/office/officeart/2005/8/layout/chevron1"/>
    <dgm:cxn modelId="{7ACCF467-AF89-47FB-9905-E961CA41CCAE}" type="presOf" srcId="{7DBA18D9-40E8-404B-9260-71A803D44FBB}" destId="{60724575-5CD7-4C09-A426-F122ACD5C0F0}" srcOrd="0" destOrd="0" presId="urn:microsoft.com/office/officeart/2005/8/layout/chevron1"/>
    <dgm:cxn modelId="{BE9A9F19-3A03-4E00-B604-7B4C28B3C99D}" type="presParOf" srcId="{C8EF09C4-E8A8-44D5-8D20-CA82D0385335}" destId="{92C075DD-A634-4F4E-A67A-A7AD0AA5D0FD}" srcOrd="0" destOrd="0" presId="urn:microsoft.com/office/officeart/2005/8/layout/chevron1"/>
    <dgm:cxn modelId="{8AECBAEA-9253-46CD-9EE4-1C0C9592EC4F}" type="presParOf" srcId="{C8EF09C4-E8A8-44D5-8D20-CA82D0385335}" destId="{8034DA78-49BD-408E-8320-0937397F137E}" srcOrd="1" destOrd="0" presId="urn:microsoft.com/office/officeart/2005/8/layout/chevron1"/>
    <dgm:cxn modelId="{7EBE5AAF-E98A-4419-BEFF-36FA12DE4F88}" type="presParOf" srcId="{C8EF09C4-E8A8-44D5-8D20-CA82D0385335}" destId="{60724575-5CD7-4C09-A426-F122ACD5C0F0}" srcOrd="2" destOrd="0" presId="urn:microsoft.com/office/officeart/2005/8/layout/chevron1"/>
    <dgm:cxn modelId="{E33C3709-9097-4DA0-B73A-FF0E1AFD1B21}" type="presParOf" srcId="{C8EF09C4-E8A8-44D5-8D20-CA82D0385335}" destId="{01A45BCC-8B03-41F4-B066-1558A19EAED2}" srcOrd="3" destOrd="0" presId="urn:microsoft.com/office/officeart/2005/8/layout/chevron1"/>
    <dgm:cxn modelId="{FC9E6B3D-4274-4440-B1E0-4DBFFF8C7087}" type="presParOf" srcId="{C8EF09C4-E8A8-44D5-8D20-CA82D0385335}" destId="{C4FF4D36-593B-4529-82A4-C9FA0F4EAF3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3CEE7-F721-4C51-8DF5-8D34F9B7396B}">
      <dsp:nvSpPr>
        <dsp:cNvPr id="0" name=""/>
        <dsp:cNvSpPr/>
      </dsp:nvSpPr>
      <dsp:spPr>
        <a:xfrm>
          <a:off x="4071376" y="2262090"/>
          <a:ext cx="2764777" cy="2764777"/>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u="sng" kern="1200" dirty="0" smtClean="0"/>
            <a:t>Range 1 &amp; 2</a:t>
          </a:r>
        </a:p>
        <a:p>
          <a:pPr lvl="0" algn="ctr" defTabSz="577850">
            <a:lnSpc>
              <a:spcPct val="90000"/>
            </a:lnSpc>
            <a:spcBef>
              <a:spcPct val="0"/>
            </a:spcBef>
            <a:spcAft>
              <a:spcPct val="35000"/>
            </a:spcAft>
          </a:pPr>
          <a:r>
            <a:rPr lang="en-GB" sz="1300" kern="1200" dirty="0" smtClean="0"/>
            <a:t>High quality provision for students  with SEND in mainstream settings</a:t>
          </a:r>
          <a:endParaRPr lang="en-GB" sz="1300" kern="1200" dirty="0"/>
        </a:p>
      </dsp:txBody>
      <dsp:txXfrm>
        <a:off x="4627219" y="2909726"/>
        <a:ext cx="1653091" cy="1421152"/>
      </dsp:txXfrm>
    </dsp:sp>
    <dsp:sp modelId="{AFF2A4DA-458E-4E04-8A84-4E68750FE2A7}">
      <dsp:nvSpPr>
        <dsp:cNvPr id="0" name=""/>
        <dsp:cNvSpPr/>
      </dsp:nvSpPr>
      <dsp:spPr>
        <a:xfrm>
          <a:off x="2462778" y="1608597"/>
          <a:ext cx="2010747" cy="2010747"/>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u="sng" kern="1200" dirty="0" smtClean="0"/>
            <a:t>Range 3</a:t>
          </a:r>
        </a:p>
        <a:p>
          <a:pPr lvl="0" algn="ctr" defTabSz="577850">
            <a:lnSpc>
              <a:spcPct val="90000"/>
            </a:lnSpc>
            <a:spcBef>
              <a:spcPct val="0"/>
            </a:spcBef>
            <a:spcAft>
              <a:spcPct val="35000"/>
            </a:spcAft>
          </a:pPr>
          <a:r>
            <a:rPr lang="en-GB" sz="1300" kern="1200" dirty="0" smtClean="0"/>
            <a:t>My Support Plan </a:t>
          </a:r>
          <a:endParaRPr lang="en-GB" sz="1300" kern="1200" dirty="0"/>
        </a:p>
      </dsp:txBody>
      <dsp:txXfrm>
        <a:off x="2968990" y="2117868"/>
        <a:ext cx="998323" cy="992205"/>
      </dsp:txXfrm>
    </dsp:sp>
    <dsp:sp modelId="{CB987662-7021-4021-A963-1C3B88A1CA88}">
      <dsp:nvSpPr>
        <dsp:cNvPr id="0" name=""/>
        <dsp:cNvSpPr/>
      </dsp:nvSpPr>
      <dsp:spPr>
        <a:xfrm rot="20700000">
          <a:off x="3589001" y="221387"/>
          <a:ext cx="1970121" cy="1970121"/>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u="sng" kern="1200" dirty="0" smtClean="0"/>
            <a:t>Range 4 </a:t>
          </a:r>
          <a:r>
            <a:rPr lang="en-GB" sz="1300" kern="1200" dirty="0" smtClean="0"/>
            <a:t>‘Element 3 Top Up’ funded</a:t>
          </a:r>
        </a:p>
        <a:p>
          <a:pPr lvl="0" algn="ctr" defTabSz="577850">
            <a:lnSpc>
              <a:spcPct val="90000"/>
            </a:lnSpc>
            <a:spcBef>
              <a:spcPct val="0"/>
            </a:spcBef>
            <a:spcAft>
              <a:spcPct val="35000"/>
            </a:spcAft>
          </a:pPr>
          <a:r>
            <a:rPr lang="en-GB" sz="1300" kern="1200" dirty="0" smtClean="0"/>
            <a:t>EHCP / funded MSP</a:t>
          </a:r>
          <a:endParaRPr lang="en-GB" sz="1300" kern="1200" dirty="0"/>
        </a:p>
      </dsp:txBody>
      <dsp:txXfrm rot="-20700000">
        <a:off x="4021107" y="653492"/>
        <a:ext cx="1105910" cy="1105910"/>
      </dsp:txXfrm>
    </dsp:sp>
    <dsp:sp modelId="{278622A6-8B90-480B-8A80-E678DFB1F0E6}">
      <dsp:nvSpPr>
        <dsp:cNvPr id="0" name=""/>
        <dsp:cNvSpPr/>
      </dsp:nvSpPr>
      <dsp:spPr>
        <a:xfrm>
          <a:off x="3868030" y="1839611"/>
          <a:ext cx="3538915" cy="3538915"/>
        </a:xfrm>
        <a:prstGeom prst="circularArrow">
          <a:avLst>
            <a:gd name="adj1" fmla="val 4687"/>
            <a:gd name="adj2" fmla="val 299029"/>
            <a:gd name="adj3" fmla="val 2533007"/>
            <a:gd name="adj4" fmla="val 1582546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BAF69D-23C0-4A52-A1E4-6FF990E6D39A}">
      <dsp:nvSpPr>
        <dsp:cNvPr id="0" name=""/>
        <dsp:cNvSpPr/>
      </dsp:nvSpPr>
      <dsp:spPr>
        <a:xfrm>
          <a:off x="2106678" y="1160122"/>
          <a:ext cx="2571242" cy="2571242"/>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41E2D5-DFFF-4C06-97C6-35A35E1CDCCE}">
      <dsp:nvSpPr>
        <dsp:cNvPr id="0" name=""/>
        <dsp:cNvSpPr/>
      </dsp:nvSpPr>
      <dsp:spPr>
        <a:xfrm>
          <a:off x="3133292" y="-213716"/>
          <a:ext cx="2772317" cy="2772317"/>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075DD-A634-4F4E-A67A-A7AD0AA5D0FD}">
      <dsp:nvSpPr>
        <dsp:cNvPr id="0" name=""/>
        <dsp:cNvSpPr/>
      </dsp:nvSpPr>
      <dsp:spPr>
        <a:xfrm>
          <a:off x="10344" y="1684779"/>
          <a:ext cx="2937420" cy="117496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Part 1</a:t>
          </a:r>
        </a:p>
        <a:p>
          <a:pPr lvl="0" algn="ctr" defTabSz="755650">
            <a:lnSpc>
              <a:spcPct val="90000"/>
            </a:lnSpc>
            <a:spcBef>
              <a:spcPct val="0"/>
            </a:spcBef>
            <a:spcAft>
              <a:spcPct val="35000"/>
            </a:spcAft>
          </a:pPr>
          <a:r>
            <a:rPr lang="en-GB" sz="1700" kern="1200" dirty="0" smtClean="0"/>
            <a:t>Self Evaluation of SEND provision</a:t>
          </a:r>
          <a:endParaRPr lang="en-GB" sz="1700" kern="1200" dirty="0"/>
        </a:p>
      </dsp:txBody>
      <dsp:txXfrm>
        <a:off x="597828" y="1684779"/>
        <a:ext cx="1762452" cy="1174968"/>
      </dsp:txXfrm>
    </dsp:sp>
    <dsp:sp modelId="{60724575-5CD7-4C09-A426-F122ACD5C0F0}">
      <dsp:nvSpPr>
        <dsp:cNvPr id="0" name=""/>
        <dsp:cNvSpPr/>
      </dsp:nvSpPr>
      <dsp:spPr>
        <a:xfrm>
          <a:off x="2646089" y="1675497"/>
          <a:ext cx="2937420" cy="117496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Part 2</a:t>
          </a:r>
        </a:p>
        <a:p>
          <a:pPr lvl="0" algn="ctr" defTabSz="755650">
            <a:lnSpc>
              <a:spcPct val="90000"/>
            </a:lnSpc>
            <a:spcBef>
              <a:spcPct val="0"/>
            </a:spcBef>
            <a:spcAft>
              <a:spcPct val="35000"/>
            </a:spcAft>
          </a:pPr>
          <a:r>
            <a:rPr lang="en-GB" sz="1700" kern="1200" dirty="0" smtClean="0"/>
            <a:t>School visit / review by reviewer team;</a:t>
          </a:r>
        </a:p>
      </dsp:txBody>
      <dsp:txXfrm>
        <a:off x="3233573" y="1675497"/>
        <a:ext cx="1762452" cy="1174968"/>
      </dsp:txXfrm>
    </dsp:sp>
    <dsp:sp modelId="{C4FF4D36-593B-4529-82A4-C9FA0F4EAF32}">
      <dsp:nvSpPr>
        <dsp:cNvPr id="0" name=""/>
        <dsp:cNvSpPr/>
      </dsp:nvSpPr>
      <dsp:spPr>
        <a:xfrm>
          <a:off x="5289768" y="1675497"/>
          <a:ext cx="2937420" cy="117496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Part 3</a:t>
          </a:r>
        </a:p>
        <a:p>
          <a:pPr lvl="0" algn="ctr" defTabSz="755650">
            <a:lnSpc>
              <a:spcPct val="90000"/>
            </a:lnSpc>
            <a:spcBef>
              <a:spcPct val="0"/>
            </a:spcBef>
            <a:spcAft>
              <a:spcPct val="35000"/>
            </a:spcAft>
          </a:pPr>
          <a:r>
            <a:rPr lang="en-GB" sz="1700" kern="1200" dirty="0" smtClean="0"/>
            <a:t>Report / Feedback to Senior Management;</a:t>
          </a:r>
          <a:endParaRPr lang="en-GB" sz="1700" kern="1200" dirty="0"/>
        </a:p>
      </dsp:txBody>
      <dsp:txXfrm>
        <a:off x="5877252" y="1675497"/>
        <a:ext cx="1762452" cy="1174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075DD-A634-4F4E-A67A-A7AD0AA5D0FD}">
      <dsp:nvSpPr>
        <dsp:cNvPr id="0" name=""/>
        <dsp:cNvSpPr/>
      </dsp:nvSpPr>
      <dsp:spPr>
        <a:xfrm>
          <a:off x="10344" y="2410130"/>
          <a:ext cx="2937420" cy="117496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Part 4</a:t>
          </a:r>
        </a:p>
        <a:p>
          <a:pPr lvl="0" algn="ctr" defTabSz="622300">
            <a:lnSpc>
              <a:spcPct val="90000"/>
            </a:lnSpc>
            <a:spcBef>
              <a:spcPct val="0"/>
            </a:spcBef>
            <a:spcAft>
              <a:spcPct val="35000"/>
            </a:spcAft>
          </a:pPr>
          <a:r>
            <a:rPr lang="en-GB" sz="1400" kern="1200" dirty="0" smtClean="0"/>
            <a:t>Development of SEND Development Plan;</a:t>
          </a:r>
        </a:p>
        <a:p>
          <a:pPr lvl="0" algn="ctr" defTabSz="622300">
            <a:lnSpc>
              <a:spcPct val="90000"/>
            </a:lnSpc>
            <a:spcBef>
              <a:spcPct val="0"/>
            </a:spcBef>
            <a:spcAft>
              <a:spcPct val="35000"/>
            </a:spcAft>
          </a:pPr>
          <a:endParaRPr lang="en-GB" sz="1400" kern="1200" dirty="0"/>
        </a:p>
      </dsp:txBody>
      <dsp:txXfrm>
        <a:off x="597828" y="2410130"/>
        <a:ext cx="1762452" cy="1174968"/>
      </dsp:txXfrm>
    </dsp:sp>
    <dsp:sp modelId="{60724575-5CD7-4C09-A426-F122ACD5C0F0}">
      <dsp:nvSpPr>
        <dsp:cNvPr id="0" name=""/>
        <dsp:cNvSpPr/>
      </dsp:nvSpPr>
      <dsp:spPr>
        <a:xfrm>
          <a:off x="2646089" y="2400847"/>
          <a:ext cx="2937420" cy="117496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Part 5</a:t>
          </a:r>
        </a:p>
        <a:p>
          <a:pPr lvl="0" algn="ctr" defTabSz="622300">
            <a:lnSpc>
              <a:spcPct val="90000"/>
            </a:lnSpc>
            <a:spcBef>
              <a:spcPct val="0"/>
            </a:spcBef>
            <a:spcAft>
              <a:spcPct val="35000"/>
            </a:spcAft>
          </a:pPr>
          <a:r>
            <a:rPr lang="en-GB" sz="1400" kern="1200" dirty="0" smtClean="0"/>
            <a:t>Up to 10 half day support sessions to implement plan;</a:t>
          </a:r>
        </a:p>
      </dsp:txBody>
      <dsp:txXfrm>
        <a:off x="3233573" y="2400847"/>
        <a:ext cx="1762452" cy="1174968"/>
      </dsp:txXfrm>
    </dsp:sp>
    <dsp:sp modelId="{C4FF4D36-593B-4529-82A4-C9FA0F4EAF32}">
      <dsp:nvSpPr>
        <dsp:cNvPr id="0" name=""/>
        <dsp:cNvSpPr/>
      </dsp:nvSpPr>
      <dsp:spPr>
        <a:xfrm>
          <a:off x="5289768" y="2400847"/>
          <a:ext cx="2937420" cy="117496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Part 6</a:t>
          </a:r>
        </a:p>
        <a:p>
          <a:pPr lvl="0" algn="ctr" defTabSz="622300">
            <a:lnSpc>
              <a:spcPct val="90000"/>
            </a:lnSpc>
            <a:spcBef>
              <a:spcPct val="0"/>
            </a:spcBef>
            <a:spcAft>
              <a:spcPct val="35000"/>
            </a:spcAft>
          </a:pPr>
          <a:r>
            <a:rPr lang="en-GB" sz="1400" kern="1200" dirty="0" smtClean="0"/>
            <a:t>Evaluation and Consolidation.</a:t>
          </a:r>
          <a:endParaRPr lang="en-GB" sz="1400" kern="1200" dirty="0"/>
        </a:p>
      </dsp:txBody>
      <dsp:txXfrm>
        <a:off x="5877252" y="2400847"/>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D07B2F6-CB81-4CEF-8718-AE6B3FA37949}" type="datetimeFigureOut">
              <a:rPr lang="en-GB" smtClean="0"/>
              <a:t>16/07/2018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EE4DB04-4943-42E7-84BE-51614A8FEAEF}" type="slidenum">
              <a:rPr lang="en-GB" smtClean="0"/>
              <a:t>‹#›</a:t>
            </a:fld>
            <a:endParaRPr lang="en-GB"/>
          </a:p>
        </p:txBody>
      </p:sp>
    </p:spTree>
    <p:extLst>
      <p:ext uri="{BB962C8B-B14F-4D97-AF65-F5344CB8AC3E}">
        <p14:creationId xmlns:p14="http://schemas.microsoft.com/office/powerpoint/2010/main" val="1646197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E58CC3D-2A33-4837-B28F-337ECF978445}" type="datetimeFigureOut">
              <a:rPr lang="en-GB" smtClean="0"/>
              <a:t>16/07/2018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F0C5B1-537A-4168-BAF2-C4AA5516A604}" type="slidenum">
              <a:rPr lang="en-GB" smtClean="0"/>
              <a:t>‹#›</a:t>
            </a:fld>
            <a:endParaRPr lang="en-GB"/>
          </a:p>
        </p:txBody>
      </p:sp>
    </p:spTree>
    <p:extLst>
      <p:ext uri="{BB962C8B-B14F-4D97-AF65-F5344CB8AC3E}">
        <p14:creationId xmlns:p14="http://schemas.microsoft.com/office/powerpoint/2010/main" val="53963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Educational excellence for children with SEND requires schools to use their best </a:t>
            </a:r>
            <a:r>
              <a:rPr lang="en-US" dirty="0" err="1" smtClean="0"/>
              <a:t>endeavours</a:t>
            </a:r>
            <a:r>
              <a:rPr lang="en-US" dirty="0" smtClean="0"/>
              <a:t> to meet the needs of all their pupils, and to monitor and track how well they are progressing. We know that classroom teachers are at the heart of schools’ response to meeting individual needs: excellent teaching is the key.</a:t>
            </a:r>
            <a:endParaRPr lang="en-GB" dirty="0" smtClean="0"/>
          </a:p>
          <a:p>
            <a:endParaRPr lang="en-GB" dirty="0"/>
          </a:p>
        </p:txBody>
      </p:sp>
      <p:sp>
        <p:nvSpPr>
          <p:cNvPr id="4" name="Slide Number Placeholder 3"/>
          <p:cNvSpPr>
            <a:spLocks noGrp="1"/>
          </p:cNvSpPr>
          <p:nvPr>
            <p:ph type="sldNum" sz="quarter" idx="10"/>
          </p:nvPr>
        </p:nvSpPr>
        <p:spPr/>
        <p:txBody>
          <a:bodyPr/>
          <a:lstStyle/>
          <a:p>
            <a:fld id="{B5F0C5B1-537A-4168-BAF2-C4AA5516A604}" type="slidenum">
              <a:rPr lang="en-GB" smtClean="0"/>
              <a:t>3</a:t>
            </a:fld>
            <a:endParaRPr lang="en-GB"/>
          </a:p>
        </p:txBody>
      </p:sp>
    </p:spTree>
    <p:extLst>
      <p:ext uri="{BB962C8B-B14F-4D97-AF65-F5344CB8AC3E}">
        <p14:creationId xmlns:p14="http://schemas.microsoft.com/office/powerpoint/2010/main" val="2087895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smtClean="0"/>
              <a:t>Slide 6 – </a:t>
            </a:r>
          </a:p>
          <a:p>
            <a:pPr>
              <a:lnSpc>
                <a:spcPct val="150000"/>
              </a:lnSpc>
            </a:pPr>
            <a:endParaRPr lang="en-GB" dirty="0" smtClean="0"/>
          </a:p>
          <a:p>
            <a:pPr>
              <a:lnSpc>
                <a:spcPct val="150000"/>
              </a:lnSpc>
            </a:pPr>
            <a:r>
              <a:rPr lang="en-GB" baseline="0" dirty="0" smtClean="0"/>
              <a:t>Coincidently both Jo and I had been looking at the Wigan Quality First Teaching Document, which is a checklist of skills and behaviours that you might see, hear, experience in a classroom that has effective quality first teaching being employed. </a:t>
            </a:r>
          </a:p>
          <a:p>
            <a:pPr>
              <a:lnSpc>
                <a:spcPct val="150000"/>
              </a:lnSpc>
            </a:pPr>
            <a:endParaRPr lang="en-GB" baseline="0" dirty="0" smtClean="0"/>
          </a:p>
          <a:p>
            <a:pPr>
              <a:lnSpc>
                <a:spcPct val="150000"/>
              </a:lnSpc>
            </a:pPr>
            <a:r>
              <a:rPr lang="en-GB" baseline="0" dirty="0" smtClean="0"/>
              <a:t>However rather than just using it as either in an observation or a tick list of reflections, we decided that we would use video as main tool. Staff were asked to video themselves for a 10 minute slot and reflect on what they saw.  Teachers were immediately struck by millions of ways they could improve their teaching:</a:t>
            </a:r>
          </a:p>
          <a:p>
            <a:pPr>
              <a:lnSpc>
                <a:spcPct val="150000"/>
              </a:lnSpc>
            </a:pPr>
            <a:r>
              <a:rPr lang="en-GB" baseline="0" dirty="0" smtClean="0"/>
              <a:t>‘I talk too much’</a:t>
            </a:r>
          </a:p>
          <a:p>
            <a:pPr>
              <a:lnSpc>
                <a:spcPct val="150000"/>
              </a:lnSpc>
            </a:pPr>
            <a:r>
              <a:rPr lang="en-GB" baseline="0" dirty="0" smtClean="0"/>
              <a:t>‘those pens I use on the board don’t show up very well’</a:t>
            </a:r>
          </a:p>
          <a:p>
            <a:pPr>
              <a:lnSpc>
                <a:spcPct val="150000"/>
              </a:lnSpc>
            </a:pPr>
            <a:r>
              <a:rPr lang="en-GB" baseline="0" dirty="0" smtClean="0"/>
              <a:t>‘can you hear my tone of voice!’</a:t>
            </a:r>
          </a:p>
          <a:p>
            <a:pPr>
              <a:lnSpc>
                <a:spcPct val="150000"/>
              </a:lnSpc>
            </a:pPr>
            <a:r>
              <a:rPr lang="en-GB" baseline="0" dirty="0" smtClean="0"/>
              <a:t>And many more comments like this….     but didn’t focus on those aspects that worked well.  Jo really made the teachers spend time on what worked well – something which staff really found a challenge. </a:t>
            </a:r>
          </a:p>
          <a:p>
            <a:pPr>
              <a:lnSpc>
                <a:spcPct val="150000"/>
              </a:lnSpc>
            </a:pPr>
            <a:endParaRPr lang="en-GB" baseline="0" dirty="0" smtClean="0"/>
          </a:p>
          <a:p>
            <a:pPr>
              <a:lnSpc>
                <a:spcPct val="150000"/>
              </a:lnSpc>
            </a:pPr>
            <a:r>
              <a:rPr lang="en-GB" baseline="0" dirty="0" smtClean="0"/>
              <a:t>Some teachers decided to video what children were doing in response to what they were saying, which was also really valuable. </a:t>
            </a:r>
          </a:p>
          <a:p>
            <a:pPr>
              <a:lnSpc>
                <a:spcPct val="150000"/>
              </a:lnSpc>
            </a:pPr>
            <a:endParaRPr lang="en-GB" baseline="0" dirty="0" smtClean="0"/>
          </a:p>
          <a:p>
            <a:pPr>
              <a:lnSpc>
                <a:spcPct val="150000"/>
              </a:lnSpc>
            </a:pPr>
            <a:r>
              <a:rPr lang="en-GB" baseline="0" dirty="0" smtClean="0"/>
              <a:t>Quite often we are observed in our teaching by someone who is senior to us, who will always begin their feedback with what as positive and then set targets, but our staff were less practiced in being actively self reflective of their own teaching – the video tool helped move us forwards leaps and bounds. </a:t>
            </a:r>
          </a:p>
          <a:p>
            <a:endParaRPr lang="en-GB" baseline="0" dirty="0" smtClean="0"/>
          </a:p>
          <a:p>
            <a:endParaRPr lang="en-GB" baseline="0" dirty="0" smtClean="0"/>
          </a:p>
          <a:p>
            <a:endParaRPr lang="en-GB" dirty="0" smtClean="0"/>
          </a:p>
          <a:p>
            <a:r>
              <a:rPr lang="en-GB" baseline="0" dirty="0" smtClean="0"/>
              <a:t>Fast forward to now: growing sense of stability and shifts forwards in key areas. </a:t>
            </a:r>
          </a:p>
          <a:p>
            <a:r>
              <a:rPr lang="en-GB" baseline="0" dirty="0" smtClean="0"/>
              <a:t>Part of this shift has been being part of the Review Process.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38D5631-4C40-41A7-B85F-81C2EB1025AA}"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2899042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smtClean="0"/>
              <a:t>Slide 7 –</a:t>
            </a:r>
          </a:p>
          <a:p>
            <a:pPr>
              <a:lnSpc>
                <a:spcPct val="150000"/>
              </a:lnSpc>
            </a:pPr>
            <a:endParaRPr lang="en-GB" dirty="0" smtClean="0"/>
          </a:p>
          <a:p>
            <a:pPr>
              <a:lnSpc>
                <a:spcPct val="150000"/>
              </a:lnSpc>
            </a:pPr>
            <a:r>
              <a:rPr lang="en-GB" dirty="0" smtClean="0"/>
              <a:t>Now at the end of the Review Process and after having had my closing conversations with Jo and her</a:t>
            </a:r>
            <a:r>
              <a:rPr lang="en-GB" baseline="0" dirty="0" smtClean="0"/>
              <a:t> team, I am thrilled to have had the opportunity to go through this piece of work – which I now see as just an initial piece of work on a longer journey.  The video tool is something that I will restart and refresh again next year. This is why I see this Process now, not as a ‘mini OFSTED’, or as a finite piece of work but as part of a longer journey, this being the first crucial step and a springboard to allow me to confidently go forwards with my work on Quality First Teaching. </a:t>
            </a:r>
          </a:p>
          <a:p>
            <a:pPr>
              <a:lnSpc>
                <a:spcPct val="150000"/>
              </a:lnSpc>
            </a:pPr>
            <a:endParaRPr lang="en-GB" baseline="0" dirty="0" smtClean="0"/>
          </a:p>
          <a:p>
            <a:pPr>
              <a:lnSpc>
                <a:spcPct val="150000"/>
              </a:lnSpc>
            </a:pPr>
            <a:r>
              <a:rPr lang="en-GB" baseline="0" dirty="0" smtClean="0"/>
              <a:t>I’m sure that many of you who have sat patiently through this presentation will be thinking that this is an obvious first step in improving the diet of teaching that </a:t>
            </a:r>
            <a:r>
              <a:rPr lang="en-GB" u="sng" baseline="0" dirty="0" smtClean="0"/>
              <a:t>all</a:t>
            </a:r>
            <a:r>
              <a:rPr lang="en-GB" baseline="0" dirty="0" smtClean="0"/>
              <a:t> our children receive, but the Review Process does something more than just giving you permission, or confirming what you know to be the right next step,…. It really gave me the leverage I needed with a now growing leadership team, with a now more stable staff team to push forwards.  </a:t>
            </a:r>
          </a:p>
          <a:p>
            <a:pPr>
              <a:lnSpc>
                <a:spcPct val="150000"/>
              </a:lnSpc>
            </a:pPr>
            <a:endParaRPr lang="en-GB" baseline="0" dirty="0" smtClean="0"/>
          </a:p>
          <a:p>
            <a:pPr>
              <a:lnSpc>
                <a:spcPct val="150000"/>
              </a:lnSpc>
            </a:pPr>
            <a:r>
              <a:rPr lang="en-GB" baseline="0" dirty="0" smtClean="0"/>
              <a:t>In schools we know there are many priorities bargaining for the staff meeting time, for funding so this process has helped me prioritise my work.  Also because we work in an environment that demands that we meet external tick lists and the real big O, that looms over all of us, it gave me some evidence that our school is making strides in the right direction. </a:t>
            </a:r>
          </a:p>
          <a:p>
            <a:pPr>
              <a:lnSpc>
                <a:spcPct val="150000"/>
              </a:lnSpc>
            </a:pPr>
            <a:endParaRPr lang="en-GB" baseline="0" dirty="0" smtClean="0"/>
          </a:p>
          <a:p>
            <a:pPr>
              <a:lnSpc>
                <a:spcPct val="150000"/>
              </a:lnSpc>
            </a:pPr>
            <a:r>
              <a:rPr lang="en-GB" baseline="0" dirty="0" smtClean="0"/>
              <a:t>The road is still a very long one for us but each step is utterly valuable in making that difference. The Review Process that I have gone through this year has helped me make more of a difference.  I am very thankful for this opportunity. </a:t>
            </a:r>
          </a:p>
          <a:p>
            <a:pPr>
              <a:lnSpc>
                <a:spcPct val="150000"/>
              </a:lnSpc>
            </a:pPr>
            <a:endParaRPr lang="en-GB" baseline="0" dirty="0" smtClean="0"/>
          </a:p>
          <a:p>
            <a:pPr>
              <a:lnSpc>
                <a:spcPct val="150000"/>
              </a:lnSpc>
            </a:pPr>
            <a:r>
              <a:rPr lang="en-GB" baseline="0" smtClean="0"/>
              <a:t>Thank you for listening.</a:t>
            </a:r>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438D5631-4C40-41A7-B85F-81C2EB1025AA}"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156678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8D5631-4C40-41A7-B85F-81C2EB1025AA}"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101170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F0C5B1-537A-4168-BAF2-C4AA5516A604}" type="slidenum">
              <a:rPr lang="en-GB" smtClean="0"/>
              <a:t>5</a:t>
            </a:fld>
            <a:endParaRPr lang="en-GB"/>
          </a:p>
        </p:txBody>
      </p:sp>
    </p:spTree>
    <p:extLst>
      <p:ext uri="{BB962C8B-B14F-4D97-AF65-F5344CB8AC3E}">
        <p14:creationId xmlns:p14="http://schemas.microsoft.com/office/powerpoint/2010/main" val="39594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Some schools have a great deal of strengths</a:t>
            </a:r>
            <a:r>
              <a:rPr lang="en-GB" baseline="0" dirty="0" smtClean="0"/>
              <a:t>, whereas others have very little (and then vice versa)</a:t>
            </a:r>
            <a:endParaRPr lang="en-GB" dirty="0"/>
          </a:p>
        </p:txBody>
      </p:sp>
      <p:sp>
        <p:nvSpPr>
          <p:cNvPr id="4" name="Slide Number Placeholder 3"/>
          <p:cNvSpPr>
            <a:spLocks noGrp="1"/>
          </p:cNvSpPr>
          <p:nvPr>
            <p:ph type="sldNum" sz="quarter" idx="10"/>
          </p:nvPr>
        </p:nvSpPr>
        <p:spPr/>
        <p:txBody>
          <a:bodyPr/>
          <a:lstStyle/>
          <a:p>
            <a:fld id="{0666E5B1-9BDC-4F76-AF86-10AEB405A5CB}"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2249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66E5B1-9BDC-4F76-AF86-10AEB405A5CB}"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70677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 – opening slide</a:t>
            </a:r>
            <a:endParaRPr lang="en-GB" dirty="0"/>
          </a:p>
        </p:txBody>
      </p:sp>
      <p:sp>
        <p:nvSpPr>
          <p:cNvPr id="4" name="Slide Number Placeholder 3"/>
          <p:cNvSpPr>
            <a:spLocks noGrp="1"/>
          </p:cNvSpPr>
          <p:nvPr>
            <p:ph type="sldNum" sz="quarter" idx="10"/>
          </p:nvPr>
        </p:nvSpPr>
        <p:spPr/>
        <p:txBody>
          <a:bodyPr/>
          <a:lstStyle/>
          <a:p>
            <a:fld id="{438D5631-4C40-41A7-B85F-81C2EB1025AA}"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51781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GB" dirty="0" smtClean="0"/>
              <a:t>Slide</a:t>
            </a:r>
            <a:r>
              <a:rPr lang="en-GB" baseline="0" dirty="0" smtClean="0"/>
              <a:t> 2 - </a:t>
            </a:r>
            <a:r>
              <a:rPr lang="en-GB" dirty="0" smtClean="0"/>
              <a:t>The context:</a:t>
            </a:r>
          </a:p>
          <a:p>
            <a:pPr defTabSz="914126">
              <a:lnSpc>
                <a:spcPct val="150000"/>
              </a:lnSpc>
              <a:defRPr/>
            </a:pPr>
            <a:r>
              <a:rPr lang="en-GB" dirty="0" smtClean="0"/>
              <a:t>Life</a:t>
            </a:r>
            <a:r>
              <a:rPr lang="en-GB" baseline="0" dirty="0" smtClean="0"/>
              <a:t> is generally a b</a:t>
            </a:r>
            <a:r>
              <a:rPr lang="en-GB" dirty="0" smtClean="0"/>
              <a:t>umpy road</a:t>
            </a:r>
            <a:r>
              <a:rPr lang="en-GB" baseline="0" dirty="0" smtClean="0"/>
              <a:t> and when I came to Wycliffe as a supply teacher this is definitely the road the school was on.</a:t>
            </a:r>
          </a:p>
          <a:p>
            <a:pPr>
              <a:lnSpc>
                <a:spcPct val="150000"/>
              </a:lnSpc>
            </a:pPr>
            <a:r>
              <a:rPr lang="en-GB" baseline="0" dirty="0" smtClean="0"/>
              <a:t>The basic blocks which you would expect to see in a school for SEND were missing and of course this was sadly the case for children with additional needs. </a:t>
            </a:r>
          </a:p>
          <a:p>
            <a:pPr>
              <a:lnSpc>
                <a:spcPct val="150000"/>
              </a:lnSpc>
            </a:pPr>
            <a:r>
              <a:rPr lang="en-GB" baseline="0" dirty="0" smtClean="0"/>
              <a:t>Beyond that, the structure of the school was populated by supply staff, new teachers and NQTs and the odd long serving/suffering teacher who had never really moved on and unfortunately the leadership team was also thin on the ground. </a:t>
            </a:r>
          </a:p>
          <a:p>
            <a:pPr>
              <a:lnSpc>
                <a:spcPct val="150000"/>
              </a:lnSpc>
            </a:pPr>
            <a:r>
              <a:rPr lang="en-GB" baseline="0" dirty="0" smtClean="0"/>
              <a:t>I was one of those supply teachers who kept returning and, having just having had a baby, I was searching for something more secure.  I eventually interviewed for a permanent position and found myself in the role of </a:t>
            </a:r>
            <a:r>
              <a:rPr lang="en-GB" baseline="0" dirty="0" err="1" smtClean="0"/>
              <a:t>SENDCo</a:t>
            </a:r>
            <a:r>
              <a:rPr lang="en-GB" baseline="0" dirty="0" smtClean="0"/>
              <a:t>. </a:t>
            </a:r>
          </a:p>
          <a:p>
            <a:pPr>
              <a:lnSpc>
                <a:spcPct val="150000"/>
              </a:lnSpc>
            </a:pPr>
            <a:r>
              <a:rPr lang="en-GB" baseline="0" dirty="0" smtClean="0"/>
              <a:t>For the school, this meant that we found ourselves in an insecure position, with structures that needed a huge amount of work. </a:t>
            </a:r>
          </a:p>
          <a:p>
            <a:endParaRPr lang="en-GB" dirty="0"/>
          </a:p>
        </p:txBody>
      </p:sp>
      <p:sp>
        <p:nvSpPr>
          <p:cNvPr id="4" name="Slide Number Placeholder 3"/>
          <p:cNvSpPr>
            <a:spLocks noGrp="1"/>
          </p:cNvSpPr>
          <p:nvPr>
            <p:ph type="sldNum" sz="quarter" idx="10"/>
          </p:nvPr>
        </p:nvSpPr>
        <p:spPr/>
        <p:txBody>
          <a:bodyPr/>
          <a:lstStyle/>
          <a:p>
            <a:fld id="{438D5631-4C40-41A7-B85F-81C2EB1025AA}"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217102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baseline="0" dirty="0" smtClean="0"/>
              <a:t>Slide 3 – </a:t>
            </a:r>
          </a:p>
          <a:p>
            <a:pPr>
              <a:lnSpc>
                <a:spcPct val="150000"/>
              </a:lnSpc>
            </a:pPr>
            <a:r>
              <a:rPr lang="en-GB" baseline="0" dirty="0" smtClean="0"/>
              <a:t>In this climate I embarked upon the SEND Review Process. I nicknamed it a ‘Mini OFSTED’ in order to prepare myself for the worst.  </a:t>
            </a:r>
          </a:p>
          <a:p>
            <a:pPr>
              <a:lnSpc>
                <a:spcPct val="150000"/>
              </a:lnSpc>
            </a:pPr>
            <a:r>
              <a:rPr lang="en-GB" baseline="0" dirty="0" smtClean="0"/>
              <a:t>I completed the self assessment tool, which really made me realise the importance of having the full backing of SLT and how, in retrospect this would come to be really significant throughout the process and this, for me remains the case. </a:t>
            </a:r>
          </a:p>
          <a:p>
            <a:pPr>
              <a:lnSpc>
                <a:spcPct val="150000"/>
              </a:lnSpc>
            </a:pPr>
            <a:r>
              <a:rPr lang="en-GB" baseline="0" dirty="0" smtClean="0"/>
              <a:t>I sent the audit off to the Educational Psychology Team.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38D5631-4C40-41A7-B85F-81C2EB1025AA}"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194668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smtClean="0"/>
              <a:t>Slide 4</a:t>
            </a:r>
          </a:p>
          <a:p>
            <a:pPr>
              <a:lnSpc>
                <a:spcPct val="150000"/>
              </a:lnSpc>
            </a:pPr>
            <a:r>
              <a:rPr lang="en-GB" baseline="0" dirty="0" smtClean="0"/>
              <a:t>A few weeks later I met Jo Haines and her team who came into carry out a bit more of a 360 audit based on the initial audit tool I had sent into them.  They spent a really valuable day talking to as many people as they could in all areas of school life: children, teaching assistant, teachers, senior leaders and myself. </a:t>
            </a:r>
          </a:p>
          <a:p>
            <a:pPr>
              <a:lnSpc>
                <a:spcPct val="150000"/>
              </a:lnSpc>
            </a:pPr>
            <a:r>
              <a:rPr lang="en-GB" baseline="0" dirty="0" smtClean="0"/>
              <a:t>If nothing else, it made the staff begin to sit up and pay attention to the work that I had been doing to raise the profile of SEND in school. </a:t>
            </a:r>
          </a:p>
          <a:p>
            <a:endParaRPr lang="en-GB" dirty="0"/>
          </a:p>
        </p:txBody>
      </p:sp>
      <p:sp>
        <p:nvSpPr>
          <p:cNvPr id="4" name="Slide Number Placeholder 3"/>
          <p:cNvSpPr>
            <a:spLocks noGrp="1"/>
          </p:cNvSpPr>
          <p:nvPr>
            <p:ph type="sldNum" sz="quarter" idx="10"/>
          </p:nvPr>
        </p:nvSpPr>
        <p:spPr/>
        <p:txBody>
          <a:bodyPr/>
          <a:lstStyle/>
          <a:p>
            <a:fld id="{438D5631-4C40-41A7-B85F-81C2EB1025AA}"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47627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smtClean="0"/>
              <a:t>Slide 5 –</a:t>
            </a:r>
          </a:p>
          <a:p>
            <a:pPr>
              <a:lnSpc>
                <a:spcPct val="150000"/>
              </a:lnSpc>
            </a:pPr>
            <a:endParaRPr lang="en-GB" dirty="0" smtClean="0"/>
          </a:p>
          <a:p>
            <a:pPr>
              <a:lnSpc>
                <a:spcPct val="150000"/>
              </a:lnSpc>
            </a:pPr>
            <a:r>
              <a:rPr lang="en-GB" dirty="0" smtClean="0"/>
              <a:t>The</a:t>
            </a:r>
            <a:r>
              <a:rPr lang="en-GB" baseline="0" dirty="0" smtClean="0"/>
              <a:t> audit helped me focus and it gave me the support and I needed when requesting staff time.  It also really reinforced what I already knew would be the main area the school needed to work on…………… </a:t>
            </a:r>
          </a:p>
          <a:p>
            <a:pPr>
              <a:lnSpc>
                <a:spcPct val="150000"/>
              </a:lnSpc>
            </a:pPr>
            <a:endParaRPr lang="en-GB" baseline="0" dirty="0" smtClean="0"/>
          </a:p>
          <a:p>
            <a:pPr>
              <a:lnSpc>
                <a:spcPct val="150000"/>
              </a:lnSpc>
            </a:pPr>
            <a:r>
              <a:rPr lang="en-GB" baseline="0" dirty="0" smtClean="0"/>
              <a:t>Quality First Teaching. </a:t>
            </a:r>
            <a:r>
              <a:rPr lang="en-GB" u="sng" baseline="0" dirty="0" smtClean="0"/>
              <a:t> </a:t>
            </a:r>
            <a:r>
              <a:rPr lang="en-GB" b="1" u="sng" baseline="0" dirty="0" smtClean="0">
                <a:solidFill>
                  <a:srgbClr val="FF0000"/>
                </a:solidFill>
              </a:rPr>
              <a:t>Jo – Haines to do TASK with the conference. </a:t>
            </a:r>
          </a:p>
          <a:p>
            <a:pPr>
              <a:lnSpc>
                <a:spcPct val="150000"/>
              </a:lnSpc>
            </a:pPr>
            <a:endParaRPr lang="en-GB" baseline="0" dirty="0" smtClean="0"/>
          </a:p>
          <a:p>
            <a:pPr>
              <a:lnSpc>
                <a:spcPct val="150000"/>
              </a:lnSpc>
            </a:pPr>
            <a:r>
              <a:rPr lang="en-GB" baseline="0" dirty="0" smtClean="0"/>
              <a:t>We planned in 3 staff meetings on this topic as well as GAP tasks to ensure that the improvements were made in all teaching and had impact on ALL children.  We have all heard the saying,  ‘good SEND teaching is just GOOD teaching’ and this was the motto for this part of the work in school.  </a:t>
            </a:r>
          </a:p>
          <a:p>
            <a:endParaRPr lang="en-GB" baseline="0" dirty="0" smtClean="0"/>
          </a:p>
        </p:txBody>
      </p:sp>
      <p:sp>
        <p:nvSpPr>
          <p:cNvPr id="4" name="Slide Number Placeholder 3"/>
          <p:cNvSpPr>
            <a:spLocks noGrp="1"/>
          </p:cNvSpPr>
          <p:nvPr>
            <p:ph type="sldNum" sz="quarter" idx="10"/>
          </p:nvPr>
        </p:nvSpPr>
        <p:spPr/>
        <p:txBody>
          <a:bodyPr/>
          <a:lstStyle/>
          <a:p>
            <a:fld id="{438D5631-4C40-41A7-B85F-81C2EB1025AA}"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40995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3A2A55-0A3F-4DF6-B5DA-3F8DA77B60C3}"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4730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3A2A55-0A3F-4DF6-B5DA-3F8DA77B60C3}"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404164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3A2A55-0A3F-4DF6-B5DA-3F8DA77B60C3}"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125266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9210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0752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4480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49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154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0885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712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767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3A2A55-0A3F-4DF6-B5DA-3F8DA77B60C3}"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918964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9950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2974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826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16" name="Slide Number Placeholder 15"/>
          <p:cNvSpPr>
            <a:spLocks noGrp="1"/>
          </p:cNvSpPr>
          <p:nvPr>
            <p:ph type="sldNum" sz="quarter" idx="11"/>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
        <p:nvSpPr>
          <p:cNvPr id="17" name="Footer Placeholder 16"/>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417899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15" name="Slide Number Placeholder 14"/>
          <p:cNvSpPr>
            <a:spLocks noGrp="1"/>
          </p:cNvSpPr>
          <p:nvPr>
            <p:ph type="sldNum" sz="quarter" idx="11"/>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
        <p:nvSpPr>
          <p:cNvPr id="16" name="Footer Placeholder 15"/>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220218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13" name="Slide Number Placeholder 12"/>
          <p:cNvSpPr>
            <a:spLocks noGrp="1"/>
          </p:cNvSpPr>
          <p:nvPr>
            <p:ph type="sldNum" sz="quarter" idx="11"/>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
        <p:nvSpPr>
          <p:cNvPr id="14" name="Footer Placeholder 13"/>
          <p:cNvSpPr>
            <a:spLocks noGrp="1"/>
          </p:cNvSpPr>
          <p:nvPr>
            <p:ph type="ftr" sz="quarter" idx="12"/>
          </p:nvPr>
        </p:nvSpPr>
        <p:spPr/>
        <p:txBody>
          <a:bodyPr/>
          <a:lstStyle/>
          <a:p>
            <a:endParaRPr lang="en-GB">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399768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9" name="Slide Number Placeholder 8"/>
          <p:cNvSpPr>
            <a:spLocks noGrp="1"/>
          </p:cNvSpPr>
          <p:nvPr>
            <p:ph type="sldNum" sz="quarter" idx="11"/>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
        <p:nvSpPr>
          <p:cNvPr id="10" name="Footer Placeholder 9"/>
          <p:cNvSpPr>
            <a:spLocks noGrp="1"/>
          </p:cNvSpPr>
          <p:nvPr>
            <p:ph type="ftr" sz="quarter" idx="12"/>
          </p:nvPr>
        </p:nvSpPr>
        <p:spPr/>
        <p:txBody>
          <a:bodyPr/>
          <a:lstStyle/>
          <a:p>
            <a:endParaRPr lang="en-GB">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7839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15" name="Slide Number Placeholder 14"/>
          <p:cNvSpPr>
            <a:spLocks noGrp="1"/>
          </p:cNvSpPr>
          <p:nvPr>
            <p:ph type="sldNum" sz="quarter" idx="11"/>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
        <p:nvSpPr>
          <p:cNvPr id="16" name="Footer Placeholder 15"/>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899309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8" name="Slide Number Placeholder 7"/>
          <p:cNvSpPr>
            <a:spLocks noGrp="1"/>
          </p:cNvSpPr>
          <p:nvPr>
            <p:ph type="sldNum" sz="quarter" idx="11"/>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
        <p:nvSpPr>
          <p:cNvPr id="9" name="Footer Placeholder 8"/>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2737895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6" name="Slide Number Placeholder 5"/>
          <p:cNvSpPr>
            <a:spLocks noGrp="1"/>
          </p:cNvSpPr>
          <p:nvPr>
            <p:ph type="sldNum" sz="quarter" idx="11"/>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
        <p:nvSpPr>
          <p:cNvPr id="7" name="Footer Placeholder 6"/>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344711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3A2A55-0A3F-4DF6-B5DA-3F8DA77B60C3}"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1338695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16" name="Slide Number Placeholder 15"/>
          <p:cNvSpPr>
            <a:spLocks noGrp="1"/>
          </p:cNvSpPr>
          <p:nvPr>
            <p:ph type="sldNum" sz="quarter" idx="11"/>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
        <p:nvSpPr>
          <p:cNvPr id="17" name="Footer Placeholder 16"/>
          <p:cNvSpPr>
            <a:spLocks noGrp="1"/>
          </p:cNvSpPr>
          <p:nvPr>
            <p:ph type="ftr" sz="quarter" idx="12"/>
          </p:nvPr>
        </p:nvSpPr>
        <p:spPr/>
        <p:txBody>
          <a:bodyPr/>
          <a:lstStyle/>
          <a:p>
            <a:endParaRPr lang="en-GB">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35250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14" name="Slide Number Placeholder 13"/>
          <p:cNvSpPr>
            <a:spLocks noGrp="1"/>
          </p:cNvSpPr>
          <p:nvPr>
            <p:ph type="sldNum" sz="quarter" idx="11"/>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
        <p:nvSpPr>
          <p:cNvPr id="15" name="Footer Placeholder 14"/>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662509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alpha val="60000"/>
                </a:prstClr>
              </a:solidFill>
            </a:endParaRPr>
          </a:p>
        </p:txBody>
      </p:sp>
      <p:sp>
        <p:nvSpPr>
          <p:cNvPr id="6" name="Slide Number Placeholder 5"/>
          <p:cNvSpPr>
            <a:spLocks noGrp="1"/>
          </p:cNvSpPr>
          <p:nvPr>
            <p:ph type="sldNum" sz="quarter" idx="12"/>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11585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alpha val="60000"/>
                </a:prstClr>
              </a:solidFill>
            </a:endParaRPr>
          </a:p>
        </p:txBody>
      </p:sp>
      <p:sp>
        <p:nvSpPr>
          <p:cNvPr id="6" name="Slide Number Placeholder 5"/>
          <p:cNvSpPr>
            <a:spLocks noGrp="1"/>
          </p:cNvSpPr>
          <p:nvPr>
            <p:ph type="sldNum" sz="quarter" idx="12"/>
          </p:nvPr>
        </p:nvSpPr>
        <p:spPr/>
        <p:txBody>
          <a:body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737590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94381-3672-4CA0-AD62-8569D0CD9804}"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320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94381-3672-4CA0-AD62-8569D0CD9804}" type="slidenum">
              <a:rPr lang="en-GB" smtClean="0"/>
              <a:pPr/>
              <a:t>‹#›</a:t>
            </a:fld>
            <a:endParaRPr lang="en-GB"/>
          </a:p>
        </p:txBody>
      </p:sp>
    </p:spTree>
    <p:extLst>
      <p:ext uri="{BB962C8B-B14F-4D97-AF65-F5344CB8AC3E}">
        <p14:creationId xmlns:p14="http://schemas.microsoft.com/office/powerpoint/2010/main" val="2011810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94381-3672-4CA0-AD62-8569D0CD9804}"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7175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A94381-3672-4CA0-AD62-8569D0CD9804}" type="slidenum">
              <a:rPr lang="en-GB" smtClean="0"/>
              <a:pPr/>
              <a:t>‹#›</a:t>
            </a:fld>
            <a:endParaRPr lang="en-GB"/>
          </a:p>
        </p:txBody>
      </p:sp>
    </p:spTree>
    <p:extLst>
      <p:ext uri="{BB962C8B-B14F-4D97-AF65-F5344CB8AC3E}">
        <p14:creationId xmlns:p14="http://schemas.microsoft.com/office/powerpoint/2010/main" val="2753996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A94381-3672-4CA0-AD62-8569D0CD9804}" type="slidenum">
              <a:rPr lang="en-GB" smtClean="0"/>
              <a:pPr/>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828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A94381-3672-4CA0-AD62-8569D0CD9804}" type="slidenum">
              <a:rPr lang="en-GB" smtClean="0"/>
              <a:pPr/>
              <a:t>‹#›</a:t>
            </a:fld>
            <a:endParaRPr lang="en-GB"/>
          </a:p>
        </p:txBody>
      </p:sp>
    </p:spTree>
    <p:extLst>
      <p:ext uri="{BB962C8B-B14F-4D97-AF65-F5344CB8AC3E}">
        <p14:creationId xmlns:p14="http://schemas.microsoft.com/office/powerpoint/2010/main" val="409547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3A2A55-0A3F-4DF6-B5DA-3F8DA77B60C3}"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3882297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A94381-3672-4CA0-AD62-8569D0CD9804}" type="slidenum">
              <a:rPr lang="en-GB" smtClean="0"/>
              <a:pPr/>
              <a:t>‹#›</a:t>
            </a:fld>
            <a:endParaRPr lang="en-GB"/>
          </a:p>
        </p:txBody>
      </p:sp>
    </p:spTree>
    <p:extLst>
      <p:ext uri="{BB962C8B-B14F-4D97-AF65-F5344CB8AC3E}">
        <p14:creationId xmlns:p14="http://schemas.microsoft.com/office/powerpoint/2010/main" val="2614751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A94381-3672-4CA0-AD62-8569D0CD9804}" type="slidenum">
              <a:rPr lang="en-GB" smtClean="0"/>
              <a:pPr/>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941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A94381-3672-4CA0-AD62-8569D0CD9804}" type="slidenum">
              <a:rPr lang="en-GB" smtClean="0"/>
              <a:pPr/>
              <a:t>‹#›</a:t>
            </a:fld>
            <a:endParaRPr lang="en-GB"/>
          </a:p>
        </p:txBody>
      </p:sp>
    </p:spTree>
    <p:extLst>
      <p:ext uri="{BB962C8B-B14F-4D97-AF65-F5344CB8AC3E}">
        <p14:creationId xmlns:p14="http://schemas.microsoft.com/office/powerpoint/2010/main" val="3863284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94381-3672-4CA0-AD62-8569D0CD9804}" type="slidenum">
              <a:rPr lang="en-GB" smtClean="0"/>
              <a:pPr/>
              <a:t>‹#›</a:t>
            </a:fld>
            <a:endParaRPr lang="en-GB"/>
          </a:p>
        </p:txBody>
      </p:sp>
    </p:spTree>
    <p:extLst>
      <p:ext uri="{BB962C8B-B14F-4D97-AF65-F5344CB8AC3E}">
        <p14:creationId xmlns:p14="http://schemas.microsoft.com/office/powerpoint/2010/main" val="1953090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86124D-B7F2-4684-9A8B-343707675696}" type="datetimeFigureOut">
              <a:rPr lang="en-GB" smtClean="0"/>
              <a:pPr/>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A94381-3672-4CA0-AD62-8569D0CD9804}" type="slidenum">
              <a:rPr lang="en-GB" smtClean="0"/>
              <a:pPr/>
              <a:t>‹#›</a:t>
            </a:fld>
            <a:endParaRPr lang="en-GB"/>
          </a:p>
        </p:txBody>
      </p:sp>
    </p:spTree>
    <p:extLst>
      <p:ext uri="{BB962C8B-B14F-4D97-AF65-F5344CB8AC3E}">
        <p14:creationId xmlns:p14="http://schemas.microsoft.com/office/powerpoint/2010/main" val="400682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3A2A55-0A3F-4DF6-B5DA-3F8DA77B60C3}"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20569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3A2A55-0A3F-4DF6-B5DA-3F8DA77B60C3}"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111387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A2A55-0A3F-4DF6-B5DA-3F8DA77B60C3}"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162294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A2A55-0A3F-4DF6-B5DA-3F8DA77B60C3}"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17295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A2A55-0A3F-4DF6-B5DA-3F8DA77B60C3}"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7351F-3F15-4613-B7AB-4081DA3AE53D}" type="slidenum">
              <a:rPr lang="en-GB" smtClean="0"/>
              <a:t>‹#›</a:t>
            </a:fld>
            <a:endParaRPr lang="en-GB"/>
          </a:p>
        </p:txBody>
      </p:sp>
    </p:spTree>
    <p:extLst>
      <p:ext uri="{BB962C8B-B14F-4D97-AF65-F5344CB8AC3E}">
        <p14:creationId xmlns:p14="http://schemas.microsoft.com/office/powerpoint/2010/main" val="255941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A2A55-0A3F-4DF6-B5DA-3F8DA77B60C3}" type="datetimeFigureOut">
              <a:rPr lang="en-GB" smtClean="0"/>
              <a:t>16/07/2018</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7351F-3F15-4613-B7AB-4081DA3AE53D}" type="slidenum">
              <a:rPr lang="en-GB" smtClean="0"/>
              <a:t>‹#›</a:t>
            </a:fld>
            <a:endParaRPr lang="en-GB"/>
          </a:p>
        </p:txBody>
      </p:sp>
    </p:spTree>
    <p:extLst>
      <p:ext uri="{BB962C8B-B14F-4D97-AF65-F5344CB8AC3E}">
        <p14:creationId xmlns:p14="http://schemas.microsoft.com/office/powerpoint/2010/main" val="3080628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41625-D2D9-4F79-AB18-81C29125FEAB}" type="datetimeFigureOut">
              <a:rPr lang="en-GB" smtClean="0">
                <a:solidFill>
                  <a:prstClr val="black">
                    <a:tint val="75000"/>
                  </a:prstClr>
                </a:solidFill>
              </a:rPr>
              <a:pPr/>
              <a:t>16/07/2018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6598E-B4F2-4B69-8074-DD75C92923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9917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24BF8AA-DF17-49FB-BA5F-9F44B120AFAC}" type="datetimeFigureOut">
              <a:rPr lang="en-GB" smtClean="0">
                <a:solidFill>
                  <a:prstClr val="white">
                    <a:alpha val="60000"/>
                  </a:prstClr>
                </a:solidFill>
              </a:rPr>
              <a:pPr/>
              <a:t>16/07/2018</a:t>
            </a:fld>
            <a:endParaRPr lang="en-GB">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77EF82E-08AC-4DD4-966F-4067BF413C90}"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255423812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686124D-B7F2-4684-9A8B-343707675696}" type="datetimeFigureOut">
              <a:rPr lang="en-GB" smtClean="0"/>
              <a:pPr/>
              <a:t>16/07/2018</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6A94381-3672-4CA0-AD62-8569D0CD9804}" type="slidenum">
              <a:rPr lang="en-GB" smtClean="0"/>
              <a:pPr/>
              <a:t>‹#›</a:t>
            </a:fld>
            <a:endParaRPr lang="en-GB"/>
          </a:p>
        </p:txBody>
      </p:sp>
    </p:spTree>
    <p:extLst>
      <p:ext uri="{BB962C8B-B14F-4D97-AF65-F5344CB8AC3E}">
        <p14:creationId xmlns:p14="http://schemas.microsoft.com/office/powerpoint/2010/main" val="1396584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ruth.dennis@bradford.gov.uk"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rcRect/>
          <a:stretch>
            <a:fillRect/>
          </a:stretch>
        </p:blipFill>
        <p:spPr bwMode="auto">
          <a:xfrm>
            <a:off x="-814" y="4908872"/>
            <a:ext cx="3888432" cy="1949128"/>
          </a:xfrm>
          <a:prstGeom prst="rect">
            <a:avLst/>
          </a:prstGeom>
          <a:noFill/>
          <a:ln w="9525">
            <a:noFill/>
            <a:miter lim="800000"/>
            <a:headEnd/>
            <a:tailEnd/>
          </a:ln>
        </p:spPr>
      </p:pic>
      <p:sp>
        <p:nvSpPr>
          <p:cNvPr id="2" name="Title 1"/>
          <p:cNvSpPr>
            <a:spLocks noGrp="1"/>
          </p:cNvSpPr>
          <p:nvPr>
            <p:ph type="ctrTitle"/>
          </p:nvPr>
        </p:nvSpPr>
        <p:spPr>
          <a:xfrm>
            <a:off x="685800" y="1052738"/>
            <a:ext cx="7990656" cy="3168351"/>
          </a:xfrm>
        </p:spPr>
        <p:txBody>
          <a:bodyPr>
            <a:noAutofit/>
          </a:bodyPr>
          <a:lstStyle/>
          <a:p>
            <a:r>
              <a:rPr lang="en-US" sz="4800" b="1" dirty="0" smtClean="0"/>
              <a:t>Reviewing the</a:t>
            </a:r>
            <a:br>
              <a:rPr lang="en-US" sz="4800" b="1" dirty="0" smtClean="0"/>
            </a:br>
            <a:r>
              <a:rPr lang="en-US" sz="6600" b="1" dirty="0" smtClean="0"/>
              <a:t>SCHOOL BASED </a:t>
            </a:r>
            <a:br>
              <a:rPr lang="en-US" sz="6600" b="1" dirty="0" smtClean="0"/>
            </a:br>
            <a:r>
              <a:rPr lang="en-US" sz="6600" b="1" dirty="0" smtClean="0"/>
              <a:t>SEND</a:t>
            </a:r>
            <a:r>
              <a:rPr lang="en-GB" sz="6600" dirty="0" smtClean="0"/>
              <a:t> </a:t>
            </a:r>
            <a:r>
              <a:rPr lang="en-US" sz="6600" b="1" dirty="0" smtClean="0"/>
              <a:t>REVIEW </a:t>
            </a:r>
            <a:br>
              <a:rPr lang="en-US" sz="6600" b="1" dirty="0" smtClean="0"/>
            </a:br>
            <a:r>
              <a:rPr lang="en-US" sz="4800" b="1" dirty="0" smtClean="0"/>
              <a:t>Project</a:t>
            </a:r>
            <a:endParaRPr lang="en-GB" sz="4800" b="1" dirty="0"/>
          </a:p>
        </p:txBody>
      </p:sp>
      <p:sp>
        <p:nvSpPr>
          <p:cNvPr id="3" name="Subtitle 2"/>
          <p:cNvSpPr>
            <a:spLocks noGrp="1"/>
          </p:cNvSpPr>
          <p:nvPr>
            <p:ph type="subTitle" idx="1"/>
          </p:nvPr>
        </p:nvSpPr>
        <p:spPr>
          <a:xfrm>
            <a:off x="3419873" y="4725144"/>
            <a:ext cx="5544616" cy="1752600"/>
          </a:xfrm>
        </p:spPr>
        <p:txBody>
          <a:bodyPr>
            <a:normAutofit/>
          </a:bodyPr>
          <a:lstStyle/>
          <a:p>
            <a:r>
              <a:rPr lang="en-GB" sz="2800" dirty="0" smtClean="0"/>
              <a:t>Dr Ruth Dennis </a:t>
            </a:r>
          </a:p>
          <a:p>
            <a:r>
              <a:rPr lang="en-GB" sz="2800" dirty="0" smtClean="0"/>
              <a:t>Principal Educational Psychologist</a:t>
            </a:r>
          </a:p>
          <a:p>
            <a:r>
              <a:rPr lang="en-GB" sz="2800" dirty="0" smtClean="0"/>
              <a:t>February 2018</a:t>
            </a:r>
            <a:endParaRPr lang="en-GB" sz="2800" dirty="0"/>
          </a:p>
        </p:txBody>
      </p:sp>
    </p:spTree>
    <p:extLst>
      <p:ext uri="{BB962C8B-B14F-4D97-AF65-F5344CB8AC3E}">
        <p14:creationId xmlns:p14="http://schemas.microsoft.com/office/powerpoint/2010/main" val="678241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t>
            </a:r>
            <a:r>
              <a:rPr lang="en-US" b="1" dirty="0" smtClean="0"/>
              <a:t>enefits of commissioning</a:t>
            </a:r>
            <a:r>
              <a:rPr lang="en-GB" dirty="0" smtClean="0"/>
              <a:t/>
            </a:r>
            <a:br>
              <a:rPr lang="en-GB" dirty="0" smtClean="0"/>
            </a:br>
            <a:r>
              <a:rPr lang="en-US" b="1" dirty="0" smtClean="0"/>
              <a:t>a SEND review?</a:t>
            </a:r>
            <a:endParaRPr lang="en-GB" dirty="0"/>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school </a:t>
            </a:r>
            <a:r>
              <a:rPr lang="en-US" dirty="0" smtClean="0"/>
              <a:t>benefits </a:t>
            </a:r>
            <a:r>
              <a:rPr lang="en-US" dirty="0"/>
              <a:t>from </a:t>
            </a:r>
            <a:r>
              <a:rPr lang="en-US" dirty="0" smtClean="0"/>
              <a:t>advice from an </a:t>
            </a:r>
            <a:r>
              <a:rPr lang="en-US" dirty="0"/>
              <a:t>experienced practitioner with knowledge and expertise in SEND. </a:t>
            </a:r>
            <a:endParaRPr lang="en-US" dirty="0" smtClean="0"/>
          </a:p>
          <a:p>
            <a:endParaRPr lang="en-US" sz="1600" dirty="0" smtClean="0"/>
          </a:p>
          <a:p>
            <a:r>
              <a:rPr lang="en-US" dirty="0" smtClean="0"/>
              <a:t>Reviewers also </a:t>
            </a:r>
            <a:r>
              <a:rPr lang="en-US" dirty="0"/>
              <a:t>benefit from the process: they gain experience of schools in different contexts and settings and often learn a great deal from the schools that they work with. </a:t>
            </a:r>
            <a:endParaRPr lang="en-US" dirty="0" smtClean="0"/>
          </a:p>
          <a:p>
            <a:endParaRPr lang="en-US" sz="1600" dirty="0" smtClean="0"/>
          </a:p>
          <a:p>
            <a:r>
              <a:rPr lang="en-US" dirty="0" smtClean="0"/>
              <a:t>It </a:t>
            </a:r>
            <a:r>
              <a:rPr lang="en-US" dirty="0"/>
              <a:t>is a rewarding and enriching experience </a:t>
            </a:r>
            <a:r>
              <a:rPr lang="en-US" dirty="0" smtClean="0"/>
              <a:t>that supports </a:t>
            </a:r>
            <a:r>
              <a:rPr lang="en-US" dirty="0"/>
              <a:t>professional development, develops knowledge and inspires new ideas and ways of working. </a:t>
            </a:r>
            <a:endParaRPr lang="en-US" dirty="0" smtClean="0"/>
          </a:p>
          <a:p>
            <a:endParaRPr lang="en-GB" dirty="0"/>
          </a:p>
        </p:txBody>
      </p:sp>
      <p:pic>
        <p:nvPicPr>
          <p:cNvPr id="4" name="Picture 3"/>
          <p:cNvPicPr/>
          <p:nvPr/>
        </p:nvPicPr>
        <p:blipFill>
          <a:blip r:embed="rId2"/>
          <a:srcRect/>
          <a:stretch>
            <a:fillRect/>
          </a:stretch>
        </p:blipFill>
        <p:spPr bwMode="auto">
          <a:xfrm>
            <a:off x="31017" y="6021288"/>
            <a:ext cx="1944216" cy="836712"/>
          </a:xfrm>
          <a:prstGeom prst="rect">
            <a:avLst/>
          </a:prstGeom>
          <a:noFill/>
          <a:ln w="9525">
            <a:noFill/>
            <a:miter lim="800000"/>
            <a:headEnd/>
            <a:tailEnd/>
          </a:ln>
        </p:spPr>
      </p:pic>
    </p:spTree>
    <p:extLst>
      <p:ext uri="{BB962C8B-B14F-4D97-AF65-F5344CB8AC3E}">
        <p14:creationId xmlns:p14="http://schemas.microsoft.com/office/powerpoint/2010/main" val="240298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commitment is </a:t>
            </a:r>
            <a:br>
              <a:rPr lang="en-GB" dirty="0" smtClean="0"/>
            </a:br>
            <a:r>
              <a:rPr lang="en-GB" dirty="0" smtClean="0"/>
              <a:t>required from schools?</a:t>
            </a:r>
            <a:endParaRPr lang="en-GB" dirty="0"/>
          </a:p>
        </p:txBody>
      </p:sp>
      <p:sp>
        <p:nvSpPr>
          <p:cNvPr id="3" name="Content Placeholder 2"/>
          <p:cNvSpPr>
            <a:spLocks noGrp="1"/>
          </p:cNvSpPr>
          <p:nvPr>
            <p:ph idx="1"/>
          </p:nvPr>
        </p:nvSpPr>
        <p:spPr/>
        <p:txBody>
          <a:bodyPr>
            <a:noAutofit/>
          </a:bodyPr>
          <a:lstStyle/>
          <a:p>
            <a:r>
              <a:rPr lang="en-US" sz="2800" dirty="0" smtClean="0"/>
              <a:t>The SEND review process (Phase 1) normally takes 2-3 days. This includes the preparatory work before the visit, the school visit itself and the feedback. </a:t>
            </a:r>
          </a:p>
          <a:p>
            <a:endParaRPr lang="en-US" sz="100" dirty="0" smtClean="0"/>
          </a:p>
          <a:p>
            <a:r>
              <a:rPr lang="en-US" sz="2800" dirty="0" smtClean="0"/>
              <a:t>School senior management must be committed to and have the capacity to develop and implement an SEND development plan;</a:t>
            </a:r>
          </a:p>
          <a:p>
            <a:endParaRPr lang="en-US" sz="500" dirty="0" smtClean="0"/>
          </a:p>
          <a:p>
            <a:r>
              <a:rPr lang="en-US" sz="2800" dirty="0" smtClean="0"/>
              <a:t>The time commitment to Phase 2 ( Development Plan) will vary by school depending on the scope of the plan.</a:t>
            </a:r>
          </a:p>
          <a:p>
            <a:pPr marL="0" indent="0">
              <a:buNone/>
            </a:pPr>
            <a:endParaRPr lang="en-US" sz="2800" dirty="0" smtClean="0"/>
          </a:p>
          <a:p>
            <a:endParaRPr lang="en-GB" sz="2800" dirty="0"/>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633667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SEND Review Process</a:t>
            </a:r>
            <a:br>
              <a:rPr lang="en-GB" dirty="0" smtClean="0"/>
            </a:br>
            <a:r>
              <a:rPr lang="en-GB" dirty="0" smtClean="0"/>
              <a:t>Phase 1</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6515630"/>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4085267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SELF-EVALUATION</a:t>
            </a:r>
            <a:endParaRPr lang="en-GB" dirty="0"/>
          </a:p>
        </p:txBody>
      </p:sp>
      <p:sp>
        <p:nvSpPr>
          <p:cNvPr id="3" name="Content Placeholder 2"/>
          <p:cNvSpPr>
            <a:spLocks noGrp="1"/>
          </p:cNvSpPr>
          <p:nvPr>
            <p:ph idx="1"/>
          </p:nvPr>
        </p:nvSpPr>
        <p:spPr/>
        <p:txBody>
          <a:bodyPr>
            <a:normAutofit fontScale="32500" lnSpcReduction="20000"/>
          </a:bodyPr>
          <a:lstStyle/>
          <a:p>
            <a:endParaRPr lang="en-GB" dirty="0"/>
          </a:p>
          <a:p>
            <a:r>
              <a:rPr lang="en-US" sz="7400" dirty="0" smtClean="0"/>
              <a:t>The SEND Review starts with an audit;</a:t>
            </a:r>
          </a:p>
          <a:p>
            <a:endParaRPr lang="en-US" sz="2800" dirty="0"/>
          </a:p>
          <a:p>
            <a:r>
              <a:rPr lang="en-US" sz="7400" dirty="0" smtClean="0"/>
              <a:t>A </a:t>
            </a:r>
            <a:r>
              <a:rPr lang="en-US" sz="7400" dirty="0"/>
              <a:t>school should take the opportunity to self-evaluate its SEND provision before the review takes place. </a:t>
            </a:r>
            <a:endParaRPr lang="en-US" sz="7400" dirty="0" smtClean="0"/>
          </a:p>
          <a:p>
            <a:endParaRPr lang="en-US" sz="3700" dirty="0" smtClean="0"/>
          </a:p>
          <a:p>
            <a:r>
              <a:rPr lang="en-US" sz="7400" dirty="0" smtClean="0"/>
              <a:t>The SENCO </a:t>
            </a:r>
            <a:r>
              <a:rPr lang="en-US" sz="7400" dirty="0"/>
              <a:t>and a member of the senior leadership team </a:t>
            </a:r>
            <a:r>
              <a:rPr lang="en-US" sz="7400" dirty="0" smtClean="0"/>
              <a:t>should complete the </a:t>
            </a:r>
            <a:r>
              <a:rPr lang="en-US" sz="7400" dirty="0"/>
              <a:t>self-evaluation together and then forward to the reviewer before they arrive on-site</a:t>
            </a:r>
            <a:r>
              <a:rPr lang="en-US" sz="7400" dirty="0" smtClean="0"/>
              <a:t>.</a:t>
            </a:r>
          </a:p>
          <a:p>
            <a:endParaRPr lang="en-GB" sz="6200" dirty="0"/>
          </a:p>
          <a:p>
            <a:r>
              <a:rPr lang="en-US" sz="7400" dirty="0"/>
              <a:t>The school visit/self-evaluation template </a:t>
            </a:r>
            <a:r>
              <a:rPr lang="en-US" sz="7400" dirty="0" smtClean="0"/>
              <a:t>can </a:t>
            </a:r>
            <a:r>
              <a:rPr lang="en-US" sz="7400" dirty="0"/>
              <a:t>be a useful starting point for schools to think about and reflect on the nature and quality of their current provision and decision-making and the impact that it has for children with SEND</a:t>
            </a:r>
            <a:r>
              <a:rPr lang="en-US" sz="7400" dirty="0" smtClean="0"/>
              <a:t>.</a:t>
            </a:r>
            <a:endParaRPr lang="en-GB" sz="7400" dirty="0"/>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1074758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 Areas of Focus</a:t>
            </a:r>
            <a:endParaRPr lang="en-GB" dirty="0"/>
          </a:p>
        </p:txBody>
      </p:sp>
      <p:sp>
        <p:nvSpPr>
          <p:cNvPr id="5" name="Content Placeholder 4"/>
          <p:cNvSpPr>
            <a:spLocks noGrp="1"/>
          </p:cNvSpPr>
          <p:nvPr>
            <p:ph idx="1"/>
          </p:nvPr>
        </p:nvSpPr>
        <p:spPr/>
        <p:txBody>
          <a:bodyPr>
            <a:normAutofit fontScale="92500" lnSpcReduction="20000"/>
          </a:bodyPr>
          <a:lstStyle/>
          <a:p>
            <a:r>
              <a:rPr lang="en-GB" dirty="0"/>
              <a:t>Outcomes for pupils with SEND</a:t>
            </a:r>
          </a:p>
          <a:p>
            <a:r>
              <a:rPr lang="en-GB" dirty="0"/>
              <a:t>Leadership of SEND</a:t>
            </a:r>
          </a:p>
          <a:p>
            <a:r>
              <a:rPr lang="en-GB" dirty="0"/>
              <a:t>The Quality of Teaching and Learning for Pupils with SEND</a:t>
            </a:r>
          </a:p>
          <a:p>
            <a:r>
              <a:rPr lang="en-GB" dirty="0"/>
              <a:t>Working with Pupils and Parents/Carers of Pupils with SEND</a:t>
            </a:r>
          </a:p>
          <a:p>
            <a:r>
              <a:rPr lang="en-GB" dirty="0"/>
              <a:t>Assessment and Identification</a:t>
            </a:r>
          </a:p>
          <a:p>
            <a:r>
              <a:rPr lang="en-GB" dirty="0"/>
              <a:t>Monitoring, Tracking and Evaluation</a:t>
            </a:r>
          </a:p>
          <a:p>
            <a:r>
              <a:rPr lang="en-GB" dirty="0"/>
              <a:t>The Efficient Use of Resources</a:t>
            </a:r>
          </a:p>
          <a:p>
            <a:r>
              <a:rPr lang="en-GB" dirty="0"/>
              <a:t>The Quality of SEND Provision</a:t>
            </a:r>
          </a:p>
          <a:p>
            <a:pPr marL="0">
              <a:lnSpc>
                <a:spcPct val="115000"/>
              </a:lnSpc>
              <a:spcAft>
                <a:spcPts val="1000"/>
              </a:spcAft>
            </a:pPr>
            <a:endParaRPr lang="en-GB" sz="3600" dirty="0">
              <a:solidFill>
                <a:schemeClr val="dk1"/>
              </a:solidFill>
            </a:endParaRPr>
          </a:p>
          <a:p>
            <a:pPr>
              <a:lnSpc>
                <a:spcPct val="115000"/>
              </a:lnSpc>
            </a:pPr>
            <a:endParaRPr lang="en-GB" sz="3600" dirty="0">
              <a:solidFill>
                <a:schemeClr val="dk1"/>
              </a:solidFill>
            </a:endParaRPr>
          </a:p>
          <a:p>
            <a:pPr>
              <a:lnSpc>
                <a:spcPct val="115000"/>
              </a:lnSpc>
            </a:pPr>
            <a:endParaRPr lang="en-GB" sz="3600" dirty="0"/>
          </a:p>
          <a:p>
            <a:pPr>
              <a:lnSpc>
                <a:spcPct val="115000"/>
              </a:lnSpc>
            </a:pPr>
            <a:endParaRPr lang="en-GB" sz="3600" dirty="0"/>
          </a:p>
          <a:p>
            <a:pPr>
              <a:lnSpc>
                <a:spcPct val="115000"/>
              </a:lnSpc>
            </a:pPr>
            <a:endParaRPr lang="en-GB" dirty="0" smtClean="0"/>
          </a:p>
          <a:p>
            <a:pPr>
              <a:lnSpc>
                <a:spcPct val="115000"/>
              </a:lnSpc>
            </a:pPr>
            <a:endParaRPr lang="en-GB" sz="3600" dirty="0"/>
          </a:p>
          <a:p>
            <a:endParaRPr lang="en-GB" dirty="0">
              <a:solidFill>
                <a:schemeClr val="dk1"/>
              </a:solidFill>
            </a:endParaRPr>
          </a:p>
          <a:p>
            <a:endParaRPr lang="en-GB" dirty="0"/>
          </a:p>
        </p:txBody>
      </p:sp>
      <p:pic>
        <p:nvPicPr>
          <p:cNvPr id="8" name="Picture 7"/>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802600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SCHOOL VISIT</a:t>
            </a:r>
            <a:endParaRPr lang="en-GB" dirty="0"/>
          </a:p>
        </p:txBody>
      </p:sp>
      <p:sp>
        <p:nvSpPr>
          <p:cNvPr id="4" name="Content Placeholder 3"/>
          <p:cNvSpPr>
            <a:spLocks noGrp="1"/>
          </p:cNvSpPr>
          <p:nvPr>
            <p:ph sz="half" idx="1"/>
          </p:nvPr>
        </p:nvSpPr>
        <p:spPr>
          <a:xfrm>
            <a:off x="467544" y="1412776"/>
            <a:ext cx="7931224" cy="2044824"/>
          </a:xfrm>
        </p:spPr>
        <p:txBody>
          <a:bodyPr>
            <a:normAutofit fontScale="25000" lnSpcReduction="20000"/>
          </a:bodyPr>
          <a:lstStyle/>
          <a:p>
            <a:pPr marL="0" indent="0">
              <a:buNone/>
            </a:pPr>
            <a:r>
              <a:rPr lang="en-US" sz="6400" dirty="0"/>
              <a:t>During the school visit, reviewers will follow a programme (agreed between the reviewer and the school) that may include gathering the views of a range of stakeholders including</a:t>
            </a:r>
            <a:r>
              <a:rPr lang="en-US" sz="6400" dirty="0" smtClean="0"/>
              <a:t>:</a:t>
            </a:r>
          </a:p>
          <a:p>
            <a:pPr marL="0" indent="0">
              <a:buNone/>
            </a:pPr>
            <a:endParaRPr lang="en-GB" sz="5600" dirty="0"/>
          </a:p>
          <a:p>
            <a:pPr lvl="0"/>
            <a:r>
              <a:rPr lang="en-US" sz="5600" dirty="0" smtClean="0"/>
              <a:t>Head teacher</a:t>
            </a:r>
            <a:r>
              <a:rPr lang="en-GB" sz="5600" dirty="0" smtClean="0"/>
              <a:t> / </a:t>
            </a:r>
            <a:r>
              <a:rPr lang="en-US" sz="5600" dirty="0" smtClean="0"/>
              <a:t>Senior </a:t>
            </a:r>
            <a:r>
              <a:rPr lang="en-US" sz="5600" dirty="0"/>
              <a:t>lead for SEND</a:t>
            </a:r>
            <a:endParaRPr lang="en-GB" sz="5600" dirty="0"/>
          </a:p>
          <a:p>
            <a:pPr lvl="0"/>
            <a:r>
              <a:rPr lang="en-US" sz="5600" dirty="0"/>
              <a:t>Parents/</a:t>
            </a:r>
            <a:r>
              <a:rPr lang="en-US" sz="5600" dirty="0" err="1"/>
              <a:t>carers</a:t>
            </a:r>
            <a:endParaRPr lang="en-GB" sz="5600" dirty="0"/>
          </a:p>
          <a:p>
            <a:pPr lvl="0"/>
            <a:r>
              <a:rPr lang="en-US" sz="5600" dirty="0"/>
              <a:t>Pupils</a:t>
            </a:r>
            <a:endParaRPr lang="en-GB" sz="5600" dirty="0"/>
          </a:p>
          <a:p>
            <a:pPr lvl="0"/>
            <a:r>
              <a:rPr lang="en-US" sz="5600" dirty="0"/>
              <a:t>SEND governor/Chair of governors</a:t>
            </a:r>
            <a:endParaRPr lang="en-GB" sz="5600" dirty="0"/>
          </a:p>
          <a:p>
            <a:pPr lvl="0"/>
            <a:r>
              <a:rPr lang="en-US" sz="5600" dirty="0"/>
              <a:t>Classroom </a:t>
            </a:r>
            <a:r>
              <a:rPr lang="en-US" sz="5600" dirty="0" smtClean="0"/>
              <a:t>teachers</a:t>
            </a:r>
            <a:r>
              <a:rPr lang="en-GB" sz="5600" dirty="0" smtClean="0"/>
              <a:t> / </a:t>
            </a:r>
            <a:r>
              <a:rPr lang="en-US" sz="5600" dirty="0" smtClean="0"/>
              <a:t>Teaching </a:t>
            </a:r>
            <a:r>
              <a:rPr lang="en-US" sz="5600" dirty="0"/>
              <a:t>assistants</a:t>
            </a:r>
            <a:endParaRPr lang="en-GB" sz="5600" dirty="0"/>
          </a:p>
          <a:p>
            <a:pPr lvl="0"/>
            <a:r>
              <a:rPr lang="en-US" sz="5600" dirty="0"/>
              <a:t>Pastoral staff</a:t>
            </a:r>
            <a:endParaRPr lang="en-GB" sz="5600" dirty="0"/>
          </a:p>
          <a:p>
            <a:pPr lvl="0"/>
            <a:r>
              <a:rPr lang="en-US" sz="5600" dirty="0"/>
              <a:t>Specialist teachers, for example a </a:t>
            </a:r>
            <a:r>
              <a:rPr lang="en-US" sz="5600" dirty="0" smtClean="0"/>
              <a:t>speech and language </a:t>
            </a:r>
            <a:r>
              <a:rPr lang="en-US" sz="5600" dirty="0"/>
              <a:t>therapist in a resource base for pupils  </a:t>
            </a:r>
            <a:r>
              <a:rPr lang="en-US" sz="5600" dirty="0" smtClean="0"/>
              <a:t>with   </a:t>
            </a:r>
            <a:r>
              <a:rPr lang="en-US" sz="5600" dirty="0"/>
              <a:t>a specific need.</a:t>
            </a:r>
            <a:endParaRPr lang="en-GB" sz="5600" dirty="0"/>
          </a:p>
          <a:p>
            <a:endParaRPr lang="en-GB" dirty="0"/>
          </a:p>
        </p:txBody>
      </p:sp>
      <p:sp>
        <p:nvSpPr>
          <p:cNvPr id="5" name="Content Placeholder 4"/>
          <p:cNvSpPr>
            <a:spLocks noGrp="1"/>
          </p:cNvSpPr>
          <p:nvPr>
            <p:ph sz="half" idx="2"/>
          </p:nvPr>
        </p:nvSpPr>
        <p:spPr>
          <a:xfrm>
            <a:off x="467544" y="3861048"/>
            <a:ext cx="7992888" cy="2016224"/>
          </a:xfrm>
        </p:spPr>
        <p:txBody>
          <a:bodyPr>
            <a:noAutofit/>
          </a:bodyPr>
          <a:lstStyle/>
          <a:p>
            <a:pPr marL="0" indent="0">
              <a:buNone/>
            </a:pPr>
            <a:r>
              <a:rPr lang="en-US" sz="1600" dirty="0" smtClean="0"/>
              <a:t>Reviewers </a:t>
            </a:r>
            <a:r>
              <a:rPr lang="en-US" sz="1600" dirty="0"/>
              <a:t>may also find it helpful to gather evidence in a </a:t>
            </a:r>
            <a:r>
              <a:rPr lang="en-US" sz="1600" dirty="0" smtClean="0"/>
              <a:t>variety</a:t>
            </a:r>
            <a:r>
              <a:rPr lang="en-GB" sz="1600" dirty="0" smtClean="0"/>
              <a:t> </a:t>
            </a:r>
            <a:r>
              <a:rPr lang="en-US" sz="1600" dirty="0" smtClean="0"/>
              <a:t>of </a:t>
            </a:r>
            <a:r>
              <a:rPr lang="en-US" sz="1600" dirty="0"/>
              <a:t>ways including</a:t>
            </a:r>
            <a:r>
              <a:rPr lang="en-US" sz="1600" dirty="0" smtClean="0"/>
              <a:t>:</a:t>
            </a:r>
          </a:p>
          <a:p>
            <a:pPr marL="0" indent="0">
              <a:buNone/>
            </a:pPr>
            <a:endParaRPr lang="en-GB" sz="400" dirty="0"/>
          </a:p>
          <a:p>
            <a:pPr lvl="0"/>
            <a:r>
              <a:rPr lang="en-US" sz="1400" dirty="0"/>
              <a:t>Lesson </a:t>
            </a:r>
            <a:r>
              <a:rPr lang="en-US" sz="1400" dirty="0" smtClean="0"/>
              <a:t>observation</a:t>
            </a:r>
            <a:r>
              <a:rPr lang="en-GB" sz="1400" dirty="0" smtClean="0"/>
              <a:t> / </a:t>
            </a:r>
            <a:r>
              <a:rPr lang="en-US" sz="1400" dirty="0" smtClean="0"/>
              <a:t>Observation </a:t>
            </a:r>
            <a:r>
              <a:rPr lang="en-US" sz="1400" dirty="0"/>
              <a:t>of intervention sessions for </a:t>
            </a:r>
            <a:r>
              <a:rPr lang="en-US" sz="1400" dirty="0" smtClean="0"/>
              <a:t>pupils</a:t>
            </a:r>
            <a:r>
              <a:rPr lang="en-GB" sz="1400" dirty="0" smtClean="0"/>
              <a:t> </a:t>
            </a:r>
            <a:r>
              <a:rPr lang="en-US" sz="1400" dirty="0" smtClean="0"/>
              <a:t>with </a:t>
            </a:r>
            <a:r>
              <a:rPr lang="en-US" sz="1400" dirty="0"/>
              <a:t>SEND</a:t>
            </a:r>
            <a:endParaRPr lang="en-GB" sz="1400" dirty="0"/>
          </a:p>
          <a:p>
            <a:pPr lvl="0"/>
            <a:r>
              <a:rPr lang="en-US" sz="1400" dirty="0"/>
              <a:t>Assessment systems of all pupils including </a:t>
            </a:r>
            <a:r>
              <a:rPr lang="en-US" sz="1400" dirty="0" smtClean="0"/>
              <a:t>those</a:t>
            </a:r>
            <a:r>
              <a:rPr lang="en-GB" sz="1400" dirty="0" smtClean="0"/>
              <a:t> </a:t>
            </a:r>
            <a:r>
              <a:rPr lang="en-US" sz="1400" dirty="0" smtClean="0"/>
              <a:t>with </a:t>
            </a:r>
            <a:r>
              <a:rPr lang="en-US" sz="1400" dirty="0"/>
              <a:t>SEND</a:t>
            </a:r>
            <a:endParaRPr lang="en-GB" sz="1400" dirty="0"/>
          </a:p>
          <a:p>
            <a:r>
              <a:rPr lang="en-US" sz="1400" dirty="0"/>
              <a:t>A tour of the </a:t>
            </a:r>
            <a:r>
              <a:rPr lang="en-US" sz="1400" dirty="0" smtClean="0"/>
              <a:t>school / Learning walks</a:t>
            </a:r>
            <a:endParaRPr lang="en-GB" sz="1400" dirty="0"/>
          </a:p>
          <a:p>
            <a:pPr lvl="0"/>
            <a:r>
              <a:rPr lang="en-US" sz="1400" dirty="0"/>
              <a:t>Paperwork scrutiny</a:t>
            </a:r>
            <a:endParaRPr lang="en-GB" sz="1400" dirty="0"/>
          </a:p>
          <a:p>
            <a:pPr lvl="0"/>
            <a:r>
              <a:rPr lang="en-US" sz="1400" dirty="0" smtClean="0"/>
              <a:t>Observation </a:t>
            </a:r>
            <a:r>
              <a:rPr lang="en-US" sz="1400" dirty="0"/>
              <a:t>of unstructured activities such as </a:t>
            </a:r>
            <a:r>
              <a:rPr lang="en-US" sz="1400" dirty="0" smtClean="0"/>
              <a:t>break time and </a:t>
            </a:r>
            <a:r>
              <a:rPr lang="en-US" sz="1400" dirty="0"/>
              <a:t>lunchtime clubs</a:t>
            </a:r>
            <a:endParaRPr lang="en-GB" sz="1400" dirty="0"/>
          </a:p>
          <a:p>
            <a:pPr lvl="0"/>
            <a:r>
              <a:rPr lang="en-US" sz="1400" dirty="0"/>
              <a:t>Observation of alternative/off-site provision</a:t>
            </a:r>
            <a:endParaRPr lang="en-GB" sz="1400" dirty="0"/>
          </a:p>
          <a:p>
            <a:pPr lvl="0"/>
            <a:r>
              <a:rPr lang="en-US" sz="1400" dirty="0"/>
              <a:t>Review case studies on pupils</a:t>
            </a:r>
            <a:r>
              <a:rPr lang="en-US" sz="1400" dirty="0" smtClean="0"/>
              <a:t>.</a:t>
            </a:r>
            <a:endParaRPr lang="en-GB" sz="1400" dirty="0"/>
          </a:p>
        </p:txBody>
      </p:sp>
      <p:pic>
        <p:nvPicPr>
          <p:cNvPr id="6" name="Picture 5"/>
          <p:cNvPicPr/>
          <p:nvPr/>
        </p:nvPicPr>
        <p:blipFill>
          <a:blip r:embed="rId2"/>
          <a:srcRect/>
          <a:stretch>
            <a:fillRect/>
          </a:stretch>
        </p:blipFill>
        <p:spPr bwMode="auto">
          <a:xfrm>
            <a:off x="31017" y="6027642"/>
            <a:ext cx="1944216" cy="836712"/>
          </a:xfrm>
          <a:prstGeom prst="rect">
            <a:avLst/>
          </a:prstGeom>
          <a:noFill/>
          <a:ln w="9525">
            <a:noFill/>
            <a:miter lim="800000"/>
            <a:headEnd/>
            <a:tailEnd/>
          </a:ln>
        </p:spPr>
      </p:pic>
    </p:spTree>
    <p:extLst>
      <p:ext uri="{BB962C8B-B14F-4D97-AF65-F5344CB8AC3E}">
        <p14:creationId xmlns:p14="http://schemas.microsoft.com/office/powerpoint/2010/main" val="2870258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Reporting</a:t>
            </a:r>
            <a:endParaRPr lang="en-GB" dirty="0"/>
          </a:p>
        </p:txBody>
      </p:sp>
      <p:sp>
        <p:nvSpPr>
          <p:cNvPr id="6" name="Content Placeholder 5"/>
          <p:cNvSpPr>
            <a:spLocks noGrp="1"/>
          </p:cNvSpPr>
          <p:nvPr>
            <p:ph idx="1"/>
          </p:nvPr>
        </p:nvSpPr>
        <p:spPr>
          <a:xfrm>
            <a:off x="539552" y="1347336"/>
            <a:ext cx="8229600" cy="4525963"/>
          </a:xfrm>
        </p:spPr>
        <p:txBody>
          <a:bodyPr>
            <a:noAutofit/>
          </a:bodyPr>
          <a:lstStyle/>
          <a:p>
            <a:r>
              <a:rPr lang="en-US" sz="2000" dirty="0"/>
              <a:t>Reviewers </a:t>
            </a:r>
            <a:r>
              <a:rPr lang="en-US" sz="2000" dirty="0" smtClean="0"/>
              <a:t>produce </a:t>
            </a:r>
            <a:r>
              <a:rPr lang="en-US" sz="2000" dirty="0"/>
              <a:t>a </a:t>
            </a:r>
            <a:r>
              <a:rPr lang="en-US" sz="2000" dirty="0" smtClean="0"/>
              <a:t>brief written </a:t>
            </a:r>
            <a:r>
              <a:rPr lang="en-US" sz="2000" dirty="0"/>
              <a:t>report for schools, within an agreed timescale. </a:t>
            </a:r>
            <a:endParaRPr lang="en-US" sz="2000" dirty="0" smtClean="0"/>
          </a:p>
          <a:p>
            <a:endParaRPr lang="en-US" sz="600" dirty="0" smtClean="0"/>
          </a:p>
          <a:p>
            <a:r>
              <a:rPr lang="en-US" sz="2000" dirty="0" smtClean="0"/>
              <a:t>The </a:t>
            </a:r>
            <a:r>
              <a:rPr lang="en-US" sz="2000" dirty="0"/>
              <a:t>report should provide a summary of the strengths and areas for development, and a series of evidence-informed recommendations for improving the quality of provision for pupils with SEND. </a:t>
            </a:r>
            <a:endParaRPr lang="en-US" sz="2000" dirty="0" smtClean="0"/>
          </a:p>
          <a:p>
            <a:endParaRPr lang="en-US" sz="1050" dirty="0"/>
          </a:p>
          <a:p>
            <a:r>
              <a:rPr lang="en-US" sz="2000" dirty="0" smtClean="0"/>
              <a:t>The </a:t>
            </a:r>
            <a:r>
              <a:rPr lang="en-US" sz="2000" dirty="0"/>
              <a:t>report </a:t>
            </a:r>
            <a:r>
              <a:rPr lang="en-US" sz="2000" dirty="0" smtClean="0"/>
              <a:t>should </a:t>
            </a:r>
            <a:r>
              <a:rPr lang="en-US" sz="2000" dirty="0"/>
              <a:t>give a summary on the context of the school. This might include the size of the school, levels of exclusion and attendance for pupils with SEND, the percentage of pupils on the SEND register and those that are eligible for the pupil premium. </a:t>
            </a:r>
            <a:endParaRPr lang="en-US" sz="2000" dirty="0" smtClean="0"/>
          </a:p>
          <a:p>
            <a:endParaRPr lang="en-US" sz="1050" dirty="0" smtClean="0"/>
          </a:p>
          <a:p>
            <a:r>
              <a:rPr lang="en-US" sz="2000" dirty="0" smtClean="0"/>
              <a:t>Reviewers may </a:t>
            </a:r>
            <a:r>
              <a:rPr lang="en-US" sz="2000" dirty="0"/>
              <a:t>provide some reference to national statistics on special educational needs</a:t>
            </a:r>
            <a:r>
              <a:rPr lang="en-US" sz="2000" dirty="0" smtClean="0"/>
              <a:t>.</a:t>
            </a:r>
            <a:endParaRPr lang="en-GB" sz="2000" dirty="0"/>
          </a:p>
        </p:txBody>
      </p:sp>
      <p:pic>
        <p:nvPicPr>
          <p:cNvPr id="7" name="Picture 6"/>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2587633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SEND Review Process</a:t>
            </a:r>
            <a:br>
              <a:rPr lang="en-GB" dirty="0" smtClean="0"/>
            </a:br>
            <a:r>
              <a:rPr lang="en-GB" dirty="0" smtClean="0"/>
              <a:t>Phase 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0155163"/>
              </p:ext>
            </p:extLst>
          </p:nvPr>
        </p:nvGraphicFramePr>
        <p:xfrm>
          <a:off x="457200" y="476672"/>
          <a:ext cx="82296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1937749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SEND Development Plan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Lead reviewer / Link EP present </a:t>
            </a:r>
            <a:r>
              <a:rPr lang="en-GB" dirty="0"/>
              <a:t>findings back to school management </a:t>
            </a:r>
            <a:r>
              <a:rPr lang="en-GB" dirty="0" smtClean="0"/>
              <a:t>team;</a:t>
            </a:r>
          </a:p>
          <a:p>
            <a:endParaRPr lang="en-GB" sz="1700" dirty="0" smtClean="0"/>
          </a:p>
          <a:p>
            <a:r>
              <a:rPr lang="en-GB" dirty="0" smtClean="0"/>
              <a:t>Lead EP works </a:t>
            </a:r>
            <a:r>
              <a:rPr lang="en-GB" dirty="0"/>
              <a:t>with Senco / SMT to develop </a:t>
            </a:r>
            <a:r>
              <a:rPr lang="en-GB" dirty="0" smtClean="0"/>
              <a:t>action </a:t>
            </a:r>
            <a:r>
              <a:rPr lang="en-GB" dirty="0"/>
              <a:t>plan and </a:t>
            </a:r>
            <a:r>
              <a:rPr lang="en-GB" dirty="0" smtClean="0"/>
              <a:t>area </a:t>
            </a:r>
            <a:r>
              <a:rPr lang="en-GB" dirty="0"/>
              <a:t>for intervention including:</a:t>
            </a:r>
            <a:endParaRPr lang="en-GB" sz="2400" dirty="0"/>
          </a:p>
          <a:p>
            <a:pPr lvl="1"/>
            <a:r>
              <a:rPr lang="en-GB" dirty="0"/>
              <a:t>Baseline measures</a:t>
            </a:r>
            <a:endParaRPr lang="en-GB" sz="2000" dirty="0"/>
          </a:p>
          <a:p>
            <a:pPr lvl="1"/>
            <a:r>
              <a:rPr lang="en-GB" dirty="0"/>
              <a:t>Input</a:t>
            </a:r>
            <a:endParaRPr lang="en-GB" sz="2000" dirty="0"/>
          </a:p>
          <a:p>
            <a:pPr lvl="1"/>
            <a:r>
              <a:rPr lang="en-GB" dirty="0"/>
              <a:t>Delivery</a:t>
            </a:r>
            <a:endParaRPr lang="en-GB" sz="2000" dirty="0"/>
          </a:p>
          <a:p>
            <a:pPr lvl="1"/>
            <a:r>
              <a:rPr lang="en-GB" dirty="0"/>
              <a:t>Evaluation</a:t>
            </a:r>
            <a:endParaRPr lang="en-GB" sz="2000" dirty="0"/>
          </a:p>
          <a:p>
            <a:pPr lvl="1"/>
            <a:r>
              <a:rPr lang="en-GB" dirty="0"/>
              <a:t>Consolidation </a:t>
            </a:r>
            <a:endParaRPr lang="en-GB" sz="2000" dirty="0"/>
          </a:p>
          <a:p>
            <a:endParaRPr lang="en-GB" dirty="0" smtClean="0"/>
          </a:p>
          <a:p>
            <a:endParaRPr lang="en-GB" dirty="0"/>
          </a:p>
        </p:txBody>
      </p:sp>
      <p:pic>
        <p:nvPicPr>
          <p:cNvPr id="4" name="Picture 3"/>
          <p:cNvPicPr/>
          <p:nvPr/>
        </p:nvPicPr>
        <p:blipFill>
          <a:blip r:embed="rId2"/>
          <a:srcRect/>
          <a:stretch>
            <a:fillRect/>
          </a:stretch>
        </p:blipFill>
        <p:spPr bwMode="auto">
          <a:xfrm>
            <a:off x="52976" y="6021288"/>
            <a:ext cx="1944216" cy="836712"/>
          </a:xfrm>
          <a:prstGeom prst="rect">
            <a:avLst/>
          </a:prstGeom>
          <a:noFill/>
          <a:ln w="9525">
            <a:noFill/>
            <a:miter lim="800000"/>
            <a:headEnd/>
            <a:tailEnd/>
          </a:ln>
        </p:spPr>
      </p:pic>
    </p:spTree>
    <p:extLst>
      <p:ext uri="{BB962C8B-B14F-4D97-AF65-F5344CB8AC3E}">
        <p14:creationId xmlns:p14="http://schemas.microsoft.com/office/powerpoint/2010/main" val="1313154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a:t>
            </a:r>
            <a:endParaRPr lang="en-GB" dirty="0"/>
          </a:p>
        </p:txBody>
      </p:sp>
      <p:sp>
        <p:nvSpPr>
          <p:cNvPr id="3" name="Content Placeholder 2"/>
          <p:cNvSpPr>
            <a:spLocks noGrp="1"/>
          </p:cNvSpPr>
          <p:nvPr>
            <p:ph idx="1"/>
          </p:nvPr>
        </p:nvSpPr>
        <p:spPr/>
        <p:txBody>
          <a:bodyPr>
            <a:normAutofit/>
          </a:bodyPr>
          <a:lstStyle/>
          <a:p>
            <a:r>
              <a:rPr lang="en-GB" dirty="0" smtClean="0"/>
              <a:t>An agreed amount of support from EP team to support implementation of Development Plan</a:t>
            </a:r>
          </a:p>
          <a:p>
            <a:r>
              <a:rPr lang="en-GB" dirty="0" smtClean="0"/>
              <a:t>Examples </a:t>
            </a:r>
            <a:r>
              <a:rPr lang="en-GB" dirty="0"/>
              <a:t>of possible input:</a:t>
            </a:r>
          </a:p>
          <a:p>
            <a:pPr lvl="1"/>
            <a:r>
              <a:rPr lang="en-GB" dirty="0"/>
              <a:t>Use of Video Enhanced Reflective Practice (VERP) to develop classroom skills;</a:t>
            </a:r>
          </a:p>
          <a:p>
            <a:pPr lvl="1"/>
            <a:r>
              <a:rPr lang="en-GB" dirty="0"/>
              <a:t>‘Becoming a Learning School’ initiative;</a:t>
            </a:r>
          </a:p>
          <a:p>
            <a:pPr lvl="1"/>
            <a:r>
              <a:rPr lang="en-GB" dirty="0"/>
              <a:t>WOW (Working on What Works) behaviour management programme;</a:t>
            </a:r>
          </a:p>
          <a:p>
            <a:endParaRPr lang="en-GB" dirty="0"/>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306952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Introductions and welcome</a:t>
            </a:r>
          </a:p>
          <a:p>
            <a:r>
              <a:rPr lang="en-GB" dirty="0" smtClean="0"/>
              <a:t>Background to the SEND Review Programme</a:t>
            </a:r>
          </a:p>
          <a:p>
            <a:r>
              <a:rPr lang="en-GB" dirty="0" smtClean="0"/>
              <a:t>SEND Review - Phase 1 and 2</a:t>
            </a:r>
          </a:p>
          <a:p>
            <a:r>
              <a:rPr lang="en-GB" dirty="0" smtClean="0"/>
              <a:t>Feedback on the SEND Review Process</a:t>
            </a:r>
          </a:p>
          <a:p>
            <a:r>
              <a:rPr lang="en-GB" dirty="0" smtClean="0"/>
              <a:t>Break</a:t>
            </a:r>
          </a:p>
          <a:p>
            <a:r>
              <a:rPr lang="en-GB" dirty="0" smtClean="0"/>
              <a:t>One school’s Journey</a:t>
            </a:r>
          </a:p>
          <a:p>
            <a:r>
              <a:rPr lang="en-GB" dirty="0" smtClean="0"/>
              <a:t>Snapshots of SEND Review Projects</a:t>
            </a:r>
          </a:p>
          <a:p>
            <a:r>
              <a:rPr lang="en-GB" dirty="0" smtClean="0"/>
              <a:t>Next Steps</a:t>
            </a:r>
          </a:p>
          <a:p>
            <a:r>
              <a:rPr lang="en-GB" dirty="0" smtClean="0"/>
              <a:t>Questions / school displays</a:t>
            </a:r>
            <a:endParaRPr lang="en-GB" dirty="0"/>
          </a:p>
          <a:p>
            <a:pPr marL="0" indent="0">
              <a:buNone/>
            </a:pPr>
            <a:endParaRPr lang="en-GB" dirty="0"/>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1471084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 Review Schools</a:t>
            </a:r>
            <a:endParaRPr lang="en-GB" dirty="0"/>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606216039"/>
              </p:ext>
            </p:extLst>
          </p:nvPr>
        </p:nvGraphicFramePr>
        <p:xfrm>
          <a:off x="1763689" y="1470721"/>
          <a:ext cx="5256584" cy="4798695"/>
        </p:xfrm>
        <a:graphic>
          <a:graphicData uri="http://schemas.openxmlformats.org/drawingml/2006/table">
            <a:tbl>
              <a:tblPr>
                <a:tableStyleId>{5C22544A-7EE6-4342-B048-85BDC9FD1C3A}</a:tableStyleId>
              </a:tblPr>
              <a:tblGrid>
                <a:gridCol w="5256584"/>
              </a:tblGrid>
              <a:tr h="425502">
                <a:tc>
                  <a:txBody>
                    <a:bodyPr/>
                    <a:lstStyle/>
                    <a:p>
                      <a:pPr algn="ctr" fontAlgn="b"/>
                      <a:r>
                        <a:rPr lang="en-GB" sz="2800" u="none" strike="noStrike" dirty="0">
                          <a:effectLst/>
                        </a:rPr>
                        <a:t>Beckfoot </a:t>
                      </a:r>
                      <a:endParaRPr lang="en-GB" sz="2800" b="0" i="0" u="none" strike="noStrike" dirty="0">
                        <a:solidFill>
                          <a:srgbClr val="000000"/>
                        </a:solidFill>
                        <a:effectLst/>
                        <a:latin typeface="Calibri"/>
                      </a:endParaRPr>
                    </a:p>
                  </a:txBody>
                  <a:tcPr marL="9525" marR="9525" marT="9525" marB="0" anchor="b"/>
                </a:tc>
              </a:tr>
              <a:tr h="425502">
                <a:tc>
                  <a:txBody>
                    <a:bodyPr/>
                    <a:lstStyle/>
                    <a:p>
                      <a:pPr algn="ctr" fontAlgn="b"/>
                      <a:r>
                        <a:rPr lang="en-GB" sz="2800" u="none" strike="noStrike" dirty="0">
                          <a:effectLst/>
                        </a:rPr>
                        <a:t>Holy Family</a:t>
                      </a:r>
                      <a:endParaRPr lang="en-GB" sz="2800" b="0" i="0" u="none" strike="noStrike" dirty="0">
                        <a:solidFill>
                          <a:srgbClr val="000000"/>
                        </a:solidFill>
                        <a:effectLst/>
                        <a:latin typeface="Calibri"/>
                      </a:endParaRPr>
                    </a:p>
                  </a:txBody>
                  <a:tcPr marL="9525" marR="9525" marT="9525" marB="0" anchor="b"/>
                </a:tc>
              </a:tr>
              <a:tr h="425502">
                <a:tc>
                  <a:txBody>
                    <a:bodyPr/>
                    <a:lstStyle/>
                    <a:p>
                      <a:pPr algn="ctr" fontAlgn="b"/>
                      <a:r>
                        <a:rPr lang="en-GB" sz="2800" u="none" strike="noStrike" dirty="0">
                          <a:effectLst/>
                        </a:rPr>
                        <a:t>Ley Top</a:t>
                      </a:r>
                      <a:endParaRPr lang="en-GB" sz="2800" b="0" i="0" u="none" strike="noStrike" dirty="0">
                        <a:solidFill>
                          <a:srgbClr val="000000"/>
                        </a:solidFill>
                        <a:effectLst/>
                        <a:latin typeface="Calibri"/>
                      </a:endParaRPr>
                    </a:p>
                  </a:txBody>
                  <a:tcPr marL="9525" marR="9525" marT="9525" marB="0" anchor="b"/>
                </a:tc>
              </a:tr>
              <a:tr h="425502">
                <a:tc>
                  <a:txBody>
                    <a:bodyPr/>
                    <a:lstStyle/>
                    <a:p>
                      <a:pPr algn="ctr" fontAlgn="b"/>
                      <a:r>
                        <a:rPr lang="en-GB" sz="2800" u="none" strike="noStrike" dirty="0">
                          <a:effectLst/>
                        </a:rPr>
                        <a:t>Parkland Primary</a:t>
                      </a:r>
                      <a:endParaRPr lang="en-GB" sz="2800" b="0" i="0" u="none" strike="noStrike" dirty="0">
                        <a:solidFill>
                          <a:srgbClr val="000000"/>
                        </a:solidFill>
                        <a:effectLst/>
                        <a:latin typeface="Calibri"/>
                      </a:endParaRPr>
                    </a:p>
                  </a:txBody>
                  <a:tcPr marL="9525" marR="9525" marT="9525" marB="0" anchor="b"/>
                </a:tc>
              </a:tr>
              <a:tr h="425502">
                <a:tc>
                  <a:txBody>
                    <a:bodyPr/>
                    <a:lstStyle/>
                    <a:p>
                      <a:pPr algn="ctr" fontAlgn="b"/>
                      <a:r>
                        <a:rPr lang="en-GB" sz="2800" u="none" strike="noStrike" dirty="0">
                          <a:effectLst/>
                        </a:rPr>
                        <a:t>Peel Park</a:t>
                      </a:r>
                      <a:endParaRPr lang="en-GB" sz="2800" b="0" i="0" u="none" strike="noStrike" dirty="0">
                        <a:solidFill>
                          <a:srgbClr val="000000"/>
                        </a:solidFill>
                        <a:effectLst/>
                        <a:latin typeface="Calibri"/>
                      </a:endParaRPr>
                    </a:p>
                  </a:txBody>
                  <a:tcPr marL="9525" marR="9525" marT="9525" marB="0" anchor="b"/>
                </a:tc>
              </a:tr>
              <a:tr h="425502">
                <a:tc>
                  <a:txBody>
                    <a:bodyPr/>
                    <a:lstStyle/>
                    <a:p>
                      <a:pPr algn="ctr" fontAlgn="b"/>
                      <a:r>
                        <a:rPr lang="en-GB" sz="2800" u="none" strike="noStrike" dirty="0">
                          <a:effectLst/>
                        </a:rPr>
                        <a:t>Strong Close</a:t>
                      </a:r>
                      <a:endParaRPr lang="en-GB" sz="2800" b="0" i="0" u="none" strike="noStrike" dirty="0">
                        <a:solidFill>
                          <a:srgbClr val="000000"/>
                        </a:solidFill>
                        <a:effectLst/>
                        <a:latin typeface="Calibri"/>
                      </a:endParaRPr>
                    </a:p>
                  </a:txBody>
                  <a:tcPr marL="9525" marR="9525" marT="9525" marB="0" anchor="b"/>
                </a:tc>
              </a:tr>
              <a:tr h="425502">
                <a:tc>
                  <a:txBody>
                    <a:bodyPr/>
                    <a:lstStyle/>
                    <a:p>
                      <a:pPr algn="ctr" fontAlgn="b"/>
                      <a:r>
                        <a:rPr lang="en-GB" sz="2800" u="none" strike="noStrike" dirty="0">
                          <a:effectLst/>
                        </a:rPr>
                        <a:t>Woodside Academy</a:t>
                      </a:r>
                      <a:endParaRPr lang="en-GB" sz="2800" b="0" i="0" u="none" strike="noStrike" dirty="0">
                        <a:solidFill>
                          <a:srgbClr val="000000"/>
                        </a:solidFill>
                        <a:effectLst/>
                        <a:latin typeface="Calibri"/>
                      </a:endParaRPr>
                    </a:p>
                  </a:txBody>
                  <a:tcPr marL="9525" marR="9525" marT="9525" marB="0" anchor="b"/>
                </a:tc>
              </a:tr>
              <a:tr h="425502">
                <a:tc>
                  <a:txBody>
                    <a:bodyPr/>
                    <a:lstStyle/>
                    <a:p>
                      <a:pPr algn="ctr" fontAlgn="b"/>
                      <a:r>
                        <a:rPr lang="en-GB" sz="2800" u="none" strike="noStrike" dirty="0">
                          <a:effectLst/>
                        </a:rPr>
                        <a:t>Russell Hall</a:t>
                      </a:r>
                      <a:endParaRPr lang="en-GB" sz="2800" b="0" i="0" u="none" strike="noStrike" dirty="0">
                        <a:solidFill>
                          <a:srgbClr val="000000"/>
                        </a:solidFill>
                        <a:effectLst/>
                        <a:latin typeface="Calibri"/>
                      </a:endParaRPr>
                    </a:p>
                  </a:txBody>
                  <a:tcPr marL="9525" marR="9525" marT="9525" marB="0" anchor="b"/>
                </a:tc>
              </a:tr>
              <a:tr h="425502">
                <a:tc>
                  <a:txBody>
                    <a:bodyPr/>
                    <a:lstStyle/>
                    <a:p>
                      <a:pPr algn="ctr" fontAlgn="b"/>
                      <a:r>
                        <a:rPr lang="en-GB" sz="2800" u="none" strike="noStrike" dirty="0" err="1">
                          <a:effectLst/>
                        </a:rPr>
                        <a:t>Girlington</a:t>
                      </a:r>
                      <a:endParaRPr lang="en-GB" sz="2800" b="0" i="0" u="none" strike="noStrike" dirty="0">
                        <a:solidFill>
                          <a:srgbClr val="000000"/>
                        </a:solidFill>
                        <a:effectLst/>
                        <a:latin typeface="Calibri"/>
                      </a:endParaRPr>
                    </a:p>
                  </a:txBody>
                  <a:tcPr marL="9525" marR="9525" marT="9525" marB="0" anchor="b"/>
                </a:tc>
              </a:tr>
              <a:tr h="425502">
                <a:tc>
                  <a:txBody>
                    <a:bodyPr/>
                    <a:lstStyle/>
                    <a:p>
                      <a:pPr algn="ctr" fontAlgn="b"/>
                      <a:r>
                        <a:rPr lang="en-GB" sz="2800" u="none" strike="noStrike" dirty="0">
                          <a:effectLst/>
                        </a:rPr>
                        <a:t>Wycliffe</a:t>
                      </a:r>
                      <a:endParaRPr lang="en-GB" sz="2800" b="0" i="0" u="none" strike="noStrike" dirty="0">
                        <a:solidFill>
                          <a:srgbClr val="000000"/>
                        </a:solidFill>
                        <a:effectLst/>
                        <a:latin typeface="Calibri"/>
                      </a:endParaRPr>
                    </a:p>
                  </a:txBody>
                  <a:tcPr marL="9525" marR="9525" marT="9525" marB="0" anchor="b"/>
                </a:tc>
              </a:tr>
              <a:tr h="425502">
                <a:tc>
                  <a:txBody>
                    <a:bodyPr/>
                    <a:lstStyle/>
                    <a:p>
                      <a:pPr algn="ctr" fontAlgn="b"/>
                      <a:r>
                        <a:rPr lang="en-GB" sz="2800" u="none" strike="noStrike" dirty="0">
                          <a:effectLst/>
                        </a:rPr>
                        <a:t>One in a </a:t>
                      </a:r>
                      <a:r>
                        <a:rPr lang="en-GB" sz="2800" u="none" strike="noStrike" smtClean="0">
                          <a:effectLst/>
                        </a:rPr>
                        <a:t>Million </a:t>
                      </a:r>
                      <a:endParaRPr lang="en-GB" sz="2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052452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SEND Review Evaluation</a:t>
            </a:r>
            <a:endParaRPr lang="en-GB" dirty="0"/>
          </a:p>
        </p:txBody>
      </p:sp>
    </p:spTree>
    <p:extLst>
      <p:ext uri="{BB962C8B-B14F-4D97-AF65-F5344CB8AC3E}">
        <p14:creationId xmlns:p14="http://schemas.microsoft.com/office/powerpoint/2010/main" val="2313843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Metrics of Schools</a:t>
            </a:r>
            <a:endParaRPr lang="en-GB" dirty="0"/>
          </a:p>
        </p:txBody>
      </p:sp>
      <p:sp>
        <p:nvSpPr>
          <p:cNvPr id="3" name="Content Placeholder 2"/>
          <p:cNvSpPr>
            <a:spLocks noGrp="1"/>
          </p:cNvSpPr>
          <p:nvPr>
            <p:ph idx="1"/>
          </p:nvPr>
        </p:nvSpPr>
        <p:spPr>
          <a:xfrm>
            <a:off x="323528" y="1600200"/>
            <a:ext cx="4320480" cy="3052936"/>
          </a:xfrm>
        </p:spPr>
        <p:txBody>
          <a:bodyPr>
            <a:normAutofit/>
          </a:bodyPr>
          <a:lstStyle/>
          <a:p>
            <a:r>
              <a:rPr lang="en-GB" dirty="0" smtClean="0"/>
              <a:t>10 settings participated, these comprised of:</a:t>
            </a:r>
          </a:p>
          <a:p>
            <a:pPr lvl="2"/>
            <a:r>
              <a:rPr lang="en-GB" sz="2400" dirty="0" smtClean="0"/>
              <a:t>6 Primary Schools</a:t>
            </a:r>
          </a:p>
          <a:p>
            <a:pPr lvl="2"/>
            <a:r>
              <a:rPr lang="en-GB" sz="2400" dirty="0" smtClean="0"/>
              <a:t>3 Secondary Schools</a:t>
            </a:r>
          </a:p>
          <a:p>
            <a:pPr lvl="2"/>
            <a:r>
              <a:rPr lang="en-GB" sz="2400" dirty="0" smtClean="0"/>
              <a:t>1 Children’s Centre</a:t>
            </a:r>
          </a:p>
          <a:p>
            <a:pPr lvl="2"/>
            <a:endParaRPr lang="en-GB" sz="2800" dirty="0" smtClean="0"/>
          </a:p>
          <a:p>
            <a:pPr marL="548640" lvl="2" indent="0">
              <a:buNone/>
            </a:pPr>
            <a:endParaRPr lang="en-GB" sz="2800" dirty="0"/>
          </a:p>
          <a:p>
            <a:pPr lvl="2"/>
            <a:endParaRPr lang="en-GB" sz="2800" dirty="0"/>
          </a:p>
        </p:txBody>
      </p:sp>
      <p:sp>
        <p:nvSpPr>
          <p:cNvPr id="5" name="TextBox 4"/>
          <p:cNvSpPr txBox="1"/>
          <p:nvPr/>
        </p:nvSpPr>
        <p:spPr>
          <a:xfrm>
            <a:off x="8172400" y="4797152"/>
            <a:ext cx="864096" cy="369332"/>
          </a:xfrm>
          <a:prstGeom prst="rect">
            <a:avLst/>
          </a:prstGeom>
          <a:noFill/>
        </p:spPr>
        <p:txBody>
          <a:bodyPr wrap="square" rtlCol="0">
            <a:spAutoFit/>
          </a:bodyPr>
          <a:lstStyle/>
          <a:p>
            <a:endParaRPr lang="en-GB" dirty="0">
              <a:solidFill>
                <a:srgbClr val="292934"/>
              </a:solidFill>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8828"/>
          <a:stretch/>
        </p:blipFill>
        <p:spPr bwMode="auto">
          <a:xfrm>
            <a:off x="4355976" y="2267451"/>
            <a:ext cx="4487623" cy="2899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437958" y="4180076"/>
            <a:ext cx="8229600" cy="197281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93A299"/>
              </a:buClr>
            </a:pPr>
            <a:r>
              <a:rPr lang="en-GB" dirty="0" smtClean="0">
                <a:solidFill>
                  <a:srgbClr val="292934"/>
                </a:solidFill>
              </a:rPr>
              <a:t>And in the following areas:</a:t>
            </a:r>
          </a:p>
          <a:p>
            <a:pPr lvl="1">
              <a:buClr>
                <a:srgbClr val="93A299"/>
              </a:buClr>
            </a:pPr>
            <a:r>
              <a:rPr lang="en-GB" sz="2400" dirty="0" smtClean="0">
                <a:solidFill>
                  <a:srgbClr val="292934"/>
                </a:solidFill>
              </a:rPr>
              <a:t>4 North</a:t>
            </a:r>
          </a:p>
          <a:p>
            <a:pPr lvl="1">
              <a:buClr>
                <a:srgbClr val="93A299"/>
              </a:buClr>
            </a:pPr>
            <a:r>
              <a:rPr lang="en-GB" sz="2400" dirty="0" smtClean="0">
                <a:solidFill>
                  <a:srgbClr val="292934"/>
                </a:solidFill>
              </a:rPr>
              <a:t>1 South</a:t>
            </a:r>
          </a:p>
          <a:p>
            <a:pPr lvl="1">
              <a:buClr>
                <a:srgbClr val="93A299"/>
              </a:buClr>
            </a:pPr>
            <a:r>
              <a:rPr lang="en-GB" sz="2400" dirty="0" smtClean="0">
                <a:solidFill>
                  <a:srgbClr val="292934"/>
                </a:solidFill>
              </a:rPr>
              <a:t>3 East</a:t>
            </a:r>
          </a:p>
          <a:p>
            <a:pPr lvl="1">
              <a:buClr>
                <a:srgbClr val="93A299"/>
              </a:buClr>
            </a:pPr>
            <a:r>
              <a:rPr lang="en-GB" sz="2400" dirty="0" smtClean="0">
                <a:solidFill>
                  <a:srgbClr val="292934"/>
                </a:solidFill>
              </a:rPr>
              <a:t>2 West </a:t>
            </a:r>
          </a:p>
        </p:txBody>
      </p:sp>
    </p:spTree>
    <p:extLst>
      <p:ext uri="{BB962C8B-B14F-4D97-AF65-F5344CB8AC3E}">
        <p14:creationId xmlns:p14="http://schemas.microsoft.com/office/powerpoint/2010/main" val="1829603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Findings</a:t>
            </a:r>
            <a:endParaRPr lang="en-GB" dirty="0"/>
          </a:p>
        </p:txBody>
      </p:sp>
      <p:sp>
        <p:nvSpPr>
          <p:cNvPr id="3" name="Content Placeholder 2"/>
          <p:cNvSpPr>
            <a:spLocks noGrp="1"/>
          </p:cNvSpPr>
          <p:nvPr>
            <p:ph idx="1"/>
          </p:nvPr>
        </p:nvSpPr>
        <p:spPr>
          <a:xfrm>
            <a:off x="457200" y="1600200"/>
            <a:ext cx="8229600" cy="1972816"/>
          </a:xfrm>
        </p:spPr>
        <p:txBody>
          <a:bodyPr/>
          <a:lstStyle/>
          <a:p>
            <a:r>
              <a:rPr lang="en-GB" dirty="0" smtClean="0"/>
              <a:t>These findings are based on the completion of the SEND review document completed by schools and discussed in detail with the external reviewers (Senior EP). </a:t>
            </a:r>
            <a:endParaRPr lang="en-GB" dirty="0"/>
          </a:p>
        </p:txBody>
      </p:sp>
      <p:pic>
        <p:nvPicPr>
          <p:cNvPr id="2050" name="Picture 2" descr="http://londonleadershipstrategy.com/sites/default/files/sen-review%20%281%29.jpg"/>
          <p:cNvPicPr>
            <a:picLocks noChangeAspect="1" noChangeArrowheads="1"/>
          </p:cNvPicPr>
          <p:nvPr/>
        </p:nvPicPr>
        <p:blipFill rotWithShape="1">
          <a:blip r:embed="rId2">
            <a:extLst>
              <a:ext uri="{28A0092B-C50C-407E-A947-70E740481C1C}">
                <a14:useLocalDpi xmlns:a14="http://schemas.microsoft.com/office/drawing/2010/main" val="0"/>
              </a:ext>
            </a:extLst>
          </a:blip>
          <a:srcRect l="8987" t="14478" r="8260" b="5355"/>
          <a:stretch/>
        </p:blipFill>
        <p:spPr bwMode="auto">
          <a:xfrm>
            <a:off x="1828801" y="3261815"/>
            <a:ext cx="5240740" cy="337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440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Strengths </a:t>
            </a:r>
            <a:endParaRPr lang="en-GB" dirty="0"/>
          </a:p>
        </p:txBody>
      </p:sp>
      <p:sp>
        <p:nvSpPr>
          <p:cNvPr id="3" name="Text Placeholder 2"/>
          <p:cNvSpPr>
            <a:spLocks noGrp="1"/>
          </p:cNvSpPr>
          <p:nvPr>
            <p:ph type="body" idx="1"/>
          </p:nvPr>
        </p:nvSpPr>
        <p:spPr/>
        <p:txBody>
          <a:bodyPr>
            <a:noAutofit/>
          </a:bodyPr>
          <a:lstStyle/>
          <a:p>
            <a:r>
              <a:rPr lang="en-GB" sz="2400" dirty="0" smtClean="0"/>
              <a:t>Primary and Children’s Centre</a:t>
            </a:r>
            <a:endParaRPr lang="en-GB" sz="2400" dirty="0"/>
          </a:p>
        </p:txBody>
      </p:sp>
      <p:sp>
        <p:nvSpPr>
          <p:cNvPr id="4" name="Content Placeholder 3"/>
          <p:cNvSpPr>
            <a:spLocks noGrp="1"/>
          </p:cNvSpPr>
          <p:nvPr>
            <p:ph sz="half" idx="2"/>
          </p:nvPr>
        </p:nvSpPr>
        <p:spPr/>
        <p:txBody>
          <a:bodyPr>
            <a:normAutofit/>
          </a:bodyPr>
          <a:lstStyle/>
          <a:p>
            <a:r>
              <a:rPr lang="en-GB" sz="1800" dirty="0" smtClean="0"/>
              <a:t>Good relationship and information sharing with parents of children with SEND. </a:t>
            </a:r>
          </a:p>
          <a:p>
            <a:r>
              <a:rPr lang="en-GB" sz="1800" dirty="0" smtClean="0"/>
              <a:t>Close and consistent tracking and monitoring of progress for SEND pupils. </a:t>
            </a:r>
          </a:p>
          <a:p>
            <a:r>
              <a:rPr lang="en-GB" sz="1800" dirty="0" smtClean="0"/>
              <a:t>Whole school ethos of inclusion.</a:t>
            </a:r>
          </a:p>
          <a:p>
            <a:r>
              <a:rPr lang="en-GB" sz="1800" dirty="0" smtClean="0"/>
              <a:t>In-depth baseline assessments.</a:t>
            </a:r>
          </a:p>
          <a:p>
            <a:r>
              <a:rPr lang="en-GB" sz="1800" dirty="0" smtClean="0"/>
              <a:t>Good links with a range of external agencies. </a:t>
            </a:r>
          </a:p>
          <a:p>
            <a:r>
              <a:rPr lang="en-GB" sz="1800" dirty="0" smtClean="0"/>
              <a:t>On going staff training and development. </a:t>
            </a:r>
          </a:p>
          <a:p>
            <a:endParaRPr lang="en-GB" sz="1800" dirty="0"/>
          </a:p>
        </p:txBody>
      </p:sp>
      <p:sp>
        <p:nvSpPr>
          <p:cNvPr id="5" name="Text Placeholder 4"/>
          <p:cNvSpPr>
            <a:spLocks noGrp="1"/>
          </p:cNvSpPr>
          <p:nvPr>
            <p:ph type="body" sz="quarter" idx="3"/>
          </p:nvPr>
        </p:nvSpPr>
        <p:spPr/>
        <p:txBody>
          <a:bodyPr>
            <a:normAutofit/>
          </a:bodyPr>
          <a:lstStyle/>
          <a:p>
            <a:r>
              <a:rPr lang="en-GB" sz="2400" dirty="0" smtClean="0"/>
              <a:t>Secondary</a:t>
            </a:r>
            <a:endParaRPr lang="en-GB" sz="2400" dirty="0"/>
          </a:p>
        </p:txBody>
      </p:sp>
      <p:sp>
        <p:nvSpPr>
          <p:cNvPr id="6" name="Content Placeholder 5"/>
          <p:cNvSpPr>
            <a:spLocks noGrp="1"/>
          </p:cNvSpPr>
          <p:nvPr>
            <p:ph sz="quarter" idx="4"/>
          </p:nvPr>
        </p:nvSpPr>
        <p:spPr/>
        <p:txBody>
          <a:bodyPr>
            <a:normAutofit/>
          </a:bodyPr>
          <a:lstStyle/>
          <a:p>
            <a:r>
              <a:rPr lang="en-GB" sz="1800" dirty="0" smtClean="0"/>
              <a:t>Strategic approach between SENCO and SLT.</a:t>
            </a:r>
          </a:p>
          <a:p>
            <a:r>
              <a:rPr lang="en-GB" sz="1800" dirty="0" smtClean="0"/>
              <a:t>SEND register maintained and up to date.</a:t>
            </a:r>
          </a:p>
          <a:p>
            <a:r>
              <a:rPr lang="en-GB" sz="1800" dirty="0" smtClean="0"/>
              <a:t>Admin support for SENCO</a:t>
            </a:r>
          </a:p>
          <a:p>
            <a:r>
              <a:rPr lang="en-GB" sz="1800" dirty="0" smtClean="0"/>
              <a:t>Development of Individual Passports for students across the ranges.</a:t>
            </a:r>
          </a:p>
          <a:p>
            <a:r>
              <a:rPr lang="en-GB" sz="1800" dirty="0" smtClean="0"/>
              <a:t>Involvement from external agencies. </a:t>
            </a:r>
          </a:p>
          <a:p>
            <a:r>
              <a:rPr lang="en-GB" sz="1800" dirty="0"/>
              <a:t>School is actively engaged in developing LA strategy and processes.</a:t>
            </a:r>
          </a:p>
          <a:p>
            <a:endParaRPr lang="en-GB" sz="1800" dirty="0" smtClean="0"/>
          </a:p>
          <a:p>
            <a:endParaRPr lang="en-GB" sz="1800" dirty="0"/>
          </a:p>
        </p:txBody>
      </p:sp>
    </p:spTree>
    <p:extLst>
      <p:ext uri="{BB962C8B-B14F-4D97-AF65-F5344CB8AC3E}">
        <p14:creationId xmlns:p14="http://schemas.microsoft.com/office/powerpoint/2010/main" val="1602838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to Address</a:t>
            </a:r>
            <a:endParaRPr lang="en-GB" dirty="0"/>
          </a:p>
        </p:txBody>
      </p:sp>
      <p:sp>
        <p:nvSpPr>
          <p:cNvPr id="3" name="Text Placeholder 2"/>
          <p:cNvSpPr>
            <a:spLocks noGrp="1"/>
          </p:cNvSpPr>
          <p:nvPr>
            <p:ph type="body" idx="1"/>
          </p:nvPr>
        </p:nvSpPr>
        <p:spPr/>
        <p:txBody>
          <a:bodyPr>
            <a:normAutofit/>
          </a:bodyPr>
          <a:lstStyle/>
          <a:p>
            <a:r>
              <a:rPr lang="en-GB" dirty="0" smtClean="0"/>
              <a:t>Primary and Children’s Centre</a:t>
            </a:r>
            <a:endParaRPr lang="en-GB" dirty="0"/>
          </a:p>
        </p:txBody>
      </p:sp>
      <p:sp>
        <p:nvSpPr>
          <p:cNvPr id="4" name="Content Placeholder 3"/>
          <p:cNvSpPr>
            <a:spLocks noGrp="1"/>
          </p:cNvSpPr>
          <p:nvPr>
            <p:ph sz="half" idx="2"/>
          </p:nvPr>
        </p:nvSpPr>
        <p:spPr/>
        <p:txBody>
          <a:bodyPr>
            <a:normAutofit/>
          </a:bodyPr>
          <a:lstStyle/>
          <a:p>
            <a:r>
              <a:rPr lang="en-GB" sz="1800" dirty="0" smtClean="0"/>
              <a:t>Greater evaluation of impact of interventions.</a:t>
            </a:r>
          </a:p>
          <a:p>
            <a:r>
              <a:rPr lang="en-GB" sz="1800" dirty="0" smtClean="0"/>
              <a:t>Use of evidence based practice and interventions.</a:t>
            </a:r>
          </a:p>
          <a:p>
            <a:r>
              <a:rPr lang="en-GB" sz="1800" dirty="0" smtClean="0"/>
              <a:t>Raising staff aspirations and continuing to stretch those children with SEND.</a:t>
            </a:r>
          </a:p>
          <a:p>
            <a:r>
              <a:rPr lang="en-GB" sz="1800" dirty="0" smtClean="0"/>
              <a:t>Greater involvement from </a:t>
            </a:r>
            <a:r>
              <a:rPr lang="en-GB" sz="1800" smtClean="0"/>
              <a:t>SEN Governor. </a:t>
            </a:r>
            <a:endParaRPr lang="en-GB" sz="1800" dirty="0" smtClean="0"/>
          </a:p>
          <a:p>
            <a:endParaRPr lang="en-GB" sz="1800" dirty="0" smtClean="0"/>
          </a:p>
          <a:p>
            <a:endParaRPr lang="en-GB" sz="1800" dirty="0"/>
          </a:p>
        </p:txBody>
      </p:sp>
      <p:sp>
        <p:nvSpPr>
          <p:cNvPr id="5" name="Text Placeholder 4"/>
          <p:cNvSpPr>
            <a:spLocks noGrp="1"/>
          </p:cNvSpPr>
          <p:nvPr>
            <p:ph type="body" sz="quarter" idx="3"/>
          </p:nvPr>
        </p:nvSpPr>
        <p:spPr/>
        <p:txBody>
          <a:bodyPr/>
          <a:lstStyle/>
          <a:p>
            <a:r>
              <a:rPr lang="en-GB" dirty="0" smtClean="0"/>
              <a:t>Secondary</a:t>
            </a:r>
            <a:endParaRPr lang="en-GB" dirty="0"/>
          </a:p>
        </p:txBody>
      </p:sp>
      <p:sp>
        <p:nvSpPr>
          <p:cNvPr id="6" name="Content Placeholder 5"/>
          <p:cNvSpPr>
            <a:spLocks noGrp="1"/>
          </p:cNvSpPr>
          <p:nvPr>
            <p:ph sz="quarter" idx="4"/>
          </p:nvPr>
        </p:nvSpPr>
        <p:spPr/>
        <p:txBody>
          <a:bodyPr>
            <a:normAutofit lnSpcReduction="10000"/>
          </a:bodyPr>
          <a:lstStyle/>
          <a:p>
            <a:r>
              <a:rPr lang="en-GB" sz="1800" dirty="0" smtClean="0"/>
              <a:t>Effective use of Teaching Assistants and Support Staff. </a:t>
            </a:r>
          </a:p>
          <a:p>
            <a:r>
              <a:rPr lang="en-GB" sz="1800" dirty="0" smtClean="0"/>
              <a:t>Ensure all subject teachers are promoting an inclusive pedagogy and utilising necessary resources. </a:t>
            </a:r>
          </a:p>
          <a:p>
            <a:r>
              <a:rPr lang="en-GB" sz="1800" dirty="0" smtClean="0"/>
              <a:t>Greater parental involvement and engagement with the SEND provision in school.</a:t>
            </a:r>
          </a:p>
          <a:p>
            <a:r>
              <a:rPr lang="en-GB" sz="1800" dirty="0" smtClean="0"/>
              <a:t>High staff turnover for some settings and the impact on this for SEND pupils.</a:t>
            </a:r>
          </a:p>
          <a:p>
            <a:r>
              <a:rPr lang="en-GB" sz="1800" dirty="0" smtClean="0"/>
              <a:t>Little use of data to drive development and decision making around provision. </a:t>
            </a:r>
            <a:endParaRPr lang="en-GB" sz="1800" dirty="0"/>
          </a:p>
        </p:txBody>
      </p:sp>
    </p:spTree>
    <p:extLst>
      <p:ext uri="{BB962C8B-B14F-4D97-AF65-F5344CB8AC3E}">
        <p14:creationId xmlns:p14="http://schemas.microsoft.com/office/powerpoint/2010/main" val="2834097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7" name="Content Placeholder 6"/>
          <p:cNvSpPr>
            <a:spLocks noGrp="1"/>
          </p:cNvSpPr>
          <p:nvPr>
            <p:ph idx="1"/>
          </p:nvPr>
        </p:nvSpPr>
        <p:spPr>
          <a:xfrm>
            <a:off x="457200" y="1600200"/>
            <a:ext cx="4546848" cy="4565104"/>
          </a:xfrm>
        </p:spPr>
        <p:txBody>
          <a:bodyPr>
            <a:normAutofit/>
          </a:bodyPr>
          <a:lstStyle/>
          <a:p>
            <a:r>
              <a:rPr lang="en-GB" dirty="0" smtClean="0"/>
              <a:t>This is based on a SEND review evaluation form that was gathered where AEPs visited the settings to collect feedback based on their experience of the SEND Review process. </a:t>
            </a:r>
          </a:p>
          <a:p>
            <a:endParaRPr lang="en-GB" dirty="0"/>
          </a:p>
          <a:p>
            <a:r>
              <a:rPr lang="en-GB" dirty="0"/>
              <a:t>7 schools completed the SEND Review Evaluation Form.</a:t>
            </a:r>
          </a:p>
          <a:p>
            <a:endParaRPr lang="en-GB" dirty="0" smtClean="0"/>
          </a:p>
          <a:p>
            <a:endParaRPr lang="en-GB" dirty="0"/>
          </a:p>
        </p:txBody>
      </p:sp>
      <p:pic>
        <p:nvPicPr>
          <p:cNvPr id="3074" name="Picture 2" descr="Image result for pen and pap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16832"/>
            <a:ext cx="309634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731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parts have been most useful?</a:t>
            </a:r>
            <a:endParaRPr lang="en-GB" dirty="0"/>
          </a:p>
        </p:txBody>
      </p:sp>
      <p:sp>
        <p:nvSpPr>
          <p:cNvPr id="3" name="Content Placeholder 2"/>
          <p:cNvSpPr>
            <a:spLocks noGrp="1"/>
          </p:cNvSpPr>
          <p:nvPr>
            <p:ph idx="1"/>
          </p:nvPr>
        </p:nvSpPr>
        <p:spPr>
          <a:xfrm>
            <a:off x="457200" y="1600200"/>
            <a:ext cx="8229600" cy="2548880"/>
          </a:xfrm>
        </p:spPr>
        <p:txBody>
          <a:bodyPr>
            <a:normAutofit/>
          </a:bodyPr>
          <a:lstStyle/>
          <a:p>
            <a:r>
              <a:rPr lang="en-GB" sz="2200" dirty="0" smtClean="0"/>
              <a:t>Having EP input to support SEND development at a strategic level.</a:t>
            </a:r>
          </a:p>
          <a:p>
            <a:r>
              <a:rPr lang="en-GB" sz="2200" dirty="0" smtClean="0"/>
              <a:t>Gaining an external perspective from an impartial reviewer.</a:t>
            </a:r>
          </a:p>
          <a:p>
            <a:r>
              <a:rPr lang="en-GB" sz="2200" dirty="0" smtClean="0"/>
              <a:t>The Review has raised the profile of SEND within school.</a:t>
            </a:r>
          </a:p>
          <a:p>
            <a:r>
              <a:rPr lang="en-GB" sz="2200" dirty="0" smtClean="0"/>
              <a:t>Reassurance and confirmation of approaches that are already in place, thus making sure these are continued.</a:t>
            </a:r>
          </a:p>
          <a:p>
            <a:endParaRPr lang="en-GB" dirty="0"/>
          </a:p>
        </p:txBody>
      </p:sp>
      <p:sp>
        <p:nvSpPr>
          <p:cNvPr id="6" name="Content Placeholder 2"/>
          <p:cNvSpPr txBox="1">
            <a:spLocks/>
          </p:cNvSpPr>
          <p:nvPr/>
        </p:nvSpPr>
        <p:spPr>
          <a:xfrm>
            <a:off x="467544" y="4087111"/>
            <a:ext cx="8229600" cy="2366225"/>
          </a:xfrm>
          <a:prstGeom prst="rect">
            <a:avLst/>
          </a:prstGeom>
          <a:ln w="57150"/>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93A299"/>
              </a:buClr>
            </a:pPr>
            <a:r>
              <a:rPr lang="en-GB" sz="2000" i="1" dirty="0" smtClean="0">
                <a:solidFill>
                  <a:srgbClr val="292934"/>
                </a:solidFill>
              </a:rPr>
              <a:t>“It has raised the profile of SEND within our school”.</a:t>
            </a:r>
          </a:p>
          <a:p>
            <a:pPr>
              <a:buClr>
                <a:srgbClr val="93A299"/>
              </a:buClr>
            </a:pPr>
            <a:r>
              <a:rPr lang="en-GB" sz="2000" i="1" dirty="0" smtClean="0">
                <a:solidFill>
                  <a:srgbClr val="292934"/>
                </a:solidFill>
              </a:rPr>
              <a:t>“Having an experienced EP involved gave the project credibility”.</a:t>
            </a:r>
          </a:p>
          <a:p>
            <a:pPr>
              <a:buClr>
                <a:srgbClr val="93A299"/>
              </a:buClr>
            </a:pPr>
            <a:r>
              <a:rPr lang="en-GB" sz="2000" i="1" dirty="0" smtClean="0">
                <a:solidFill>
                  <a:srgbClr val="292934"/>
                </a:solidFill>
              </a:rPr>
              <a:t>“The feedback meeting was key because senior staff were present and had to listen”.</a:t>
            </a:r>
          </a:p>
          <a:p>
            <a:pPr>
              <a:buClr>
                <a:srgbClr val="93A299"/>
              </a:buClr>
            </a:pPr>
            <a:r>
              <a:rPr lang="en-GB" sz="2000" i="1" dirty="0" smtClean="0">
                <a:solidFill>
                  <a:srgbClr val="292934"/>
                </a:solidFill>
              </a:rPr>
              <a:t>“It was a joint process through conversation and there was a good working relationship”.</a:t>
            </a:r>
            <a:endParaRPr lang="en-GB" sz="2000" i="1" dirty="0">
              <a:solidFill>
                <a:srgbClr val="292934"/>
              </a:solidFill>
            </a:endParaRPr>
          </a:p>
        </p:txBody>
      </p:sp>
    </p:spTree>
    <p:extLst>
      <p:ext uri="{BB962C8B-B14F-4D97-AF65-F5344CB8AC3E}">
        <p14:creationId xmlns:p14="http://schemas.microsoft.com/office/powerpoint/2010/main" val="4035042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an External Reviewer…</a:t>
            </a:r>
            <a:endParaRPr lang="en-GB" dirty="0"/>
          </a:p>
        </p:txBody>
      </p:sp>
      <p:sp>
        <p:nvSpPr>
          <p:cNvPr id="3" name="Content Placeholder 2"/>
          <p:cNvSpPr>
            <a:spLocks noGrp="1"/>
          </p:cNvSpPr>
          <p:nvPr>
            <p:ph idx="1"/>
          </p:nvPr>
        </p:nvSpPr>
        <p:spPr>
          <a:xfrm>
            <a:off x="457200" y="1600200"/>
            <a:ext cx="8229600" cy="2908920"/>
          </a:xfrm>
        </p:spPr>
        <p:txBody>
          <a:bodyPr>
            <a:normAutofit/>
          </a:bodyPr>
          <a:lstStyle/>
          <a:p>
            <a:r>
              <a:rPr lang="en-GB" dirty="0" smtClean="0"/>
              <a:t>All schools highlighted how useful it was to have an impartial, external reviewer as part of the SEND review. Their role included assessing the SEND review document, learning walks and discussion with various staff members and CYP. </a:t>
            </a:r>
          </a:p>
          <a:p>
            <a:r>
              <a:rPr lang="en-GB" dirty="0" smtClean="0"/>
              <a:t>Schools found it beneficial to have someone involved who adopted an objective approach. </a:t>
            </a:r>
          </a:p>
          <a:p>
            <a:endParaRPr lang="en-GB" dirty="0"/>
          </a:p>
        </p:txBody>
      </p:sp>
      <p:sp>
        <p:nvSpPr>
          <p:cNvPr id="4" name="Content Placeholder 2"/>
          <p:cNvSpPr txBox="1">
            <a:spLocks/>
          </p:cNvSpPr>
          <p:nvPr/>
        </p:nvSpPr>
        <p:spPr>
          <a:xfrm>
            <a:off x="539552" y="4625092"/>
            <a:ext cx="8229600" cy="1944216"/>
          </a:xfrm>
          <a:prstGeom prst="rect">
            <a:avLst/>
          </a:prstGeom>
          <a:ln w="57150"/>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93A299"/>
              </a:buClr>
            </a:pPr>
            <a:r>
              <a:rPr lang="en-GB" sz="2000" i="1" dirty="0">
                <a:solidFill>
                  <a:srgbClr val="292934"/>
                </a:solidFill>
              </a:rPr>
              <a:t>‘It made me question my own thoughts about what we have in place for SEND.’ </a:t>
            </a:r>
          </a:p>
          <a:p>
            <a:pPr>
              <a:buClr>
                <a:srgbClr val="93A299"/>
              </a:buClr>
            </a:pPr>
            <a:r>
              <a:rPr lang="en-GB" sz="2000" i="1" dirty="0">
                <a:solidFill>
                  <a:srgbClr val="292934"/>
                </a:solidFill>
              </a:rPr>
              <a:t>‘It’s good to have a different point view, especially when you have been somewhere a long time, it gives an opportunity for reflection’. </a:t>
            </a:r>
          </a:p>
        </p:txBody>
      </p:sp>
    </p:spTree>
    <p:extLst>
      <p:ext uri="{BB962C8B-B14F-4D97-AF65-F5344CB8AC3E}">
        <p14:creationId xmlns:p14="http://schemas.microsoft.com/office/powerpoint/2010/main" val="2849095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Suggested Improvements for SEND Review Process</a:t>
            </a:r>
            <a:endParaRPr lang="en-GB" dirty="0"/>
          </a:p>
        </p:txBody>
      </p:sp>
      <p:sp>
        <p:nvSpPr>
          <p:cNvPr id="5" name="Content Placeholder 4"/>
          <p:cNvSpPr>
            <a:spLocks noGrp="1"/>
          </p:cNvSpPr>
          <p:nvPr>
            <p:ph idx="1"/>
          </p:nvPr>
        </p:nvSpPr>
        <p:spPr>
          <a:xfrm>
            <a:off x="467544" y="1954852"/>
            <a:ext cx="8229600" cy="4570492"/>
          </a:xfrm>
        </p:spPr>
        <p:txBody>
          <a:bodyPr>
            <a:normAutofit/>
          </a:bodyPr>
          <a:lstStyle/>
          <a:p>
            <a:r>
              <a:rPr lang="en-GB" dirty="0" smtClean="0"/>
              <a:t>The Review could benefit from being a longer process, as many of the suggested changes are at a strategic level and yet to be fully embedded. </a:t>
            </a:r>
          </a:p>
          <a:p>
            <a:endParaRPr lang="en-GB" dirty="0" smtClean="0"/>
          </a:p>
          <a:p>
            <a:r>
              <a:rPr lang="en-GB" dirty="0" smtClean="0"/>
              <a:t>Many schools suggested that they would like a continuation of involvement from the same lead  EP throughout the Review. </a:t>
            </a:r>
          </a:p>
          <a:p>
            <a:pPr marL="0" indent="0">
              <a:buNone/>
            </a:pPr>
            <a:endParaRPr lang="en-GB" dirty="0" smtClean="0"/>
          </a:p>
          <a:p>
            <a:r>
              <a:rPr lang="en-GB" b="1" i="1" dirty="0" smtClean="0"/>
              <a:t>A number of schools had no improvements to make, describing it as a ‘very supportive process’. </a:t>
            </a:r>
          </a:p>
          <a:p>
            <a:endParaRPr lang="en-GB" dirty="0"/>
          </a:p>
        </p:txBody>
      </p:sp>
    </p:spTree>
    <p:extLst>
      <p:ext uri="{BB962C8B-B14F-4D97-AF65-F5344CB8AC3E}">
        <p14:creationId xmlns:p14="http://schemas.microsoft.com/office/powerpoint/2010/main" val="176956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r>
              <a:rPr lang="en-GB" dirty="0" smtClean="0"/>
              <a:t>Why Are We Doing This?</a:t>
            </a:r>
            <a:endParaRPr lang="en-GB" sz="2700" dirty="0"/>
          </a:p>
        </p:txBody>
      </p:sp>
      <p:sp>
        <p:nvSpPr>
          <p:cNvPr id="3" name="Content Placeholder 2"/>
          <p:cNvSpPr>
            <a:spLocks noGrp="1"/>
          </p:cNvSpPr>
          <p:nvPr>
            <p:ph idx="1"/>
          </p:nvPr>
        </p:nvSpPr>
        <p:spPr>
          <a:xfrm>
            <a:off x="467544" y="1628800"/>
            <a:ext cx="8229600" cy="4525963"/>
          </a:xfrm>
        </p:spPr>
        <p:txBody>
          <a:bodyPr>
            <a:normAutofit/>
          </a:bodyPr>
          <a:lstStyle/>
          <a:p>
            <a:r>
              <a:rPr lang="en-US" dirty="0"/>
              <a:t>Our vision for children and young people in schools with SEND is the same as for </a:t>
            </a:r>
            <a:r>
              <a:rPr lang="en-US" dirty="0" smtClean="0"/>
              <a:t>all other </a:t>
            </a:r>
            <a:r>
              <a:rPr lang="en-US" dirty="0"/>
              <a:t>pupils: that they achieve well, are included fully in their school communities, and are well prepared for the transition to an adulthood in which they lead happy and fulfilled lives. </a:t>
            </a:r>
            <a:endParaRPr lang="en-US" dirty="0" smtClean="0"/>
          </a:p>
          <a:p>
            <a:pPr marL="0" indent="0">
              <a:buNone/>
            </a:pPr>
            <a:r>
              <a:rPr lang="en-US" sz="2000" b="1" dirty="0" smtClean="0"/>
              <a:t>	</a:t>
            </a:r>
          </a:p>
          <a:p>
            <a:pPr marL="0" indent="0">
              <a:buNone/>
            </a:pPr>
            <a:r>
              <a:rPr lang="en-US" sz="2000" b="1" dirty="0"/>
              <a:t>	</a:t>
            </a:r>
            <a:r>
              <a:rPr lang="en-US" sz="2000" b="1" dirty="0" smtClean="0"/>
              <a:t>		Edward </a:t>
            </a:r>
            <a:r>
              <a:rPr lang="en-US" sz="2000" b="1" dirty="0"/>
              <a:t>Timpson</a:t>
            </a:r>
            <a:r>
              <a:rPr lang="en-GB" sz="2000" dirty="0"/>
              <a:t/>
            </a:r>
            <a:br>
              <a:rPr lang="en-GB" sz="2000" dirty="0"/>
            </a:br>
            <a:r>
              <a:rPr lang="en-GB" sz="2000" dirty="0" smtClean="0"/>
              <a:t>			</a:t>
            </a:r>
            <a:r>
              <a:rPr lang="en-US" sz="2000" dirty="0" smtClean="0"/>
              <a:t>Minister </a:t>
            </a:r>
            <a:r>
              <a:rPr lang="en-US" sz="2000" dirty="0"/>
              <a:t>of State for Children and </a:t>
            </a:r>
            <a:r>
              <a:rPr lang="en-US" sz="2000" dirty="0" smtClean="0"/>
              <a:t>Families</a:t>
            </a:r>
          </a:p>
          <a:p>
            <a:pPr marL="0" indent="0">
              <a:buNone/>
            </a:pPr>
            <a:endParaRPr lang="en-GB" dirty="0"/>
          </a:p>
        </p:txBody>
      </p:sp>
      <p:pic>
        <p:nvPicPr>
          <p:cNvPr id="4" name="Picture 3"/>
          <p:cNvPicPr/>
          <p:nvPr/>
        </p:nvPicPr>
        <p:blipFill>
          <a:blip r:embed="rId3"/>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3247742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Overview of the Impact Within Schools</a:t>
            </a:r>
            <a:endParaRPr lang="en-GB" dirty="0"/>
          </a:p>
        </p:txBody>
      </p:sp>
      <p:sp>
        <p:nvSpPr>
          <p:cNvPr id="3" name="Content Placeholder 2"/>
          <p:cNvSpPr>
            <a:spLocks noGrp="1"/>
          </p:cNvSpPr>
          <p:nvPr>
            <p:ph idx="1"/>
          </p:nvPr>
        </p:nvSpPr>
        <p:spPr>
          <a:xfrm>
            <a:off x="457200" y="1600200"/>
            <a:ext cx="8229600" cy="2908920"/>
          </a:xfrm>
        </p:spPr>
        <p:txBody>
          <a:bodyPr>
            <a:normAutofit/>
          </a:bodyPr>
          <a:lstStyle/>
          <a:p>
            <a:r>
              <a:rPr lang="en-GB" b="1" dirty="0" smtClean="0"/>
              <a:t>All schools have said the Review process has had at least some impact within their setting.</a:t>
            </a:r>
          </a:p>
          <a:p>
            <a:endParaRPr lang="en-GB" dirty="0" smtClean="0"/>
          </a:p>
          <a:p>
            <a:r>
              <a:rPr lang="en-GB" dirty="0" smtClean="0"/>
              <a:t>Many schools are also optimistic that they will observe further impact as the improvements highlighted within the Review become further embedded within their practice.</a:t>
            </a:r>
          </a:p>
          <a:p>
            <a:endParaRPr lang="en-GB" dirty="0"/>
          </a:p>
        </p:txBody>
      </p:sp>
      <p:sp>
        <p:nvSpPr>
          <p:cNvPr id="4" name="Content Placeholder 2"/>
          <p:cNvSpPr txBox="1">
            <a:spLocks/>
          </p:cNvSpPr>
          <p:nvPr/>
        </p:nvSpPr>
        <p:spPr>
          <a:xfrm>
            <a:off x="467544" y="4437112"/>
            <a:ext cx="8229600" cy="1656184"/>
          </a:xfrm>
          <a:prstGeom prst="rect">
            <a:avLst/>
          </a:prstGeom>
          <a:ln w="57150"/>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93A299"/>
              </a:buClr>
            </a:pPr>
            <a:r>
              <a:rPr lang="en-GB" sz="2000" dirty="0" smtClean="0">
                <a:solidFill>
                  <a:srgbClr val="292934"/>
                </a:solidFill>
              </a:rPr>
              <a:t>“We </a:t>
            </a:r>
            <a:r>
              <a:rPr lang="en-GB" sz="2000" dirty="0">
                <a:solidFill>
                  <a:srgbClr val="292934"/>
                </a:solidFill>
              </a:rPr>
              <a:t>see it as a journey, not the end of a process”.</a:t>
            </a:r>
          </a:p>
          <a:p>
            <a:pPr>
              <a:buClr>
                <a:srgbClr val="93A299"/>
              </a:buClr>
            </a:pPr>
            <a:r>
              <a:rPr lang="en-GB" sz="2000" dirty="0" smtClean="0">
                <a:solidFill>
                  <a:srgbClr val="292934"/>
                </a:solidFill>
              </a:rPr>
              <a:t>“We </a:t>
            </a:r>
            <a:r>
              <a:rPr lang="en-GB" sz="2000" dirty="0">
                <a:solidFill>
                  <a:srgbClr val="292934"/>
                </a:solidFill>
              </a:rPr>
              <a:t>feel we have developed a robust process that we can roll out year on year for new staff</a:t>
            </a:r>
            <a:r>
              <a:rPr lang="en-GB" sz="2000" dirty="0" smtClean="0">
                <a:solidFill>
                  <a:srgbClr val="292934"/>
                </a:solidFill>
              </a:rPr>
              <a:t>”.</a:t>
            </a:r>
            <a:endParaRPr lang="en-GB" sz="2000" dirty="0">
              <a:solidFill>
                <a:srgbClr val="292934"/>
              </a:solidFill>
            </a:endParaRPr>
          </a:p>
        </p:txBody>
      </p:sp>
    </p:spTree>
    <p:extLst>
      <p:ext uri="{BB962C8B-B14F-4D97-AF65-F5344CB8AC3E}">
        <p14:creationId xmlns:p14="http://schemas.microsoft.com/office/powerpoint/2010/main" val="2601845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Findings….</a:t>
            </a:r>
            <a:endParaRPr lang="en-GB" dirty="0"/>
          </a:p>
        </p:txBody>
      </p:sp>
      <p:sp>
        <p:nvSpPr>
          <p:cNvPr id="3" name="Content Placeholder 2"/>
          <p:cNvSpPr>
            <a:spLocks noGrp="1"/>
          </p:cNvSpPr>
          <p:nvPr>
            <p:ph idx="1"/>
          </p:nvPr>
        </p:nvSpPr>
        <p:spPr/>
        <p:txBody>
          <a:bodyPr>
            <a:normAutofit/>
          </a:bodyPr>
          <a:lstStyle/>
          <a:p>
            <a:r>
              <a:rPr lang="en-GB" b="1" u="sng" dirty="0" smtClean="0"/>
              <a:t>All</a:t>
            </a:r>
            <a:r>
              <a:rPr lang="en-GB" dirty="0" smtClean="0"/>
              <a:t> schools reported that:</a:t>
            </a:r>
          </a:p>
          <a:p>
            <a:endParaRPr lang="en-GB" dirty="0" smtClean="0"/>
          </a:p>
          <a:p>
            <a:pPr lvl="3"/>
            <a:r>
              <a:rPr lang="en-GB" sz="2400" dirty="0" smtClean="0"/>
              <a:t>They now feel </a:t>
            </a:r>
            <a:r>
              <a:rPr lang="en-GB" sz="2400" b="1" dirty="0" smtClean="0"/>
              <a:t>more confident </a:t>
            </a:r>
            <a:r>
              <a:rPr lang="en-GB" sz="2400" dirty="0" smtClean="0"/>
              <a:t>in their school’s approach to the specific areas identified during the review process. </a:t>
            </a:r>
          </a:p>
          <a:p>
            <a:pPr lvl="3"/>
            <a:endParaRPr lang="en-GB" sz="2400" dirty="0" smtClean="0"/>
          </a:p>
          <a:p>
            <a:pPr lvl="3"/>
            <a:r>
              <a:rPr lang="en-GB" sz="2400" dirty="0" smtClean="0"/>
              <a:t>The Review was a good investment of the schools’ time.</a:t>
            </a:r>
          </a:p>
          <a:p>
            <a:pPr lvl="3"/>
            <a:endParaRPr lang="en-GB" sz="2400" dirty="0" smtClean="0"/>
          </a:p>
          <a:p>
            <a:pPr lvl="3"/>
            <a:r>
              <a:rPr lang="en-GB" sz="2400" dirty="0" smtClean="0"/>
              <a:t>They would recommend the SEND Review process to others.</a:t>
            </a:r>
          </a:p>
          <a:p>
            <a:endParaRPr lang="en-GB" dirty="0"/>
          </a:p>
        </p:txBody>
      </p:sp>
    </p:spTree>
    <p:extLst>
      <p:ext uri="{BB962C8B-B14F-4D97-AF65-F5344CB8AC3E}">
        <p14:creationId xmlns:p14="http://schemas.microsoft.com/office/powerpoint/2010/main" val="2419761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Content Placeholder 3"/>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32" t="30605" r="13848" b="16076"/>
          <a:stretch/>
        </p:blipFill>
        <p:spPr bwMode="auto">
          <a:xfrm>
            <a:off x="467544" y="773391"/>
            <a:ext cx="845585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277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Break</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777" r="-1014" b="11929"/>
          <a:stretch/>
        </p:blipFill>
        <p:spPr>
          <a:xfrm>
            <a:off x="3059833" y="2996952"/>
            <a:ext cx="3061815" cy="1686854"/>
          </a:xfrm>
        </p:spPr>
      </p:pic>
      <p:pic>
        <p:nvPicPr>
          <p:cNvPr id="5" name="Picture 4"/>
          <p:cNvPicPr/>
          <p:nvPr/>
        </p:nvPicPr>
        <p:blipFill>
          <a:blip r:embed="rId3"/>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1812819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 Review Journey</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37645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Snapshot of SEND projects</a:t>
            </a:r>
            <a:endParaRPr lang="en-GB" dirty="0"/>
          </a:p>
        </p:txBody>
      </p:sp>
      <p:sp>
        <p:nvSpPr>
          <p:cNvPr id="3" name="Content Placeholder 2"/>
          <p:cNvSpPr>
            <a:spLocks noGrp="1"/>
          </p:cNvSpPr>
          <p:nvPr>
            <p:ph idx="1"/>
          </p:nvPr>
        </p:nvSpPr>
        <p:spPr/>
        <p:txBody>
          <a:bodyPr/>
          <a:lstStyle/>
          <a:p>
            <a:r>
              <a:rPr lang="en-GB" dirty="0" smtClean="0"/>
              <a:t>5 x 4 slides of Projects</a:t>
            </a:r>
            <a:endParaRPr lang="en-GB" dirty="0"/>
          </a:p>
        </p:txBody>
      </p:sp>
    </p:spTree>
    <p:extLst>
      <p:ext uri="{BB962C8B-B14F-4D97-AF65-F5344CB8AC3E}">
        <p14:creationId xmlns:p14="http://schemas.microsoft.com/office/powerpoint/2010/main" val="525881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SEND Review </a:t>
            </a:r>
            <a:endParaRPr lang="en-GB" b="1" dirty="0"/>
          </a:p>
        </p:txBody>
      </p:sp>
      <p:sp>
        <p:nvSpPr>
          <p:cNvPr id="3" name="Subtitle 2"/>
          <p:cNvSpPr>
            <a:spLocks noGrp="1"/>
          </p:cNvSpPr>
          <p:nvPr>
            <p:ph type="subTitle" idx="1"/>
          </p:nvPr>
        </p:nvSpPr>
        <p:spPr/>
        <p:txBody>
          <a:bodyPr/>
          <a:lstStyle/>
          <a:p>
            <a:r>
              <a:rPr lang="en-GB" dirty="0" smtClean="0"/>
              <a:t>Andrea Pritchard </a:t>
            </a:r>
          </a:p>
          <a:p>
            <a:r>
              <a:rPr lang="en-GB" dirty="0" smtClean="0"/>
              <a:t>Holy Family Catholic School </a:t>
            </a:r>
          </a:p>
          <a:p>
            <a:r>
              <a:rPr lang="en-GB" dirty="0" smtClean="0"/>
              <a:t>Keighley </a:t>
            </a:r>
            <a:endParaRPr lang="en-GB" dirty="0"/>
          </a:p>
        </p:txBody>
      </p:sp>
    </p:spTree>
    <p:extLst>
      <p:ext uri="{BB962C8B-B14F-4D97-AF65-F5344CB8AC3E}">
        <p14:creationId xmlns:p14="http://schemas.microsoft.com/office/powerpoint/2010/main" val="4264786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02744" y="0"/>
            <a:ext cx="2985438" cy="1990292"/>
          </a:xfrm>
          <a:prstGeom prst="rect">
            <a:avLst/>
          </a:prstGeom>
        </p:spPr>
      </p:pic>
      <p:pic>
        <p:nvPicPr>
          <p:cNvPr id="2" name="Picture 1"/>
          <p:cNvPicPr>
            <a:picLocks noChangeAspect="1"/>
          </p:cNvPicPr>
          <p:nvPr/>
        </p:nvPicPr>
        <p:blipFill>
          <a:blip r:embed="rId3"/>
          <a:stretch>
            <a:fillRect/>
          </a:stretch>
        </p:blipFill>
        <p:spPr>
          <a:xfrm>
            <a:off x="1730659" y="2100001"/>
            <a:ext cx="5477731" cy="4066384"/>
          </a:xfrm>
          <a:prstGeom prst="rect">
            <a:avLst/>
          </a:prstGeom>
        </p:spPr>
      </p:pic>
    </p:spTree>
    <p:extLst>
      <p:ext uri="{BB962C8B-B14F-4D97-AF65-F5344CB8AC3E}">
        <p14:creationId xmlns:p14="http://schemas.microsoft.com/office/powerpoint/2010/main" val="3295935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t>SEND Review </a:t>
            </a:r>
            <a:endParaRPr lang="en-GB" sz="4800" b="1" dirty="0"/>
          </a:p>
        </p:txBody>
      </p:sp>
      <p:sp>
        <p:nvSpPr>
          <p:cNvPr id="5" name="Text Placeholder 4"/>
          <p:cNvSpPr>
            <a:spLocks noGrp="1"/>
          </p:cNvSpPr>
          <p:nvPr>
            <p:ph type="body" idx="1"/>
          </p:nvPr>
        </p:nvSpPr>
        <p:spPr/>
        <p:txBody>
          <a:bodyPr/>
          <a:lstStyle/>
          <a:p>
            <a:pPr algn="ctr"/>
            <a:r>
              <a:rPr lang="en-GB" dirty="0" smtClean="0"/>
              <a:t>What we expected </a:t>
            </a:r>
            <a:endParaRPr lang="en-GB" dirty="0"/>
          </a:p>
        </p:txBody>
      </p:sp>
      <p:sp>
        <p:nvSpPr>
          <p:cNvPr id="7" name="Text Placeholder 6"/>
          <p:cNvSpPr>
            <a:spLocks noGrp="1"/>
          </p:cNvSpPr>
          <p:nvPr>
            <p:ph type="body" sz="quarter" idx="3"/>
          </p:nvPr>
        </p:nvSpPr>
        <p:spPr/>
        <p:txBody>
          <a:bodyPr/>
          <a:lstStyle/>
          <a:p>
            <a:pPr algn="ctr"/>
            <a:r>
              <a:rPr lang="en-GB" dirty="0" smtClean="0"/>
              <a:t>What it was like </a:t>
            </a:r>
            <a:endParaRPr lang="en-GB" dirty="0"/>
          </a:p>
        </p:txBody>
      </p:sp>
      <p:pic>
        <p:nvPicPr>
          <p:cNvPr id="4" name="Picture 3"/>
          <p:cNvPicPr>
            <a:picLocks noChangeAspect="1"/>
          </p:cNvPicPr>
          <p:nvPr/>
        </p:nvPicPr>
        <p:blipFill>
          <a:blip r:embed="rId2"/>
          <a:stretch>
            <a:fillRect/>
          </a:stretch>
        </p:blipFill>
        <p:spPr>
          <a:xfrm>
            <a:off x="729676" y="2765137"/>
            <a:ext cx="1148821" cy="1601386"/>
          </a:xfrm>
          <a:prstGeom prst="rect">
            <a:avLst/>
          </a:prstGeom>
        </p:spPr>
      </p:pic>
      <p:pic>
        <p:nvPicPr>
          <p:cNvPr id="9" name="Picture 8"/>
          <p:cNvPicPr>
            <a:picLocks noChangeAspect="1"/>
          </p:cNvPicPr>
          <p:nvPr/>
        </p:nvPicPr>
        <p:blipFill>
          <a:blip r:embed="rId3"/>
          <a:stretch>
            <a:fillRect/>
          </a:stretch>
        </p:blipFill>
        <p:spPr>
          <a:xfrm>
            <a:off x="2529205" y="2712536"/>
            <a:ext cx="1214438" cy="1619250"/>
          </a:xfrm>
          <a:prstGeom prst="rect">
            <a:avLst/>
          </a:prstGeom>
        </p:spPr>
      </p:pic>
      <p:pic>
        <p:nvPicPr>
          <p:cNvPr id="11" name="Picture 10"/>
          <p:cNvPicPr>
            <a:picLocks noChangeAspect="1"/>
          </p:cNvPicPr>
          <p:nvPr/>
        </p:nvPicPr>
        <p:blipFill>
          <a:blip r:embed="rId4"/>
          <a:stretch>
            <a:fillRect/>
          </a:stretch>
        </p:blipFill>
        <p:spPr>
          <a:xfrm>
            <a:off x="2635269" y="4441552"/>
            <a:ext cx="1607344" cy="2143125"/>
          </a:xfrm>
          <a:prstGeom prst="rect">
            <a:avLst/>
          </a:prstGeom>
        </p:spPr>
      </p:pic>
      <p:pic>
        <p:nvPicPr>
          <p:cNvPr id="12" name="Picture 11"/>
          <p:cNvPicPr>
            <a:picLocks noChangeAspect="1"/>
          </p:cNvPicPr>
          <p:nvPr/>
        </p:nvPicPr>
        <p:blipFill>
          <a:blip r:embed="rId5"/>
          <a:stretch>
            <a:fillRect/>
          </a:stretch>
        </p:blipFill>
        <p:spPr>
          <a:xfrm>
            <a:off x="629841" y="4579122"/>
            <a:ext cx="1524791" cy="1867978"/>
          </a:xfrm>
          <a:prstGeom prst="rect">
            <a:avLst/>
          </a:prstGeom>
        </p:spPr>
      </p:pic>
      <p:pic>
        <p:nvPicPr>
          <p:cNvPr id="14" name="Picture 13"/>
          <p:cNvPicPr>
            <a:picLocks noChangeAspect="1"/>
          </p:cNvPicPr>
          <p:nvPr/>
        </p:nvPicPr>
        <p:blipFill>
          <a:blip r:embed="rId6"/>
          <a:stretch>
            <a:fillRect/>
          </a:stretch>
        </p:blipFill>
        <p:spPr>
          <a:xfrm>
            <a:off x="5407204" y="2712536"/>
            <a:ext cx="1352909" cy="1779933"/>
          </a:xfrm>
          <a:prstGeom prst="rect">
            <a:avLst/>
          </a:prstGeom>
        </p:spPr>
      </p:pic>
      <p:pic>
        <p:nvPicPr>
          <p:cNvPr id="15" name="Picture 14"/>
          <p:cNvPicPr>
            <a:picLocks noChangeAspect="1"/>
          </p:cNvPicPr>
          <p:nvPr/>
        </p:nvPicPr>
        <p:blipFill>
          <a:blip r:embed="rId7"/>
          <a:stretch>
            <a:fillRect/>
          </a:stretch>
        </p:blipFill>
        <p:spPr>
          <a:xfrm>
            <a:off x="7146767" y="2679491"/>
            <a:ext cx="1714500" cy="1857375"/>
          </a:xfrm>
          <a:prstGeom prst="rect">
            <a:avLst/>
          </a:prstGeom>
        </p:spPr>
      </p:pic>
      <p:pic>
        <p:nvPicPr>
          <p:cNvPr id="16" name="Picture 15"/>
          <p:cNvPicPr>
            <a:picLocks noChangeAspect="1"/>
          </p:cNvPicPr>
          <p:nvPr/>
        </p:nvPicPr>
        <p:blipFill>
          <a:blip r:embed="rId8"/>
          <a:stretch>
            <a:fillRect/>
          </a:stretch>
        </p:blipFill>
        <p:spPr>
          <a:xfrm>
            <a:off x="5407204" y="4687752"/>
            <a:ext cx="1285875" cy="1857375"/>
          </a:xfrm>
          <a:prstGeom prst="rect">
            <a:avLst/>
          </a:prstGeom>
        </p:spPr>
      </p:pic>
      <p:pic>
        <p:nvPicPr>
          <p:cNvPr id="17" name="Picture 16"/>
          <p:cNvPicPr>
            <a:picLocks noChangeAspect="1"/>
          </p:cNvPicPr>
          <p:nvPr/>
        </p:nvPicPr>
        <p:blipFill>
          <a:blip r:embed="rId9"/>
          <a:stretch>
            <a:fillRect/>
          </a:stretch>
        </p:blipFill>
        <p:spPr>
          <a:xfrm>
            <a:off x="7087090" y="4850298"/>
            <a:ext cx="1774178" cy="1696069"/>
          </a:xfrm>
          <a:prstGeom prst="rect">
            <a:avLst/>
          </a:prstGeom>
        </p:spPr>
      </p:pic>
    </p:spTree>
    <p:extLst>
      <p:ext uri="{BB962C8B-B14F-4D97-AF65-F5344CB8AC3E}">
        <p14:creationId xmlns:p14="http://schemas.microsoft.com/office/powerpoint/2010/main" val="1286927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4800" b="1" dirty="0" smtClean="0"/>
              <a:t>Areas of Strength </a:t>
            </a:r>
            <a:endParaRPr lang="en-GB" sz="4800" b="1" dirty="0"/>
          </a:p>
        </p:txBody>
      </p:sp>
      <p:sp>
        <p:nvSpPr>
          <p:cNvPr id="8" name="Content Placeholder 7"/>
          <p:cNvSpPr>
            <a:spLocks noGrp="1"/>
          </p:cNvSpPr>
          <p:nvPr>
            <p:ph idx="1"/>
          </p:nvPr>
        </p:nvSpPr>
        <p:spPr/>
        <p:txBody>
          <a:bodyPr>
            <a:normAutofit lnSpcReduction="10000"/>
          </a:bodyPr>
          <a:lstStyle/>
          <a:p>
            <a:pPr>
              <a:lnSpc>
                <a:spcPct val="150000"/>
              </a:lnSpc>
            </a:pPr>
            <a:r>
              <a:rPr lang="en-GB" dirty="0" smtClean="0"/>
              <a:t>Meeting emotional and wellbeing needs</a:t>
            </a:r>
          </a:p>
          <a:p>
            <a:pPr>
              <a:lnSpc>
                <a:spcPct val="150000"/>
              </a:lnSpc>
            </a:pPr>
            <a:r>
              <a:rPr lang="en-GB" dirty="0" smtClean="0"/>
              <a:t>Provision is highly valued by students </a:t>
            </a:r>
          </a:p>
          <a:p>
            <a:pPr>
              <a:lnSpc>
                <a:spcPct val="150000"/>
              </a:lnSpc>
            </a:pPr>
            <a:r>
              <a:rPr lang="en-GB" dirty="0" smtClean="0"/>
              <a:t>Student voice </a:t>
            </a:r>
          </a:p>
          <a:p>
            <a:pPr>
              <a:lnSpc>
                <a:spcPct val="150000"/>
              </a:lnSpc>
            </a:pPr>
            <a:r>
              <a:rPr lang="en-GB" dirty="0" smtClean="0"/>
              <a:t>Good progress for EHCP students </a:t>
            </a:r>
          </a:p>
          <a:p>
            <a:pPr>
              <a:lnSpc>
                <a:spcPct val="150000"/>
              </a:lnSpc>
            </a:pPr>
            <a:r>
              <a:rPr lang="en-GB" dirty="0" smtClean="0"/>
              <a:t>Whole school approach to addressing SEND </a:t>
            </a:r>
          </a:p>
          <a:p>
            <a:pPr>
              <a:lnSpc>
                <a:spcPct val="150000"/>
              </a:lnSpc>
            </a:pPr>
            <a:r>
              <a:rPr lang="en-GB" dirty="0" smtClean="0"/>
              <a:t>Willingness of staff to develop SEND </a:t>
            </a:r>
          </a:p>
          <a:p>
            <a:endParaRPr lang="en-GB" dirty="0"/>
          </a:p>
        </p:txBody>
      </p:sp>
      <p:pic>
        <p:nvPicPr>
          <p:cNvPr id="10" name="Picture 9"/>
          <p:cNvPicPr>
            <a:picLocks noChangeAspect="1"/>
          </p:cNvPicPr>
          <p:nvPr/>
        </p:nvPicPr>
        <p:blipFill>
          <a:blip r:embed="rId2"/>
          <a:stretch>
            <a:fillRect/>
          </a:stretch>
        </p:blipFill>
        <p:spPr>
          <a:xfrm>
            <a:off x="7678423" y="4270813"/>
            <a:ext cx="1307306" cy="2457450"/>
          </a:xfrm>
          <a:prstGeom prst="rect">
            <a:avLst/>
          </a:prstGeom>
        </p:spPr>
      </p:pic>
    </p:spTree>
    <p:extLst>
      <p:ext uri="{BB962C8B-B14F-4D97-AF65-F5344CB8AC3E}">
        <p14:creationId xmlns:p14="http://schemas.microsoft.com/office/powerpoint/2010/main" val="413994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a SEND review?</a:t>
            </a:r>
            <a:endParaRPr lang="en-GB" dirty="0"/>
          </a:p>
        </p:txBody>
      </p:sp>
      <p:sp>
        <p:nvSpPr>
          <p:cNvPr id="3" name="Content Placeholder 2"/>
          <p:cNvSpPr>
            <a:spLocks noGrp="1"/>
          </p:cNvSpPr>
          <p:nvPr>
            <p:ph idx="1"/>
          </p:nvPr>
        </p:nvSpPr>
        <p:spPr/>
        <p:txBody>
          <a:bodyPr>
            <a:normAutofit/>
          </a:bodyPr>
          <a:lstStyle/>
          <a:p>
            <a:r>
              <a:rPr lang="en-US" dirty="0" smtClean="0"/>
              <a:t>It links to the Bradford District Plan: </a:t>
            </a:r>
            <a:r>
              <a:rPr lang="en-GB" i="1" dirty="0" smtClean="0"/>
              <a:t>A Great Start And Good Schools For All Our Children</a:t>
            </a:r>
          </a:p>
          <a:p>
            <a:endParaRPr lang="en-GB" sz="900" i="1" dirty="0" smtClean="0"/>
          </a:p>
          <a:p>
            <a:r>
              <a:rPr lang="en-US" dirty="0"/>
              <a:t> </a:t>
            </a:r>
            <a:r>
              <a:rPr lang="en-US" dirty="0" smtClean="0"/>
              <a:t>A </a:t>
            </a:r>
            <a:r>
              <a:rPr lang="en-US" dirty="0"/>
              <a:t>SEND review </a:t>
            </a:r>
            <a:r>
              <a:rPr lang="en-US" dirty="0" smtClean="0"/>
              <a:t>helps </a:t>
            </a:r>
            <a:r>
              <a:rPr lang="en-US" dirty="0"/>
              <a:t>to ensure that all children, in all educational settings, achieve their very best, including the skills and qualifications that they need for successful transition, further education and employment</a:t>
            </a:r>
            <a:r>
              <a:rPr lang="en-US" dirty="0" smtClean="0"/>
              <a:t>.</a:t>
            </a:r>
          </a:p>
          <a:p>
            <a:endParaRPr lang="en-US" sz="1100" dirty="0" smtClean="0"/>
          </a:p>
          <a:p>
            <a:pPr marL="0" indent="0">
              <a:buNone/>
            </a:pPr>
            <a:endParaRPr lang="en-GB" dirty="0"/>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2816320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Areas for development </a:t>
            </a:r>
            <a:endParaRPr lang="en-GB" sz="4800" b="1" dirty="0"/>
          </a:p>
        </p:txBody>
      </p:sp>
      <p:sp>
        <p:nvSpPr>
          <p:cNvPr id="3" name="Content Placeholder 2"/>
          <p:cNvSpPr>
            <a:spLocks noGrp="1"/>
          </p:cNvSpPr>
          <p:nvPr>
            <p:ph idx="1"/>
          </p:nvPr>
        </p:nvSpPr>
        <p:spPr/>
        <p:txBody>
          <a:bodyPr/>
          <a:lstStyle/>
          <a:p>
            <a:pPr>
              <a:lnSpc>
                <a:spcPct val="150000"/>
              </a:lnSpc>
            </a:pPr>
            <a:r>
              <a:rPr lang="en-GB" dirty="0" smtClean="0"/>
              <a:t>Little direct support for students without an EHCP </a:t>
            </a:r>
          </a:p>
          <a:p>
            <a:pPr>
              <a:lnSpc>
                <a:spcPct val="150000"/>
              </a:lnSpc>
            </a:pPr>
            <a:r>
              <a:rPr lang="en-GB" dirty="0" smtClean="0"/>
              <a:t>Teacher workload and additional planning time </a:t>
            </a:r>
          </a:p>
          <a:p>
            <a:pPr>
              <a:lnSpc>
                <a:spcPct val="150000"/>
              </a:lnSpc>
            </a:pPr>
            <a:r>
              <a:rPr lang="en-GB" dirty="0" smtClean="0"/>
              <a:t>Students at ‘school support’ do not make good progress </a:t>
            </a:r>
          </a:p>
          <a:p>
            <a:pPr>
              <a:lnSpc>
                <a:spcPct val="150000"/>
              </a:lnSpc>
            </a:pPr>
            <a:r>
              <a:rPr lang="en-GB" dirty="0" smtClean="0"/>
              <a:t>SEND Budget </a:t>
            </a:r>
          </a:p>
          <a:p>
            <a:endParaRPr lang="en-GB" dirty="0" smtClean="0"/>
          </a:p>
          <a:p>
            <a:endParaRPr lang="en-GB" dirty="0" smtClean="0"/>
          </a:p>
          <a:p>
            <a:endParaRPr lang="en-GB" dirty="0"/>
          </a:p>
        </p:txBody>
      </p:sp>
      <p:pic>
        <p:nvPicPr>
          <p:cNvPr id="4" name="Picture 3"/>
          <p:cNvPicPr>
            <a:picLocks noChangeAspect="1"/>
          </p:cNvPicPr>
          <p:nvPr/>
        </p:nvPicPr>
        <p:blipFill>
          <a:blip r:embed="rId2"/>
          <a:stretch>
            <a:fillRect/>
          </a:stretch>
        </p:blipFill>
        <p:spPr>
          <a:xfrm>
            <a:off x="7429352" y="5177827"/>
            <a:ext cx="1714649" cy="1859441"/>
          </a:xfrm>
          <a:prstGeom prst="rect">
            <a:avLst/>
          </a:prstGeom>
        </p:spPr>
      </p:pic>
      <p:pic>
        <p:nvPicPr>
          <p:cNvPr id="5" name="Picture 4"/>
          <p:cNvPicPr>
            <a:picLocks noChangeAspect="1"/>
          </p:cNvPicPr>
          <p:nvPr/>
        </p:nvPicPr>
        <p:blipFill>
          <a:blip r:embed="rId3"/>
          <a:stretch>
            <a:fillRect/>
          </a:stretch>
        </p:blipFill>
        <p:spPr>
          <a:xfrm>
            <a:off x="7429352" y="117970"/>
            <a:ext cx="1600200" cy="2143125"/>
          </a:xfrm>
          <a:prstGeom prst="rect">
            <a:avLst/>
          </a:prstGeom>
        </p:spPr>
      </p:pic>
      <p:sp>
        <p:nvSpPr>
          <p:cNvPr id="6" name="TextBox 5"/>
          <p:cNvSpPr txBox="1"/>
          <p:nvPr/>
        </p:nvSpPr>
        <p:spPr>
          <a:xfrm>
            <a:off x="0" y="5934670"/>
            <a:ext cx="2853282" cy="923330"/>
          </a:xfrm>
          <a:prstGeom prst="rect">
            <a:avLst/>
          </a:prstGeom>
          <a:noFill/>
        </p:spPr>
        <p:txBody>
          <a:bodyPr wrap="none" rtlCol="0">
            <a:spAutoFit/>
          </a:bodyPr>
          <a:lstStyle/>
          <a:p>
            <a:r>
              <a:rPr lang="en-GB" b="1" dirty="0" smtClean="0">
                <a:solidFill>
                  <a:prstClr val="black"/>
                </a:solidFill>
              </a:rPr>
              <a:t>SEND Review </a:t>
            </a:r>
          </a:p>
          <a:p>
            <a:r>
              <a:rPr lang="en-GB" b="1" dirty="0" smtClean="0">
                <a:solidFill>
                  <a:prstClr val="black"/>
                </a:solidFill>
              </a:rPr>
              <a:t>A Pritchard </a:t>
            </a:r>
          </a:p>
          <a:p>
            <a:r>
              <a:rPr lang="en-GB" b="1" dirty="0" smtClean="0">
                <a:solidFill>
                  <a:prstClr val="black"/>
                </a:solidFill>
              </a:rPr>
              <a:t>Holy Family Catholic School </a:t>
            </a:r>
            <a:endParaRPr lang="en-GB" b="1" dirty="0">
              <a:solidFill>
                <a:prstClr val="black"/>
              </a:solidFill>
            </a:endParaRPr>
          </a:p>
        </p:txBody>
      </p:sp>
    </p:spTree>
    <p:extLst>
      <p:ext uri="{BB962C8B-B14F-4D97-AF65-F5344CB8AC3E}">
        <p14:creationId xmlns:p14="http://schemas.microsoft.com/office/powerpoint/2010/main" val="3164032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Areas for development </a:t>
            </a:r>
            <a:endParaRPr lang="en-GB" sz="4800" b="1" dirty="0"/>
          </a:p>
        </p:txBody>
      </p:sp>
      <p:sp>
        <p:nvSpPr>
          <p:cNvPr id="3" name="Content Placeholder 2"/>
          <p:cNvSpPr>
            <a:spLocks noGrp="1"/>
          </p:cNvSpPr>
          <p:nvPr>
            <p:ph idx="1"/>
          </p:nvPr>
        </p:nvSpPr>
        <p:spPr/>
        <p:txBody>
          <a:bodyPr/>
          <a:lstStyle/>
          <a:p>
            <a:pPr>
              <a:lnSpc>
                <a:spcPct val="150000"/>
              </a:lnSpc>
            </a:pPr>
            <a:r>
              <a:rPr lang="en-GB" dirty="0" smtClean="0"/>
              <a:t>Overlapping teams </a:t>
            </a:r>
          </a:p>
          <a:p>
            <a:pPr>
              <a:lnSpc>
                <a:spcPct val="150000"/>
              </a:lnSpc>
            </a:pPr>
            <a:r>
              <a:rPr lang="en-GB" dirty="0" smtClean="0"/>
              <a:t>Access to curriculum for students in The Bridge </a:t>
            </a:r>
          </a:p>
          <a:p>
            <a:pPr>
              <a:lnSpc>
                <a:spcPct val="150000"/>
              </a:lnSpc>
            </a:pPr>
            <a:r>
              <a:rPr lang="en-GB" dirty="0" smtClean="0"/>
              <a:t>Outcomes for students with EHCP’s </a:t>
            </a:r>
          </a:p>
          <a:p>
            <a:pPr>
              <a:lnSpc>
                <a:spcPct val="150000"/>
              </a:lnSpc>
            </a:pPr>
            <a:r>
              <a:rPr lang="en-GB" dirty="0" smtClean="0"/>
              <a:t>Differentiation not done by class teachers  </a:t>
            </a:r>
          </a:p>
          <a:p>
            <a:endParaRPr lang="en-GB" dirty="0" smtClean="0"/>
          </a:p>
          <a:p>
            <a:endParaRPr lang="en-GB" dirty="0" smtClean="0"/>
          </a:p>
          <a:p>
            <a:endParaRPr lang="en-GB" dirty="0"/>
          </a:p>
        </p:txBody>
      </p:sp>
      <p:pic>
        <p:nvPicPr>
          <p:cNvPr id="4" name="Picture 3"/>
          <p:cNvPicPr>
            <a:picLocks noChangeAspect="1"/>
          </p:cNvPicPr>
          <p:nvPr/>
        </p:nvPicPr>
        <p:blipFill>
          <a:blip r:embed="rId2"/>
          <a:stretch>
            <a:fillRect/>
          </a:stretch>
        </p:blipFill>
        <p:spPr>
          <a:xfrm>
            <a:off x="7429352" y="5177827"/>
            <a:ext cx="1714649" cy="1859441"/>
          </a:xfrm>
          <a:prstGeom prst="rect">
            <a:avLst/>
          </a:prstGeom>
        </p:spPr>
      </p:pic>
      <p:pic>
        <p:nvPicPr>
          <p:cNvPr id="5" name="Picture 4"/>
          <p:cNvPicPr>
            <a:picLocks noChangeAspect="1"/>
          </p:cNvPicPr>
          <p:nvPr/>
        </p:nvPicPr>
        <p:blipFill>
          <a:blip r:embed="rId3"/>
          <a:stretch>
            <a:fillRect/>
          </a:stretch>
        </p:blipFill>
        <p:spPr>
          <a:xfrm>
            <a:off x="7429352" y="117970"/>
            <a:ext cx="1600200" cy="2143125"/>
          </a:xfrm>
          <a:prstGeom prst="rect">
            <a:avLst/>
          </a:prstGeom>
        </p:spPr>
      </p:pic>
      <p:sp>
        <p:nvSpPr>
          <p:cNvPr id="6" name="TextBox 5"/>
          <p:cNvSpPr txBox="1"/>
          <p:nvPr/>
        </p:nvSpPr>
        <p:spPr>
          <a:xfrm>
            <a:off x="0" y="5934670"/>
            <a:ext cx="2853282" cy="923330"/>
          </a:xfrm>
          <a:prstGeom prst="rect">
            <a:avLst/>
          </a:prstGeom>
          <a:noFill/>
        </p:spPr>
        <p:txBody>
          <a:bodyPr wrap="none" rtlCol="0">
            <a:spAutoFit/>
          </a:bodyPr>
          <a:lstStyle/>
          <a:p>
            <a:r>
              <a:rPr lang="en-GB" b="1" dirty="0" smtClean="0">
                <a:solidFill>
                  <a:prstClr val="black"/>
                </a:solidFill>
              </a:rPr>
              <a:t>SEND Review </a:t>
            </a:r>
          </a:p>
          <a:p>
            <a:r>
              <a:rPr lang="en-GB" b="1" dirty="0" smtClean="0">
                <a:solidFill>
                  <a:prstClr val="black"/>
                </a:solidFill>
              </a:rPr>
              <a:t>A Pritchard </a:t>
            </a:r>
          </a:p>
          <a:p>
            <a:r>
              <a:rPr lang="en-GB" b="1" dirty="0" smtClean="0">
                <a:solidFill>
                  <a:prstClr val="black"/>
                </a:solidFill>
              </a:rPr>
              <a:t>Holy Family Catholic School </a:t>
            </a:r>
            <a:endParaRPr lang="en-GB" b="1" dirty="0">
              <a:solidFill>
                <a:prstClr val="black"/>
              </a:solidFill>
            </a:endParaRPr>
          </a:p>
        </p:txBody>
      </p:sp>
    </p:spTree>
    <p:extLst>
      <p:ext uri="{BB962C8B-B14F-4D97-AF65-F5344CB8AC3E}">
        <p14:creationId xmlns:p14="http://schemas.microsoft.com/office/powerpoint/2010/main" val="968056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8814" y="3654511"/>
            <a:ext cx="1528763" cy="2247900"/>
          </a:xfrm>
          <a:prstGeom prst="rect">
            <a:avLst/>
          </a:prstGeom>
        </p:spPr>
      </p:pic>
      <p:sp>
        <p:nvSpPr>
          <p:cNvPr id="6" name="Oval Callout 5"/>
          <p:cNvSpPr/>
          <p:nvPr/>
        </p:nvSpPr>
        <p:spPr>
          <a:xfrm>
            <a:off x="2346896" y="865707"/>
            <a:ext cx="5559574" cy="4184822"/>
          </a:xfrm>
          <a:prstGeom prst="wedgeEllipseCallout">
            <a:avLst>
              <a:gd name="adj1" fmla="val -50384"/>
              <a:gd name="adj2" fmla="val 51083"/>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3275856" y="1888784"/>
            <a:ext cx="3701654" cy="1938992"/>
          </a:xfrm>
          <a:prstGeom prst="rect">
            <a:avLst/>
          </a:prstGeom>
          <a:noFill/>
        </p:spPr>
        <p:txBody>
          <a:bodyPr wrap="none" rtlCol="0">
            <a:spAutoFit/>
          </a:bodyPr>
          <a:lstStyle/>
          <a:p>
            <a:r>
              <a:rPr lang="en-GB" sz="6000" dirty="0" smtClean="0">
                <a:solidFill>
                  <a:prstClr val="black"/>
                </a:solidFill>
              </a:rPr>
              <a:t>Re-Launch </a:t>
            </a:r>
            <a:endParaRPr lang="en-GB" sz="6000" dirty="0" smtClean="0">
              <a:solidFill>
                <a:prstClr val="black"/>
              </a:solidFill>
            </a:endParaRPr>
          </a:p>
          <a:p>
            <a:r>
              <a:rPr lang="en-GB" sz="6000" dirty="0" smtClean="0">
                <a:solidFill>
                  <a:prstClr val="black"/>
                </a:solidFill>
              </a:rPr>
              <a:t>The </a:t>
            </a:r>
            <a:r>
              <a:rPr lang="en-GB" sz="6000" dirty="0" smtClean="0">
                <a:solidFill>
                  <a:prstClr val="black"/>
                </a:solidFill>
              </a:rPr>
              <a:t>Bridge </a:t>
            </a:r>
            <a:endParaRPr lang="en-GB" sz="6000" dirty="0">
              <a:solidFill>
                <a:prstClr val="black"/>
              </a:solidFill>
            </a:endParaRPr>
          </a:p>
        </p:txBody>
      </p:sp>
      <p:pic>
        <p:nvPicPr>
          <p:cNvPr id="9" name="Picture 8"/>
          <p:cNvPicPr>
            <a:picLocks noChangeAspect="1"/>
          </p:cNvPicPr>
          <p:nvPr/>
        </p:nvPicPr>
        <p:blipFill>
          <a:blip r:embed="rId3"/>
          <a:stretch>
            <a:fillRect/>
          </a:stretch>
        </p:blipFill>
        <p:spPr>
          <a:xfrm>
            <a:off x="1" y="4950691"/>
            <a:ext cx="1093808" cy="1730164"/>
          </a:xfrm>
          <a:prstGeom prst="rect">
            <a:avLst/>
          </a:prstGeom>
        </p:spPr>
      </p:pic>
      <p:pic>
        <p:nvPicPr>
          <p:cNvPr id="11" name="Picture 10"/>
          <p:cNvPicPr>
            <a:picLocks noChangeAspect="1"/>
          </p:cNvPicPr>
          <p:nvPr/>
        </p:nvPicPr>
        <p:blipFill>
          <a:blip r:embed="rId4"/>
          <a:stretch>
            <a:fillRect/>
          </a:stretch>
        </p:blipFill>
        <p:spPr>
          <a:xfrm>
            <a:off x="8051198" y="5036704"/>
            <a:ext cx="1092803" cy="1731414"/>
          </a:xfrm>
          <a:prstGeom prst="rect">
            <a:avLst/>
          </a:prstGeom>
        </p:spPr>
      </p:pic>
      <p:pic>
        <p:nvPicPr>
          <p:cNvPr id="12" name="Picture 11"/>
          <p:cNvPicPr>
            <a:picLocks noChangeAspect="1"/>
          </p:cNvPicPr>
          <p:nvPr/>
        </p:nvPicPr>
        <p:blipFill>
          <a:blip r:embed="rId4"/>
          <a:stretch>
            <a:fillRect/>
          </a:stretch>
        </p:blipFill>
        <p:spPr>
          <a:xfrm>
            <a:off x="7993856" y="0"/>
            <a:ext cx="1092803" cy="1731414"/>
          </a:xfrm>
          <a:prstGeom prst="rect">
            <a:avLst/>
          </a:prstGeom>
        </p:spPr>
      </p:pic>
      <p:pic>
        <p:nvPicPr>
          <p:cNvPr id="13" name="Picture 12"/>
          <p:cNvPicPr>
            <a:picLocks noChangeAspect="1"/>
          </p:cNvPicPr>
          <p:nvPr/>
        </p:nvPicPr>
        <p:blipFill>
          <a:blip r:embed="rId4"/>
          <a:stretch>
            <a:fillRect/>
          </a:stretch>
        </p:blipFill>
        <p:spPr>
          <a:xfrm>
            <a:off x="1" y="0"/>
            <a:ext cx="1092803" cy="1731414"/>
          </a:xfrm>
          <a:prstGeom prst="rect">
            <a:avLst/>
          </a:prstGeom>
        </p:spPr>
      </p:pic>
    </p:spTree>
    <p:extLst>
      <p:ext uri="{BB962C8B-B14F-4D97-AF65-F5344CB8AC3E}">
        <p14:creationId xmlns:p14="http://schemas.microsoft.com/office/powerpoint/2010/main" val="3238280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Feedback to stakeholders </a:t>
            </a:r>
            <a:endParaRPr lang="en-GB" sz="4800" b="1" dirty="0"/>
          </a:p>
        </p:txBody>
      </p:sp>
      <p:sp>
        <p:nvSpPr>
          <p:cNvPr id="3" name="Content Placeholder 2"/>
          <p:cNvSpPr>
            <a:spLocks noGrp="1"/>
          </p:cNvSpPr>
          <p:nvPr>
            <p:ph idx="1"/>
          </p:nvPr>
        </p:nvSpPr>
        <p:spPr/>
        <p:txBody>
          <a:bodyPr>
            <a:normAutofit lnSpcReduction="10000"/>
          </a:bodyPr>
          <a:lstStyle/>
          <a:p>
            <a:pPr>
              <a:lnSpc>
                <a:spcPct val="150000"/>
              </a:lnSpc>
            </a:pPr>
            <a:r>
              <a:rPr lang="en-GB" dirty="0" smtClean="0"/>
              <a:t>Governors </a:t>
            </a:r>
          </a:p>
          <a:p>
            <a:pPr>
              <a:lnSpc>
                <a:spcPct val="150000"/>
              </a:lnSpc>
            </a:pPr>
            <a:r>
              <a:rPr lang="en-GB" dirty="0" smtClean="0"/>
              <a:t>SLT including School Development Officer and Business Manager </a:t>
            </a:r>
            <a:endParaRPr lang="en-GB" dirty="0"/>
          </a:p>
          <a:p>
            <a:pPr>
              <a:lnSpc>
                <a:spcPct val="150000"/>
              </a:lnSpc>
            </a:pPr>
            <a:r>
              <a:rPr lang="en-GB" dirty="0" smtClean="0"/>
              <a:t>Students </a:t>
            </a:r>
          </a:p>
          <a:p>
            <a:pPr>
              <a:lnSpc>
                <a:spcPct val="150000"/>
              </a:lnSpc>
            </a:pPr>
            <a:r>
              <a:rPr lang="en-GB" dirty="0" smtClean="0"/>
              <a:t>Whole School </a:t>
            </a:r>
          </a:p>
          <a:p>
            <a:pPr>
              <a:lnSpc>
                <a:spcPct val="150000"/>
              </a:lnSpc>
            </a:pPr>
            <a:r>
              <a:rPr lang="en-GB" dirty="0" smtClean="0"/>
              <a:t>Parents </a:t>
            </a:r>
          </a:p>
          <a:p>
            <a:pPr marL="0" indent="0">
              <a:buNone/>
            </a:pPr>
            <a:endParaRPr lang="en-GB" dirty="0"/>
          </a:p>
        </p:txBody>
      </p:sp>
      <p:pic>
        <p:nvPicPr>
          <p:cNvPr id="4" name="Picture 3"/>
          <p:cNvPicPr>
            <a:picLocks noChangeAspect="1"/>
          </p:cNvPicPr>
          <p:nvPr/>
        </p:nvPicPr>
        <p:blipFill>
          <a:blip r:embed="rId2"/>
          <a:stretch>
            <a:fillRect/>
          </a:stretch>
        </p:blipFill>
        <p:spPr>
          <a:xfrm>
            <a:off x="7356332" y="5010150"/>
            <a:ext cx="1857375" cy="1847850"/>
          </a:xfrm>
          <a:prstGeom prst="rect">
            <a:avLst/>
          </a:prstGeom>
        </p:spPr>
      </p:pic>
      <p:pic>
        <p:nvPicPr>
          <p:cNvPr id="5" name="Picture 4"/>
          <p:cNvPicPr>
            <a:picLocks noChangeAspect="1"/>
          </p:cNvPicPr>
          <p:nvPr/>
        </p:nvPicPr>
        <p:blipFill>
          <a:blip r:embed="rId3"/>
          <a:stretch>
            <a:fillRect/>
          </a:stretch>
        </p:blipFill>
        <p:spPr>
          <a:xfrm>
            <a:off x="1" y="5934078"/>
            <a:ext cx="2194751" cy="1048603"/>
          </a:xfrm>
          <a:prstGeom prst="rect">
            <a:avLst/>
          </a:prstGeom>
        </p:spPr>
      </p:pic>
      <p:pic>
        <p:nvPicPr>
          <p:cNvPr id="6" name="Picture 5"/>
          <p:cNvPicPr>
            <a:picLocks noChangeAspect="1"/>
          </p:cNvPicPr>
          <p:nvPr/>
        </p:nvPicPr>
        <p:blipFill>
          <a:blip r:embed="rId4"/>
          <a:stretch>
            <a:fillRect/>
          </a:stretch>
        </p:blipFill>
        <p:spPr>
          <a:xfrm>
            <a:off x="7484850" y="71599"/>
            <a:ext cx="1600339" cy="2145978"/>
          </a:xfrm>
          <a:prstGeom prst="rect">
            <a:avLst/>
          </a:prstGeom>
        </p:spPr>
      </p:pic>
    </p:spTree>
    <p:extLst>
      <p:ext uri="{BB962C8B-B14F-4D97-AF65-F5344CB8AC3E}">
        <p14:creationId xmlns:p14="http://schemas.microsoft.com/office/powerpoint/2010/main" val="971058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5647" y="1891227"/>
            <a:ext cx="2116499" cy="2784539"/>
          </a:xfrm>
          <a:prstGeom prst="rect">
            <a:avLst/>
          </a:prstGeom>
        </p:spPr>
      </p:pic>
      <p:sp>
        <p:nvSpPr>
          <p:cNvPr id="6" name="TextBox 5"/>
          <p:cNvSpPr txBox="1"/>
          <p:nvPr/>
        </p:nvSpPr>
        <p:spPr>
          <a:xfrm>
            <a:off x="2680855" y="533113"/>
            <a:ext cx="4560223" cy="769441"/>
          </a:xfrm>
          <a:prstGeom prst="rect">
            <a:avLst/>
          </a:prstGeom>
          <a:noFill/>
        </p:spPr>
        <p:txBody>
          <a:bodyPr wrap="none" rtlCol="0">
            <a:spAutoFit/>
          </a:bodyPr>
          <a:lstStyle/>
          <a:p>
            <a:r>
              <a:rPr lang="en-GB" sz="4400" b="1" dirty="0" smtClean="0">
                <a:solidFill>
                  <a:prstClr val="black"/>
                </a:solidFill>
              </a:rPr>
              <a:t>Since the review …</a:t>
            </a:r>
            <a:endParaRPr lang="en-GB" sz="4400" b="1" dirty="0">
              <a:solidFill>
                <a:prstClr val="black"/>
              </a:solidFill>
            </a:endParaRPr>
          </a:p>
        </p:txBody>
      </p:sp>
      <p:pic>
        <p:nvPicPr>
          <p:cNvPr id="7" name="Picture 6"/>
          <p:cNvPicPr>
            <a:picLocks noChangeAspect="1"/>
          </p:cNvPicPr>
          <p:nvPr/>
        </p:nvPicPr>
        <p:blipFill>
          <a:blip r:embed="rId3"/>
          <a:stretch>
            <a:fillRect/>
          </a:stretch>
        </p:blipFill>
        <p:spPr>
          <a:xfrm>
            <a:off x="3381484" y="1891225"/>
            <a:ext cx="1535906" cy="2228850"/>
          </a:xfrm>
          <a:prstGeom prst="rect">
            <a:avLst/>
          </a:prstGeom>
        </p:spPr>
      </p:pic>
      <p:pic>
        <p:nvPicPr>
          <p:cNvPr id="8" name="Picture 7"/>
          <p:cNvPicPr>
            <a:picLocks noChangeAspect="1"/>
          </p:cNvPicPr>
          <p:nvPr/>
        </p:nvPicPr>
        <p:blipFill>
          <a:blip r:embed="rId4"/>
          <a:stretch>
            <a:fillRect/>
          </a:stretch>
        </p:blipFill>
        <p:spPr>
          <a:xfrm>
            <a:off x="6383375" y="1891225"/>
            <a:ext cx="1835944" cy="1847850"/>
          </a:xfrm>
          <a:prstGeom prst="rect">
            <a:avLst/>
          </a:prstGeom>
        </p:spPr>
      </p:pic>
      <p:pic>
        <p:nvPicPr>
          <p:cNvPr id="9" name="Picture 8"/>
          <p:cNvPicPr>
            <a:picLocks noChangeAspect="1"/>
          </p:cNvPicPr>
          <p:nvPr/>
        </p:nvPicPr>
        <p:blipFill>
          <a:blip r:embed="rId5"/>
          <a:stretch>
            <a:fillRect/>
          </a:stretch>
        </p:blipFill>
        <p:spPr>
          <a:xfrm>
            <a:off x="3518946" y="4527985"/>
            <a:ext cx="1607344" cy="2143125"/>
          </a:xfrm>
          <a:prstGeom prst="rect">
            <a:avLst/>
          </a:prstGeom>
        </p:spPr>
      </p:pic>
    </p:spTree>
    <p:extLst>
      <p:ext uri="{BB962C8B-B14F-4D97-AF65-F5344CB8AC3E}">
        <p14:creationId xmlns:p14="http://schemas.microsoft.com/office/powerpoint/2010/main" val="226305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September Re-Launch </a:t>
            </a:r>
            <a:endParaRPr lang="en-GB" sz="4800" b="1" dirty="0"/>
          </a:p>
        </p:txBody>
      </p:sp>
      <p:sp>
        <p:nvSpPr>
          <p:cNvPr id="3" name="Content Placeholder 2"/>
          <p:cNvSpPr>
            <a:spLocks noGrp="1"/>
          </p:cNvSpPr>
          <p:nvPr>
            <p:ph idx="1"/>
          </p:nvPr>
        </p:nvSpPr>
        <p:spPr/>
        <p:txBody>
          <a:bodyPr>
            <a:normAutofit/>
          </a:bodyPr>
          <a:lstStyle/>
          <a:p>
            <a:pPr>
              <a:lnSpc>
                <a:spcPct val="150000"/>
              </a:lnSpc>
            </a:pPr>
            <a:r>
              <a:rPr lang="en-GB" dirty="0" smtClean="0"/>
              <a:t>Whole School </a:t>
            </a:r>
            <a:r>
              <a:rPr lang="en-GB" dirty="0"/>
              <a:t>s</a:t>
            </a:r>
            <a:r>
              <a:rPr lang="en-GB" dirty="0" smtClean="0"/>
              <a:t>essions planned </a:t>
            </a:r>
          </a:p>
          <a:p>
            <a:pPr>
              <a:lnSpc>
                <a:spcPct val="150000"/>
              </a:lnSpc>
            </a:pPr>
            <a:r>
              <a:rPr lang="en-GB" dirty="0" smtClean="0"/>
              <a:t>Appointment of new staff </a:t>
            </a:r>
          </a:p>
          <a:p>
            <a:pPr>
              <a:lnSpc>
                <a:spcPct val="150000"/>
              </a:lnSpc>
            </a:pPr>
            <a:r>
              <a:rPr lang="en-GB" dirty="0" smtClean="0"/>
              <a:t>Outcomes for students with an EHCP</a:t>
            </a:r>
          </a:p>
          <a:p>
            <a:pPr>
              <a:lnSpc>
                <a:spcPct val="150000"/>
              </a:lnSpc>
            </a:pPr>
            <a:r>
              <a:rPr lang="en-GB" dirty="0" smtClean="0"/>
              <a:t>Direct Support for students at Range 3</a:t>
            </a:r>
          </a:p>
          <a:p>
            <a:pPr>
              <a:lnSpc>
                <a:spcPct val="150000"/>
              </a:lnSpc>
            </a:pPr>
            <a:r>
              <a:rPr lang="en-GB" dirty="0" smtClean="0"/>
              <a:t>Mental Health Champion Role better established </a:t>
            </a:r>
          </a:p>
          <a:p>
            <a:pPr marL="0" indent="0">
              <a:buNone/>
            </a:pPr>
            <a:endParaRPr lang="en-GB" dirty="0" smtClean="0"/>
          </a:p>
          <a:p>
            <a:endParaRPr lang="en-GB" dirty="0" smtClean="0"/>
          </a:p>
          <a:p>
            <a:endParaRPr lang="en-GB" dirty="0" smtClean="0"/>
          </a:p>
        </p:txBody>
      </p:sp>
      <p:sp>
        <p:nvSpPr>
          <p:cNvPr id="4" name="TextBox 3"/>
          <p:cNvSpPr txBox="1"/>
          <p:nvPr/>
        </p:nvSpPr>
        <p:spPr>
          <a:xfrm>
            <a:off x="0" y="5934670"/>
            <a:ext cx="2853282" cy="923330"/>
          </a:xfrm>
          <a:prstGeom prst="rect">
            <a:avLst/>
          </a:prstGeom>
          <a:noFill/>
        </p:spPr>
        <p:txBody>
          <a:bodyPr wrap="none" rtlCol="0">
            <a:spAutoFit/>
          </a:bodyPr>
          <a:lstStyle/>
          <a:p>
            <a:r>
              <a:rPr lang="en-GB" b="1" dirty="0" smtClean="0">
                <a:solidFill>
                  <a:prstClr val="black"/>
                </a:solidFill>
              </a:rPr>
              <a:t>SEND Review </a:t>
            </a:r>
          </a:p>
          <a:p>
            <a:r>
              <a:rPr lang="en-GB" b="1" dirty="0" smtClean="0">
                <a:solidFill>
                  <a:prstClr val="black"/>
                </a:solidFill>
              </a:rPr>
              <a:t>A Pritchard </a:t>
            </a:r>
          </a:p>
          <a:p>
            <a:r>
              <a:rPr lang="en-GB" b="1" dirty="0" smtClean="0">
                <a:solidFill>
                  <a:prstClr val="black"/>
                </a:solidFill>
              </a:rPr>
              <a:t>Holy Family Catholic School </a:t>
            </a:r>
            <a:endParaRPr lang="en-GB" b="1" dirty="0">
              <a:solidFill>
                <a:prstClr val="black"/>
              </a:solidFill>
            </a:endParaRPr>
          </a:p>
        </p:txBody>
      </p:sp>
      <p:pic>
        <p:nvPicPr>
          <p:cNvPr id="5" name="Picture 4"/>
          <p:cNvPicPr>
            <a:picLocks noChangeAspect="1"/>
          </p:cNvPicPr>
          <p:nvPr/>
        </p:nvPicPr>
        <p:blipFill>
          <a:blip r:embed="rId2"/>
          <a:stretch>
            <a:fillRect/>
          </a:stretch>
        </p:blipFill>
        <p:spPr>
          <a:xfrm>
            <a:off x="6818244" y="4660058"/>
            <a:ext cx="2182571" cy="2067698"/>
          </a:xfrm>
          <a:prstGeom prst="rect">
            <a:avLst/>
          </a:prstGeom>
        </p:spPr>
      </p:pic>
    </p:spTree>
    <p:extLst>
      <p:ext uri="{BB962C8B-B14F-4D97-AF65-F5344CB8AC3E}">
        <p14:creationId xmlns:p14="http://schemas.microsoft.com/office/powerpoint/2010/main" val="2557328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September Re-Launch </a:t>
            </a:r>
            <a:endParaRPr lang="en-GB" sz="4800" b="1" dirty="0"/>
          </a:p>
        </p:txBody>
      </p:sp>
      <p:sp>
        <p:nvSpPr>
          <p:cNvPr id="3" name="Content Placeholder 2"/>
          <p:cNvSpPr>
            <a:spLocks noGrp="1"/>
          </p:cNvSpPr>
          <p:nvPr>
            <p:ph idx="1"/>
          </p:nvPr>
        </p:nvSpPr>
        <p:spPr/>
        <p:txBody>
          <a:bodyPr/>
          <a:lstStyle/>
          <a:p>
            <a:pPr>
              <a:lnSpc>
                <a:spcPct val="150000"/>
              </a:lnSpc>
            </a:pPr>
            <a:r>
              <a:rPr lang="en-GB" dirty="0"/>
              <a:t>Parent Open Evening for The Bridge </a:t>
            </a:r>
            <a:endParaRPr lang="en-GB" dirty="0" smtClean="0"/>
          </a:p>
          <a:p>
            <a:pPr>
              <a:lnSpc>
                <a:spcPct val="150000"/>
              </a:lnSpc>
            </a:pPr>
            <a:r>
              <a:rPr lang="en-GB" dirty="0" smtClean="0"/>
              <a:t>Physical layout of The Bridge </a:t>
            </a:r>
          </a:p>
          <a:p>
            <a:pPr>
              <a:lnSpc>
                <a:spcPct val="150000"/>
              </a:lnSpc>
            </a:pPr>
            <a:r>
              <a:rPr lang="en-GB" dirty="0" smtClean="0"/>
              <a:t>Full audit of resources </a:t>
            </a:r>
          </a:p>
          <a:p>
            <a:pPr>
              <a:lnSpc>
                <a:spcPct val="150000"/>
              </a:lnSpc>
            </a:pPr>
            <a:r>
              <a:rPr lang="en-GB" dirty="0" smtClean="0"/>
              <a:t>Student passports </a:t>
            </a:r>
          </a:p>
        </p:txBody>
      </p:sp>
      <p:sp>
        <p:nvSpPr>
          <p:cNvPr id="4" name="TextBox 3"/>
          <p:cNvSpPr txBox="1"/>
          <p:nvPr/>
        </p:nvSpPr>
        <p:spPr>
          <a:xfrm>
            <a:off x="0" y="5934670"/>
            <a:ext cx="2853282" cy="923330"/>
          </a:xfrm>
          <a:prstGeom prst="rect">
            <a:avLst/>
          </a:prstGeom>
          <a:noFill/>
        </p:spPr>
        <p:txBody>
          <a:bodyPr wrap="none" rtlCol="0">
            <a:spAutoFit/>
          </a:bodyPr>
          <a:lstStyle/>
          <a:p>
            <a:r>
              <a:rPr lang="en-GB" b="1" dirty="0" smtClean="0">
                <a:solidFill>
                  <a:prstClr val="black"/>
                </a:solidFill>
              </a:rPr>
              <a:t>SEND Review </a:t>
            </a:r>
          </a:p>
          <a:p>
            <a:r>
              <a:rPr lang="en-GB" b="1" dirty="0" smtClean="0">
                <a:solidFill>
                  <a:prstClr val="black"/>
                </a:solidFill>
              </a:rPr>
              <a:t>A Pritchard </a:t>
            </a:r>
          </a:p>
          <a:p>
            <a:r>
              <a:rPr lang="en-GB" b="1" dirty="0" smtClean="0">
                <a:solidFill>
                  <a:prstClr val="black"/>
                </a:solidFill>
              </a:rPr>
              <a:t>Holy Family Catholic School </a:t>
            </a:r>
            <a:endParaRPr lang="en-GB" b="1" dirty="0">
              <a:solidFill>
                <a:prstClr val="black"/>
              </a:solidFill>
            </a:endParaRPr>
          </a:p>
        </p:txBody>
      </p:sp>
      <p:pic>
        <p:nvPicPr>
          <p:cNvPr id="5" name="Picture 4"/>
          <p:cNvPicPr>
            <a:picLocks noChangeAspect="1"/>
          </p:cNvPicPr>
          <p:nvPr/>
        </p:nvPicPr>
        <p:blipFill>
          <a:blip r:embed="rId2"/>
          <a:stretch>
            <a:fillRect/>
          </a:stretch>
        </p:blipFill>
        <p:spPr>
          <a:xfrm>
            <a:off x="6788928" y="4592451"/>
            <a:ext cx="2185606" cy="2072820"/>
          </a:xfrm>
          <a:prstGeom prst="rect">
            <a:avLst/>
          </a:prstGeom>
        </p:spPr>
      </p:pic>
    </p:spTree>
    <p:extLst>
      <p:ext uri="{BB962C8B-B14F-4D97-AF65-F5344CB8AC3E}">
        <p14:creationId xmlns:p14="http://schemas.microsoft.com/office/powerpoint/2010/main" val="635191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Other areas of school involved  </a:t>
            </a:r>
            <a:endParaRPr lang="en-GB" sz="4800" b="1" dirty="0"/>
          </a:p>
        </p:txBody>
      </p:sp>
      <p:sp>
        <p:nvSpPr>
          <p:cNvPr id="3" name="Content Placeholder 2"/>
          <p:cNvSpPr>
            <a:spLocks noGrp="1"/>
          </p:cNvSpPr>
          <p:nvPr>
            <p:ph idx="1"/>
          </p:nvPr>
        </p:nvSpPr>
        <p:spPr/>
        <p:txBody>
          <a:bodyPr/>
          <a:lstStyle/>
          <a:p>
            <a:endParaRPr lang="en-GB" dirty="0" smtClean="0"/>
          </a:p>
          <a:p>
            <a:r>
              <a:rPr lang="en-GB" dirty="0" smtClean="0"/>
              <a:t>Pastoral Team </a:t>
            </a:r>
          </a:p>
          <a:p>
            <a:endParaRPr lang="en-GB" dirty="0" smtClean="0"/>
          </a:p>
          <a:p>
            <a:r>
              <a:rPr lang="en-GB" dirty="0" smtClean="0"/>
              <a:t>Designated Specialist Provision </a:t>
            </a:r>
            <a:endParaRPr lang="en-GB" dirty="0"/>
          </a:p>
        </p:txBody>
      </p:sp>
      <p:sp>
        <p:nvSpPr>
          <p:cNvPr id="4" name="TextBox 3"/>
          <p:cNvSpPr txBox="1"/>
          <p:nvPr/>
        </p:nvSpPr>
        <p:spPr>
          <a:xfrm>
            <a:off x="0" y="5934670"/>
            <a:ext cx="2853282" cy="923330"/>
          </a:xfrm>
          <a:prstGeom prst="rect">
            <a:avLst/>
          </a:prstGeom>
          <a:noFill/>
        </p:spPr>
        <p:txBody>
          <a:bodyPr wrap="none" rtlCol="0">
            <a:spAutoFit/>
          </a:bodyPr>
          <a:lstStyle/>
          <a:p>
            <a:r>
              <a:rPr lang="en-GB" b="1" dirty="0" smtClean="0">
                <a:solidFill>
                  <a:prstClr val="black"/>
                </a:solidFill>
              </a:rPr>
              <a:t>SEND Review </a:t>
            </a:r>
          </a:p>
          <a:p>
            <a:r>
              <a:rPr lang="en-GB" b="1" dirty="0" smtClean="0">
                <a:solidFill>
                  <a:prstClr val="black"/>
                </a:solidFill>
              </a:rPr>
              <a:t>A Pritchard </a:t>
            </a:r>
          </a:p>
          <a:p>
            <a:r>
              <a:rPr lang="en-GB" b="1" dirty="0" smtClean="0">
                <a:solidFill>
                  <a:prstClr val="black"/>
                </a:solidFill>
              </a:rPr>
              <a:t>Holy Family Catholic School </a:t>
            </a:r>
            <a:endParaRPr lang="en-GB" b="1" dirty="0">
              <a:solidFill>
                <a:prstClr val="black"/>
              </a:solidFill>
            </a:endParaRPr>
          </a:p>
        </p:txBody>
      </p:sp>
      <p:pic>
        <p:nvPicPr>
          <p:cNvPr id="6" name="Picture 5"/>
          <p:cNvPicPr>
            <a:picLocks noChangeAspect="1"/>
          </p:cNvPicPr>
          <p:nvPr/>
        </p:nvPicPr>
        <p:blipFill>
          <a:blip r:embed="rId2"/>
          <a:stretch>
            <a:fillRect/>
          </a:stretch>
        </p:blipFill>
        <p:spPr>
          <a:xfrm>
            <a:off x="7223264" y="2462216"/>
            <a:ext cx="1714500" cy="1857375"/>
          </a:xfrm>
          <a:prstGeom prst="rect">
            <a:avLst/>
          </a:prstGeom>
        </p:spPr>
      </p:pic>
      <p:pic>
        <p:nvPicPr>
          <p:cNvPr id="7" name="Picture 6"/>
          <p:cNvPicPr>
            <a:picLocks noChangeAspect="1"/>
          </p:cNvPicPr>
          <p:nvPr/>
        </p:nvPicPr>
        <p:blipFill>
          <a:blip r:embed="rId3"/>
          <a:stretch>
            <a:fillRect/>
          </a:stretch>
        </p:blipFill>
        <p:spPr>
          <a:xfrm>
            <a:off x="7223264" y="4694996"/>
            <a:ext cx="1714500" cy="2000250"/>
          </a:xfrm>
          <a:prstGeom prst="rect">
            <a:avLst/>
          </a:prstGeom>
        </p:spPr>
      </p:pic>
      <p:pic>
        <p:nvPicPr>
          <p:cNvPr id="8" name="Picture 7"/>
          <p:cNvPicPr>
            <a:picLocks noChangeAspect="1"/>
          </p:cNvPicPr>
          <p:nvPr/>
        </p:nvPicPr>
        <p:blipFill>
          <a:blip r:embed="rId4"/>
          <a:stretch>
            <a:fillRect/>
          </a:stretch>
        </p:blipFill>
        <p:spPr>
          <a:xfrm>
            <a:off x="7223264" y="229430"/>
            <a:ext cx="1714500" cy="1857375"/>
          </a:xfrm>
          <a:prstGeom prst="rect">
            <a:avLst/>
          </a:prstGeom>
        </p:spPr>
      </p:pic>
      <p:pic>
        <p:nvPicPr>
          <p:cNvPr id="5" name="Picture 4"/>
          <p:cNvPicPr>
            <a:picLocks noChangeAspect="1"/>
          </p:cNvPicPr>
          <p:nvPr/>
        </p:nvPicPr>
        <p:blipFill>
          <a:blip r:embed="rId5"/>
          <a:stretch>
            <a:fillRect/>
          </a:stretch>
        </p:blipFill>
        <p:spPr>
          <a:xfrm>
            <a:off x="5040114" y="4694996"/>
            <a:ext cx="1546001" cy="2073114"/>
          </a:xfrm>
          <a:prstGeom prst="rect">
            <a:avLst/>
          </a:prstGeom>
        </p:spPr>
      </p:pic>
    </p:spTree>
    <p:extLst>
      <p:ext uri="{BB962C8B-B14F-4D97-AF65-F5344CB8AC3E}">
        <p14:creationId xmlns:p14="http://schemas.microsoft.com/office/powerpoint/2010/main" val="1162756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Areas addressed  </a:t>
            </a:r>
            <a:endParaRPr lang="en-GB" sz="4800" b="1" dirty="0"/>
          </a:p>
        </p:txBody>
      </p:sp>
      <p:sp>
        <p:nvSpPr>
          <p:cNvPr id="3" name="Content Placeholder 2"/>
          <p:cNvSpPr>
            <a:spLocks noGrp="1"/>
          </p:cNvSpPr>
          <p:nvPr>
            <p:ph idx="1"/>
          </p:nvPr>
        </p:nvSpPr>
        <p:spPr/>
        <p:txBody>
          <a:bodyPr>
            <a:normAutofit lnSpcReduction="10000"/>
          </a:bodyPr>
          <a:lstStyle/>
          <a:p>
            <a:r>
              <a:rPr lang="en-GB" dirty="0" smtClean="0">
                <a:solidFill>
                  <a:srgbClr val="FF0000"/>
                </a:solidFill>
              </a:rPr>
              <a:t>Little direct support for students without an EHCP </a:t>
            </a:r>
          </a:p>
          <a:p>
            <a:r>
              <a:rPr lang="en-GB" dirty="0" smtClean="0"/>
              <a:t>Teacher workload and additional planning time </a:t>
            </a:r>
          </a:p>
          <a:p>
            <a:r>
              <a:rPr lang="en-GB" dirty="0" smtClean="0">
                <a:solidFill>
                  <a:srgbClr val="FF0000"/>
                </a:solidFill>
              </a:rPr>
              <a:t>Students at ‘school support’ do not make good progress </a:t>
            </a:r>
          </a:p>
          <a:p>
            <a:r>
              <a:rPr lang="en-GB" dirty="0" smtClean="0">
                <a:solidFill>
                  <a:srgbClr val="FF0000"/>
                </a:solidFill>
              </a:rPr>
              <a:t>SEND Budget </a:t>
            </a:r>
          </a:p>
          <a:p>
            <a:r>
              <a:rPr lang="en-GB" dirty="0" smtClean="0">
                <a:solidFill>
                  <a:srgbClr val="FF0000"/>
                </a:solidFill>
              </a:rPr>
              <a:t>Overlapping teams </a:t>
            </a:r>
          </a:p>
          <a:p>
            <a:r>
              <a:rPr lang="en-GB" dirty="0" smtClean="0">
                <a:solidFill>
                  <a:srgbClr val="FF0000"/>
                </a:solidFill>
              </a:rPr>
              <a:t>Access to curriculum for students in The Bridge </a:t>
            </a:r>
          </a:p>
          <a:p>
            <a:r>
              <a:rPr lang="en-GB" dirty="0" smtClean="0">
                <a:solidFill>
                  <a:srgbClr val="FF0000"/>
                </a:solidFill>
              </a:rPr>
              <a:t>Outcomes for students with EHCP’s </a:t>
            </a:r>
          </a:p>
          <a:p>
            <a:r>
              <a:rPr lang="en-GB" dirty="0" smtClean="0"/>
              <a:t>Differentiation not done by class teachers  </a:t>
            </a:r>
          </a:p>
          <a:p>
            <a:endParaRPr lang="en-GB" dirty="0" smtClean="0"/>
          </a:p>
          <a:p>
            <a:endParaRPr lang="en-GB" dirty="0" smtClean="0"/>
          </a:p>
          <a:p>
            <a:endParaRPr lang="en-GB" dirty="0"/>
          </a:p>
        </p:txBody>
      </p:sp>
      <p:sp>
        <p:nvSpPr>
          <p:cNvPr id="4" name="TextBox 3"/>
          <p:cNvSpPr txBox="1"/>
          <p:nvPr/>
        </p:nvSpPr>
        <p:spPr>
          <a:xfrm>
            <a:off x="0" y="5934670"/>
            <a:ext cx="2853282" cy="923330"/>
          </a:xfrm>
          <a:prstGeom prst="rect">
            <a:avLst/>
          </a:prstGeom>
          <a:noFill/>
        </p:spPr>
        <p:txBody>
          <a:bodyPr wrap="none" rtlCol="0">
            <a:spAutoFit/>
          </a:bodyPr>
          <a:lstStyle/>
          <a:p>
            <a:r>
              <a:rPr lang="en-GB" b="1" dirty="0" smtClean="0">
                <a:solidFill>
                  <a:prstClr val="black"/>
                </a:solidFill>
              </a:rPr>
              <a:t>SEND Review </a:t>
            </a:r>
          </a:p>
          <a:p>
            <a:r>
              <a:rPr lang="en-GB" b="1" dirty="0" smtClean="0">
                <a:solidFill>
                  <a:prstClr val="black"/>
                </a:solidFill>
              </a:rPr>
              <a:t>A Pritchard </a:t>
            </a:r>
          </a:p>
          <a:p>
            <a:r>
              <a:rPr lang="en-GB" b="1" dirty="0" smtClean="0">
                <a:solidFill>
                  <a:prstClr val="black"/>
                </a:solidFill>
              </a:rPr>
              <a:t>Holy Family Catholic School </a:t>
            </a:r>
            <a:endParaRPr lang="en-GB" b="1" dirty="0">
              <a:solidFill>
                <a:prstClr val="black"/>
              </a:solidFill>
            </a:endParaRPr>
          </a:p>
        </p:txBody>
      </p:sp>
      <p:pic>
        <p:nvPicPr>
          <p:cNvPr id="5" name="Picture 4"/>
          <p:cNvPicPr>
            <a:picLocks noChangeAspect="1"/>
          </p:cNvPicPr>
          <p:nvPr/>
        </p:nvPicPr>
        <p:blipFill>
          <a:blip r:embed="rId2"/>
          <a:stretch>
            <a:fillRect/>
          </a:stretch>
        </p:blipFill>
        <p:spPr>
          <a:xfrm>
            <a:off x="7473605" y="4524998"/>
            <a:ext cx="1571625" cy="2181225"/>
          </a:xfrm>
          <a:prstGeom prst="rect">
            <a:avLst/>
          </a:prstGeom>
        </p:spPr>
      </p:pic>
    </p:spTree>
    <p:extLst>
      <p:ext uri="{BB962C8B-B14F-4D97-AF65-F5344CB8AC3E}">
        <p14:creationId xmlns:p14="http://schemas.microsoft.com/office/powerpoint/2010/main" val="189813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Impact so far </a:t>
            </a:r>
            <a:endParaRPr lang="en-GB" sz="4800" b="1" dirty="0"/>
          </a:p>
        </p:txBody>
      </p:sp>
      <p:sp>
        <p:nvSpPr>
          <p:cNvPr id="3" name="Content Placeholder 2"/>
          <p:cNvSpPr>
            <a:spLocks noGrp="1"/>
          </p:cNvSpPr>
          <p:nvPr>
            <p:ph idx="1"/>
          </p:nvPr>
        </p:nvSpPr>
        <p:spPr/>
        <p:txBody>
          <a:bodyPr/>
          <a:lstStyle/>
          <a:p>
            <a:pPr>
              <a:lnSpc>
                <a:spcPct val="150000"/>
              </a:lnSpc>
            </a:pPr>
            <a:r>
              <a:rPr lang="en-GB" dirty="0" smtClean="0"/>
              <a:t>Increased awareness of SEND budget </a:t>
            </a:r>
          </a:p>
          <a:p>
            <a:pPr>
              <a:lnSpc>
                <a:spcPct val="150000"/>
              </a:lnSpc>
            </a:pPr>
            <a:r>
              <a:rPr lang="en-GB" dirty="0" smtClean="0"/>
              <a:t>Re- structure and re-definition of rooms </a:t>
            </a:r>
          </a:p>
          <a:p>
            <a:pPr>
              <a:lnSpc>
                <a:spcPct val="150000"/>
              </a:lnSpc>
            </a:pPr>
            <a:r>
              <a:rPr lang="en-GB" dirty="0" smtClean="0"/>
              <a:t>Staff morale </a:t>
            </a:r>
          </a:p>
          <a:p>
            <a:endParaRPr lang="en-GB" dirty="0"/>
          </a:p>
        </p:txBody>
      </p:sp>
      <p:pic>
        <p:nvPicPr>
          <p:cNvPr id="4" name="Picture 3"/>
          <p:cNvPicPr>
            <a:picLocks noChangeAspect="1"/>
          </p:cNvPicPr>
          <p:nvPr/>
        </p:nvPicPr>
        <p:blipFill>
          <a:blip r:embed="rId2"/>
          <a:stretch>
            <a:fillRect/>
          </a:stretch>
        </p:blipFill>
        <p:spPr>
          <a:xfrm>
            <a:off x="6999920" y="5106068"/>
            <a:ext cx="2057579" cy="1670449"/>
          </a:xfrm>
          <a:prstGeom prst="rect">
            <a:avLst/>
          </a:prstGeom>
        </p:spPr>
      </p:pic>
      <p:sp>
        <p:nvSpPr>
          <p:cNvPr id="5" name="TextBox 4"/>
          <p:cNvSpPr txBox="1"/>
          <p:nvPr/>
        </p:nvSpPr>
        <p:spPr>
          <a:xfrm>
            <a:off x="0" y="5934670"/>
            <a:ext cx="2853282" cy="923330"/>
          </a:xfrm>
          <a:prstGeom prst="rect">
            <a:avLst/>
          </a:prstGeom>
          <a:noFill/>
        </p:spPr>
        <p:txBody>
          <a:bodyPr wrap="none" rtlCol="0">
            <a:spAutoFit/>
          </a:bodyPr>
          <a:lstStyle/>
          <a:p>
            <a:r>
              <a:rPr lang="en-GB" b="1" dirty="0" smtClean="0">
                <a:solidFill>
                  <a:prstClr val="black"/>
                </a:solidFill>
              </a:rPr>
              <a:t>SEND Review </a:t>
            </a:r>
          </a:p>
          <a:p>
            <a:r>
              <a:rPr lang="en-GB" b="1" dirty="0" smtClean="0">
                <a:solidFill>
                  <a:prstClr val="black"/>
                </a:solidFill>
              </a:rPr>
              <a:t>A Pritchard </a:t>
            </a:r>
          </a:p>
          <a:p>
            <a:r>
              <a:rPr lang="en-GB" b="1" dirty="0" smtClean="0">
                <a:solidFill>
                  <a:prstClr val="black"/>
                </a:solidFill>
              </a:rPr>
              <a:t>Holy Family Catholic School </a:t>
            </a:r>
            <a:endParaRPr lang="en-GB" b="1" dirty="0">
              <a:solidFill>
                <a:prstClr val="black"/>
              </a:solidFill>
            </a:endParaRPr>
          </a:p>
        </p:txBody>
      </p:sp>
    </p:spTree>
    <p:extLst>
      <p:ext uri="{BB962C8B-B14F-4D97-AF65-F5344CB8AC3E}">
        <p14:creationId xmlns:p14="http://schemas.microsoft.com/office/powerpoint/2010/main" val="2575991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 Review Background</a:t>
            </a:r>
            <a:endParaRPr lang="en-GB" dirty="0"/>
          </a:p>
        </p:txBody>
      </p:sp>
      <p:sp>
        <p:nvSpPr>
          <p:cNvPr id="3" name="Content Placeholder 2"/>
          <p:cNvSpPr>
            <a:spLocks noGrp="1"/>
          </p:cNvSpPr>
          <p:nvPr>
            <p:ph idx="1"/>
          </p:nvPr>
        </p:nvSpPr>
        <p:spPr/>
        <p:txBody>
          <a:bodyPr>
            <a:normAutofit/>
          </a:bodyPr>
          <a:lstStyle/>
          <a:p>
            <a:r>
              <a:rPr lang="en-GB" sz="2800" dirty="0" smtClean="0"/>
              <a:t>Devised by London Leadership Strategy in </a:t>
            </a:r>
            <a:r>
              <a:rPr lang="en-GB" sz="2800" dirty="0"/>
              <a:t>partnership with over forty outstanding special and mainstream schools, as well as organisations such as Contact a Family, Ofsted, the Council for Disabled Children, the Institute of Education and the Teaching Schools Council. </a:t>
            </a:r>
            <a:endParaRPr lang="en-GB" sz="2800" dirty="0" smtClean="0"/>
          </a:p>
          <a:p>
            <a:endParaRPr lang="en-GB" sz="1000" dirty="0" smtClean="0"/>
          </a:p>
          <a:p>
            <a:r>
              <a:rPr lang="en-GB" sz="2800" dirty="0" smtClean="0"/>
              <a:t>More than </a:t>
            </a:r>
            <a:r>
              <a:rPr lang="en-GB" sz="2800" dirty="0"/>
              <a:t>200 schools </a:t>
            </a:r>
            <a:r>
              <a:rPr lang="en-GB" sz="2800" dirty="0" smtClean="0"/>
              <a:t>have completed the SEND review programme.</a:t>
            </a:r>
          </a:p>
          <a:p>
            <a:pPr marL="0" indent="0">
              <a:buNone/>
            </a:pPr>
            <a:endParaRPr lang="en-GB" sz="2400" dirty="0" smtClean="0"/>
          </a:p>
        </p:txBody>
      </p:sp>
      <p:pic>
        <p:nvPicPr>
          <p:cNvPr id="4" name="Picture 3"/>
          <p:cNvPicPr/>
          <p:nvPr/>
        </p:nvPicPr>
        <p:blipFill>
          <a:blip r:embed="rId3"/>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1116664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t>Work still to do</a:t>
            </a:r>
            <a:endParaRPr lang="en-GB" sz="4800" b="1" dirty="0"/>
          </a:p>
        </p:txBody>
      </p:sp>
      <p:sp>
        <p:nvSpPr>
          <p:cNvPr id="3" name="Content Placeholder 2"/>
          <p:cNvSpPr>
            <a:spLocks noGrp="1"/>
          </p:cNvSpPr>
          <p:nvPr>
            <p:ph idx="1"/>
          </p:nvPr>
        </p:nvSpPr>
        <p:spPr/>
        <p:txBody>
          <a:bodyPr>
            <a:normAutofit/>
          </a:bodyPr>
          <a:lstStyle/>
          <a:p>
            <a:pPr>
              <a:lnSpc>
                <a:spcPct val="150000"/>
              </a:lnSpc>
            </a:pPr>
            <a:r>
              <a:rPr lang="en-GB" dirty="0" smtClean="0"/>
              <a:t>Re-Launch! </a:t>
            </a:r>
          </a:p>
          <a:p>
            <a:pPr>
              <a:lnSpc>
                <a:spcPct val="150000"/>
              </a:lnSpc>
            </a:pPr>
            <a:r>
              <a:rPr lang="en-GB" dirty="0" smtClean="0"/>
              <a:t>SEND Budget</a:t>
            </a:r>
          </a:p>
          <a:p>
            <a:pPr>
              <a:lnSpc>
                <a:spcPct val="150000"/>
              </a:lnSpc>
            </a:pPr>
            <a:r>
              <a:rPr lang="en-GB" dirty="0" smtClean="0"/>
              <a:t>Increase staff training on SEND </a:t>
            </a:r>
          </a:p>
          <a:p>
            <a:pPr>
              <a:lnSpc>
                <a:spcPct val="150000"/>
              </a:lnSpc>
            </a:pPr>
            <a:r>
              <a:rPr lang="en-GB" dirty="0" smtClean="0"/>
              <a:t> Teacher workload and planning time </a:t>
            </a:r>
          </a:p>
          <a:p>
            <a:pPr>
              <a:lnSpc>
                <a:spcPct val="150000"/>
              </a:lnSpc>
            </a:pPr>
            <a:r>
              <a:rPr lang="en-GB" dirty="0" smtClean="0"/>
              <a:t>Departmental re-structure </a:t>
            </a:r>
          </a:p>
        </p:txBody>
      </p:sp>
      <p:pic>
        <p:nvPicPr>
          <p:cNvPr id="4" name="Picture 3"/>
          <p:cNvPicPr>
            <a:picLocks noChangeAspect="1"/>
          </p:cNvPicPr>
          <p:nvPr/>
        </p:nvPicPr>
        <p:blipFill>
          <a:blip r:embed="rId2"/>
          <a:stretch>
            <a:fillRect/>
          </a:stretch>
        </p:blipFill>
        <p:spPr>
          <a:xfrm>
            <a:off x="7384153" y="4662694"/>
            <a:ext cx="1571625" cy="2038350"/>
          </a:xfrm>
          <a:prstGeom prst="rect">
            <a:avLst/>
          </a:prstGeom>
        </p:spPr>
      </p:pic>
      <p:sp>
        <p:nvSpPr>
          <p:cNvPr id="5" name="TextBox 4"/>
          <p:cNvSpPr txBox="1"/>
          <p:nvPr/>
        </p:nvSpPr>
        <p:spPr>
          <a:xfrm>
            <a:off x="0" y="5934670"/>
            <a:ext cx="2853282" cy="923330"/>
          </a:xfrm>
          <a:prstGeom prst="rect">
            <a:avLst/>
          </a:prstGeom>
          <a:noFill/>
        </p:spPr>
        <p:txBody>
          <a:bodyPr wrap="none" rtlCol="0">
            <a:spAutoFit/>
          </a:bodyPr>
          <a:lstStyle/>
          <a:p>
            <a:r>
              <a:rPr lang="en-GB" b="1" dirty="0" smtClean="0">
                <a:solidFill>
                  <a:prstClr val="black"/>
                </a:solidFill>
              </a:rPr>
              <a:t>SEND Review </a:t>
            </a:r>
          </a:p>
          <a:p>
            <a:r>
              <a:rPr lang="en-GB" b="1" dirty="0" smtClean="0">
                <a:solidFill>
                  <a:prstClr val="black"/>
                </a:solidFill>
              </a:rPr>
              <a:t>A Pritchard </a:t>
            </a:r>
          </a:p>
          <a:p>
            <a:r>
              <a:rPr lang="en-GB" b="1" dirty="0" smtClean="0">
                <a:solidFill>
                  <a:prstClr val="black"/>
                </a:solidFill>
              </a:rPr>
              <a:t>Holy Family Catholic School </a:t>
            </a:r>
            <a:endParaRPr lang="en-GB" b="1" dirty="0">
              <a:solidFill>
                <a:prstClr val="black"/>
              </a:solidFill>
            </a:endParaRPr>
          </a:p>
        </p:txBody>
      </p:sp>
    </p:spTree>
    <p:extLst>
      <p:ext uri="{BB962C8B-B14F-4D97-AF65-F5344CB8AC3E}">
        <p14:creationId xmlns:p14="http://schemas.microsoft.com/office/powerpoint/2010/main" val="42000963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t>SEND Review </a:t>
            </a:r>
            <a:endParaRPr lang="en-GB" b="1" dirty="0"/>
          </a:p>
        </p:txBody>
      </p:sp>
      <p:pic>
        <p:nvPicPr>
          <p:cNvPr id="7" name="Picture 6"/>
          <p:cNvPicPr>
            <a:picLocks noChangeAspect="1"/>
          </p:cNvPicPr>
          <p:nvPr/>
        </p:nvPicPr>
        <p:blipFill>
          <a:blip r:embed="rId2"/>
          <a:stretch>
            <a:fillRect/>
          </a:stretch>
        </p:blipFill>
        <p:spPr>
          <a:xfrm>
            <a:off x="3353914" y="2556223"/>
            <a:ext cx="2436175" cy="3248233"/>
          </a:xfrm>
          <a:prstGeom prst="rect">
            <a:avLst/>
          </a:prstGeom>
        </p:spPr>
      </p:pic>
    </p:spTree>
    <p:extLst>
      <p:ext uri="{BB962C8B-B14F-4D97-AF65-F5344CB8AC3E}">
        <p14:creationId xmlns:p14="http://schemas.microsoft.com/office/powerpoint/2010/main" val="14524432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Wycliffe CE Primary School</a:t>
            </a:r>
            <a:endParaRPr lang="en-GB" dirty="0"/>
          </a:p>
        </p:txBody>
      </p:sp>
      <p:sp>
        <p:nvSpPr>
          <p:cNvPr id="3" name="Title 2"/>
          <p:cNvSpPr>
            <a:spLocks noGrp="1"/>
          </p:cNvSpPr>
          <p:nvPr>
            <p:ph type="title"/>
          </p:nvPr>
        </p:nvSpPr>
        <p:spPr/>
        <p:txBody>
          <a:bodyPr/>
          <a:lstStyle/>
          <a:p>
            <a:r>
              <a:rPr lang="en-GB" dirty="0" smtClean="0"/>
              <a:t>Our journey on the SEND Review Process</a:t>
            </a:r>
            <a:endParaRPr lang="en-GB" dirty="0"/>
          </a:p>
        </p:txBody>
      </p:sp>
      <p:pic>
        <p:nvPicPr>
          <p:cNvPr id="4" name="Picture 3"/>
          <p:cNvPicPr/>
          <p:nvPr/>
        </p:nvPicPr>
        <p:blipFill rotWithShape="1">
          <a:blip r:embed="rId3"/>
          <a:srcRect l="4659" t="22099" r="52168" b="41436"/>
          <a:stretch/>
        </p:blipFill>
        <p:spPr bwMode="auto">
          <a:xfrm>
            <a:off x="3040132" y="5301208"/>
            <a:ext cx="3063735" cy="114471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97805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962025"/>
            <a:ext cx="7391400" cy="4933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3087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dirty="0"/>
          </a:p>
        </p:txBody>
      </p:sp>
      <p:pic>
        <p:nvPicPr>
          <p:cNvPr id="4" name="Picture 3"/>
          <p:cNvPicPr>
            <a:picLocks noChangeAspect="1"/>
          </p:cNvPicPr>
          <p:nvPr/>
        </p:nvPicPr>
        <p:blipFill>
          <a:blip r:embed="rId3"/>
          <a:stretch>
            <a:fillRect/>
          </a:stretch>
        </p:blipFill>
        <p:spPr>
          <a:xfrm>
            <a:off x="1763688" y="222495"/>
            <a:ext cx="5544616" cy="6330792"/>
          </a:xfrm>
          <a:prstGeom prst="rect">
            <a:avLst/>
          </a:prstGeom>
          <a:ln>
            <a:noFill/>
          </a:ln>
          <a:effectLst>
            <a:softEdge rad="112500"/>
          </a:effectLst>
        </p:spPr>
      </p:pic>
    </p:spTree>
    <p:extLst>
      <p:ext uri="{BB962C8B-B14F-4D97-AF65-F5344CB8AC3E}">
        <p14:creationId xmlns:p14="http://schemas.microsoft.com/office/powerpoint/2010/main" val="6501404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3"/>
          <a:stretch>
            <a:fillRect/>
          </a:stretch>
        </p:blipFill>
        <p:spPr>
          <a:xfrm>
            <a:off x="520507" y="685802"/>
            <a:ext cx="8299965" cy="5619768"/>
          </a:xfrm>
          <a:prstGeom prst="rect">
            <a:avLst/>
          </a:prstGeom>
          <a:ln>
            <a:noFill/>
          </a:ln>
          <a:effectLst>
            <a:softEdge rad="112500"/>
          </a:effectLst>
        </p:spPr>
      </p:pic>
    </p:spTree>
    <p:extLst>
      <p:ext uri="{BB962C8B-B14F-4D97-AF65-F5344CB8AC3E}">
        <p14:creationId xmlns:p14="http://schemas.microsoft.com/office/powerpoint/2010/main" val="24515973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3"/>
          <a:stretch>
            <a:fillRect/>
          </a:stretch>
        </p:blipFill>
        <p:spPr>
          <a:xfrm>
            <a:off x="2267744" y="472436"/>
            <a:ext cx="4392488" cy="5635949"/>
          </a:xfrm>
          <a:prstGeom prst="rect">
            <a:avLst/>
          </a:prstGeom>
          <a:ln>
            <a:noFill/>
          </a:ln>
          <a:effectLst>
            <a:softEdge rad="112500"/>
          </a:effectLst>
        </p:spPr>
      </p:pic>
    </p:spTree>
    <p:extLst>
      <p:ext uri="{BB962C8B-B14F-4D97-AF65-F5344CB8AC3E}">
        <p14:creationId xmlns:p14="http://schemas.microsoft.com/office/powerpoint/2010/main" val="2076749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3"/>
          <a:stretch>
            <a:fillRect/>
          </a:stretch>
        </p:blipFill>
        <p:spPr>
          <a:xfrm>
            <a:off x="523875" y="1076325"/>
            <a:ext cx="8096250" cy="4705350"/>
          </a:xfrm>
          <a:prstGeom prst="rect">
            <a:avLst/>
          </a:prstGeom>
          <a:ln>
            <a:noFill/>
          </a:ln>
          <a:effectLst>
            <a:softEdge rad="112500"/>
          </a:effectLst>
        </p:spPr>
      </p:pic>
    </p:spTree>
    <p:extLst>
      <p:ext uri="{BB962C8B-B14F-4D97-AF65-F5344CB8AC3E}">
        <p14:creationId xmlns:p14="http://schemas.microsoft.com/office/powerpoint/2010/main" val="3892388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23279530"/>
              </p:ext>
            </p:extLst>
          </p:nvPr>
        </p:nvGraphicFramePr>
        <p:xfrm>
          <a:off x="251520" y="116632"/>
          <a:ext cx="8640960" cy="6555186"/>
        </p:xfrm>
        <a:graphic>
          <a:graphicData uri="http://schemas.openxmlformats.org/drawingml/2006/table">
            <a:tbl>
              <a:tblPr firstRow="1" firstCol="1" bandRow="1">
                <a:tableStyleId>{5C22544A-7EE6-4342-B048-85BDC9FD1C3A}</a:tableStyleId>
              </a:tblPr>
              <a:tblGrid>
                <a:gridCol w="5609500"/>
                <a:gridCol w="816162"/>
                <a:gridCol w="816162"/>
                <a:gridCol w="777297"/>
                <a:gridCol w="621839"/>
              </a:tblGrid>
              <a:tr h="405705">
                <a:tc>
                  <a:txBody>
                    <a:bodyPr/>
                    <a:lstStyle/>
                    <a:p>
                      <a:endParaRPr lang="en-GB" sz="1400" dirty="0">
                        <a:effectLst/>
                        <a:latin typeface="Times New Roman"/>
                      </a:endParaRPr>
                    </a:p>
                  </a:txBody>
                  <a:tcPr marL="46040" marR="46040" marT="0" marB="0" anchor="b"/>
                </a:tc>
                <a:tc>
                  <a:txBody>
                    <a:bodyPr/>
                    <a:lstStyle/>
                    <a:p>
                      <a:pPr algn="ctr">
                        <a:spcAft>
                          <a:spcPts val="0"/>
                        </a:spcAft>
                      </a:pPr>
                      <a:r>
                        <a:rPr lang="en-GB" sz="1400">
                          <a:effectLst/>
                        </a:rPr>
                        <a:t>02/05/2018</a:t>
                      </a:r>
                      <a:endParaRPr lang="en-GB" sz="1600">
                        <a:effectLst/>
                        <a:latin typeface="Times New Roman"/>
                        <a:ea typeface="Calibri"/>
                      </a:endParaRPr>
                    </a:p>
                  </a:txBody>
                  <a:tcPr marL="46040" marR="46040" marT="0" marB="0" anchor="ctr"/>
                </a:tc>
                <a:tc>
                  <a:txBody>
                    <a:bodyPr/>
                    <a:lstStyle/>
                    <a:p>
                      <a:pPr algn="ctr">
                        <a:spcAft>
                          <a:spcPts val="0"/>
                        </a:spcAft>
                      </a:pPr>
                      <a:r>
                        <a:rPr lang="en-GB" sz="1400">
                          <a:effectLst/>
                        </a:rPr>
                        <a:t>02/05/2018</a:t>
                      </a:r>
                      <a:endParaRPr lang="en-GB" sz="1600">
                        <a:effectLst/>
                        <a:latin typeface="Times New Roman"/>
                        <a:ea typeface="Calibri"/>
                      </a:endParaRPr>
                    </a:p>
                  </a:txBody>
                  <a:tcPr marL="46040" marR="46040" marT="0" marB="0" anchor="ctr"/>
                </a:tc>
                <a:tc>
                  <a:txBody>
                    <a:bodyPr/>
                    <a:lstStyle/>
                    <a:p>
                      <a:pPr algn="ctr">
                        <a:spcAft>
                          <a:spcPts val="0"/>
                        </a:spcAft>
                      </a:pPr>
                      <a:r>
                        <a:rPr lang="en-GB" sz="1400">
                          <a:effectLst/>
                        </a:rPr>
                        <a:t>10/07/2018</a:t>
                      </a:r>
                      <a:endParaRPr lang="en-GB" sz="1600">
                        <a:effectLst/>
                        <a:latin typeface="Times New Roman"/>
                        <a:ea typeface="Calibri"/>
                      </a:endParaRPr>
                    </a:p>
                  </a:txBody>
                  <a:tcPr marL="46040" marR="46040" marT="0" marB="0" anchor="ctr"/>
                </a:tc>
                <a:tc>
                  <a:txBody>
                    <a:bodyPr/>
                    <a:lstStyle/>
                    <a:p>
                      <a:endParaRPr lang="en-GB" sz="1400" dirty="0">
                        <a:effectLst/>
                        <a:latin typeface="Times New Roman"/>
                      </a:endParaRPr>
                    </a:p>
                  </a:txBody>
                  <a:tcPr marL="46040" marR="46040" marT="0" marB="0" anchor="b"/>
                </a:tc>
              </a:tr>
              <a:tr h="922056">
                <a:tc>
                  <a:txBody>
                    <a:bodyPr/>
                    <a:lstStyle/>
                    <a:p>
                      <a:pPr algn="ctr">
                        <a:spcAft>
                          <a:spcPts val="0"/>
                        </a:spcAft>
                      </a:pPr>
                      <a:r>
                        <a:rPr lang="en-GB" sz="1400">
                          <a:effectLst/>
                        </a:rPr>
                        <a:t>QFT strategies</a:t>
                      </a:r>
                      <a:endParaRPr lang="en-GB" sz="1600">
                        <a:effectLst/>
                        <a:latin typeface="Times New Roman"/>
                        <a:ea typeface="Calibri"/>
                      </a:endParaRPr>
                    </a:p>
                  </a:txBody>
                  <a:tcPr marL="46040" marR="46040" marT="0" marB="0" anchor="b"/>
                </a:tc>
                <a:tc>
                  <a:txBody>
                    <a:bodyPr/>
                    <a:lstStyle/>
                    <a:p>
                      <a:pPr>
                        <a:spcAft>
                          <a:spcPts val="0"/>
                        </a:spcAft>
                      </a:pPr>
                      <a:r>
                        <a:rPr lang="en-GB" sz="1400">
                          <a:effectLst/>
                        </a:rPr>
                        <a:t>Pre av. For all</a:t>
                      </a:r>
                      <a:endParaRPr lang="en-GB" sz="1600">
                        <a:effectLst/>
                        <a:latin typeface="Times New Roman"/>
                        <a:ea typeface="Calibri"/>
                      </a:endParaRPr>
                    </a:p>
                  </a:txBody>
                  <a:tcPr marL="46040" marR="46040" marT="0" marB="0" anchor="b"/>
                </a:tc>
                <a:tc>
                  <a:txBody>
                    <a:bodyPr/>
                    <a:lstStyle/>
                    <a:p>
                      <a:pPr>
                        <a:spcAft>
                          <a:spcPts val="0"/>
                        </a:spcAft>
                      </a:pPr>
                      <a:r>
                        <a:rPr lang="en-GB" sz="1400">
                          <a:effectLst/>
                        </a:rPr>
                        <a:t>Pre for those who did post scores</a:t>
                      </a:r>
                      <a:endParaRPr lang="en-GB" sz="1600">
                        <a:effectLst/>
                        <a:latin typeface="Times New Roman"/>
                        <a:ea typeface="Calibri"/>
                      </a:endParaRPr>
                    </a:p>
                  </a:txBody>
                  <a:tcPr marL="46040" marR="46040" marT="0" marB="0" anchor="b"/>
                </a:tc>
                <a:tc>
                  <a:txBody>
                    <a:bodyPr/>
                    <a:lstStyle/>
                    <a:p>
                      <a:pPr>
                        <a:spcAft>
                          <a:spcPts val="0"/>
                        </a:spcAft>
                      </a:pPr>
                      <a:r>
                        <a:rPr lang="en-GB" sz="1400">
                          <a:effectLst/>
                        </a:rPr>
                        <a:t>Post for those who did pre and post</a:t>
                      </a:r>
                      <a:endParaRPr lang="en-GB" sz="1600">
                        <a:effectLst/>
                        <a:latin typeface="Times New Roman"/>
                        <a:ea typeface="Calibri"/>
                      </a:endParaRPr>
                    </a:p>
                  </a:txBody>
                  <a:tcPr marL="46040" marR="46040" marT="0" marB="0" anchor="b"/>
                </a:tc>
                <a:tc>
                  <a:txBody>
                    <a:bodyPr/>
                    <a:lstStyle/>
                    <a:p>
                      <a:endParaRPr lang="en-GB" sz="1400">
                        <a:effectLst/>
                        <a:latin typeface="Times New Roman"/>
                      </a:endParaRPr>
                    </a:p>
                  </a:txBody>
                  <a:tcPr marL="46040" marR="46040" marT="0" marB="0" anchor="b"/>
                </a:tc>
              </a:tr>
              <a:tr h="242041">
                <a:tc>
                  <a:txBody>
                    <a:bodyPr/>
                    <a:lstStyle/>
                    <a:p>
                      <a:pPr>
                        <a:spcAft>
                          <a:spcPts val="0"/>
                        </a:spcAft>
                      </a:pPr>
                      <a:r>
                        <a:rPr lang="en-GB" sz="1400">
                          <a:effectLst/>
                        </a:rPr>
                        <a:t> </a:t>
                      </a:r>
                      <a:endParaRPr lang="en-GB" sz="1600">
                        <a:effectLst/>
                        <a:latin typeface="Times New Roman"/>
                        <a:ea typeface="Calibri"/>
                      </a:endParaRPr>
                    </a:p>
                  </a:txBody>
                  <a:tcPr marL="46040" marR="46040" marT="0" marB="0" anchor="b"/>
                </a:tc>
                <a:tc>
                  <a:txBody>
                    <a:bodyPr/>
                    <a:lstStyle/>
                    <a:p>
                      <a:pPr>
                        <a:spcAft>
                          <a:spcPts val="0"/>
                        </a:spcAft>
                      </a:pPr>
                      <a:r>
                        <a:rPr lang="en-GB" sz="1400">
                          <a:effectLst/>
                        </a:rPr>
                        <a:t> </a:t>
                      </a:r>
                      <a:endParaRPr lang="en-GB" sz="1600">
                        <a:effectLst/>
                        <a:latin typeface="Times New Roman"/>
                        <a:ea typeface="Calibri"/>
                      </a:endParaRPr>
                    </a:p>
                  </a:txBody>
                  <a:tcPr marL="46040" marR="46040" marT="0" marB="0" anchor="b"/>
                </a:tc>
                <a:tc>
                  <a:txBody>
                    <a:bodyPr/>
                    <a:lstStyle/>
                    <a:p>
                      <a:pPr>
                        <a:spcAft>
                          <a:spcPts val="0"/>
                        </a:spcAft>
                      </a:pPr>
                      <a:r>
                        <a:rPr lang="en-GB" sz="1400">
                          <a:effectLst/>
                        </a:rPr>
                        <a:t> </a:t>
                      </a:r>
                      <a:endParaRPr lang="en-GB" sz="1600">
                        <a:effectLst/>
                        <a:latin typeface="Times New Roman"/>
                        <a:ea typeface="Calibri"/>
                      </a:endParaRPr>
                    </a:p>
                  </a:txBody>
                  <a:tcPr marL="46040" marR="46040" marT="0" marB="0" anchor="b"/>
                </a:tc>
                <a:tc>
                  <a:txBody>
                    <a:bodyPr/>
                    <a:lstStyle/>
                    <a:p>
                      <a:pPr>
                        <a:spcAft>
                          <a:spcPts val="0"/>
                        </a:spcAft>
                      </a:pPr>
                      <a:r>
                        <a:rPr lang="en-GB" sz="1400">
                          <a:effectLst/>
                        </a:rPr>
                        <a:t> </a:t>
                      </a:r>
                      <a:endParaRPr lang="en-GB" sz="1600">
                        <a:effectLst/>
                        <a:latin typeface="Times New Roman"/>
                        <a:ea typeface="Calibri"/>
                      </a:endParaRPr>
                    </a:p>
                  </a:txBody>
                  <a:tcPr marL="46040" marR="46040" marT="0" marB="0" anchor="b"/>
                </a:tc>
                <a:tc>
                  <a:txBody>
                    <a:bodyPr/>
                    <a:lstStyle/>
                    <a:p>
                      <a:pPr>
                        <a:spcAft>
                          <a:spcPts val="0"/>
                        </a:spcAft>
                      </a:pPr>
                      <a:r>
                        <a:rPr lang="en-GB" sz="1400">
                          <a:effectLst/>
                        </a:rPr>
                        <a:t>TTEST</a:t>
                      </a:r>
                      <a:endParaRPr lang="en-GB" sz="1600">
                        <a:effectLst/>
                        <a:latin typeface="Times New Roman"/>
                        <a:ea typeface="Calibri"/>
                      </a:endParaRPr>
                    </a:p>
                  </a:txBody>
                  <a:tcPr marL="46040" marR="46040" marT="0" marB="0" anchor="b"/>
                </a:tc>
              </a:tr>
              <a:tr h="230514">
                <a:tc>
                  <a:txBody>
                    <a:bodyPr/>
                    <a:lstStyle/>
                    <a:p>
                      <a:pPr>
                        <a:spcAft>
                          <a:spcPts val="0"/>
                        </a:spcAft>
                      </a:pPr>
                      <a:r>
                        <a:rPr lang="en-GB" sz="1400">
                          <a:effectLst/>
                        </a:rPr>
                        <a:t> </a:t>
                      </a:r>
                      <a:endParaRPr lang="en-GB" sz="1600">
                        <a:effectLst/>
                        <a:latin typeface="Times New Roman"/>
                        <a:ea typeface="Calibri"/>
                      </a:endParaRPr>
                    </a:p>
                  </a:txBody>
                  <a:tcPr marL="46040" marR="46040" marT="0" marB="0" anchor="b"/>
                </a:tc>
                <a:tc>
                  <a:txBody>
                    <a:bodyPr/>
                    <a:lstStyle/>
                    <a:p>
                      <a:pPr>
                        <a:spcAft>
                          <a:spcPts val="0"/>
                        </a:spcAft>
                      </a:pPr>
                      <a:r>
                        <a:rPr lang="en-GB" sz="1400">
                          <a:effectLst/>
                        </a:rPr>
                        <a:t> </a:t>
                      </a:r>
                      <a:endParaRPr lang="en-GB" sz="1600">
                        <a:effectLst/>
                        <a:latin typeface="Times New Roman"/>
                        <a:ea typeface="Calibri"/>
                      </a:endParaRPr>
                    </a:p>
                  </a:txBody>
                  <a:tcPr marL="46040" marR="46040" marT="0" marB="0" anchor="b"/>
                </a:tc>
                <a:tc>
                  <a:txBody>
                    <a:bodyPr/>
                    <a:lstStyle/>
                    <a:p>
                      <a:pPr>
                        <a:spcAft>
                          <a:spcPts val="0"/>
                        </a:spcAft>
                      </a:pPr>
                      <a:r>
                        <a:rPr lang="en-GB" sz="1400">
                          <a:effectLst/>
                        </a:rPr>
                        <a:t> </a:t>
                      </a:r>
                      <a:endParaRPr lang="en-GB" sz="1600">
                        <a:effectLst/>
                        <a:latin typeface="Times New Roman"/>
                        <a:ea typeface="Calibri"/>
                      </a:endParaRPr>
                    </a:p>
                  </a:txBody>
                  <a:tcPr marL="46040" marR="46040" marT="0" marB="0" anchor="b"/>
                </a:tc>
                <a:tc>
                  <a:txBody>
                    <a:bodyPr/>
                    <a:lstStyle/>
                    <a:p>
                      <a:pPr>
                        <a:spcAft>
                          <a:spcPts val="0"/>
                        </a:spcAft>
                      </a:pPr>
                      <a:r>
                        <a:rPr lang="en-GB" sz="1400">
                          <a:effectLst/>
                        </a:rPr>
                        <a:t> </a:t>
                      </a:r>
                      <a:endParaRPr lang="en-GB" sz="1600">
                        <a:effectLst/>
                        <a:latin typeface="Times New Roman"/>
                        <a:ea typeface="Calibri"/>
                      </a:endParaRPr>
                    </a:p>
                  </a:txBody>
                  <a:tcPr marL="46040" marR="46040" marT="0" marB="0" anchor="b"/>
                </a:tc>
                <a:tc>
                  <a:txBody>
                    <a:bodyPr/>
                    <a:lstStyle/>
                    <a:p>
                      <a:endParaRPr lang="en-GB" sz="1400">
                        <a:effectLst/>
                        <a:latin typeface="Times New Roman"/>
                      </a:endParaRPr>
                    </a:p>
                  </a:txBody>
                  <a:tcPr marL="46040" marR="46040" marT="0" marB="0" anchor="b"/>
                </a:tc>
              </a:tr>
              <a:tr h="230514">
                <a:tc>
                  <a:txBody>
                    <a:bodyPr/>
                    <a:lstStyle/>
                    <a:p>
                      <a:pPr>
                        <a:spcAft>
                          <a:spcPts val="0"/>
                        </a:spcAft>
                      </a:pPr>
                      <a:r>
                        <a:rPr lang="en-GB" sz="1400">
                          <a:effectLst/>
                        </a:rPr>
                        <a:t>Classroom well organized and labelled (with picture symbols)</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3.54</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3.33</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4.00</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0.04</a:t>
                      </a:r>
                      <a:endParaRPr lang="en-GB" sz="1600">
                        <a:effectLst/>
                        <a:latin typeface="Times New Roman"/>
                        <a:ea typeface="Calibri"/>
                      </a:endParaRPr>
                    </a:p>
                  </a:txBody>
                  <a:tcPr marL="46040" marR="46040" marT="0" marB="0" anchor="b"/>
                </a:tc>
              </a:tr>
              <a:tr h="230514">
                <a:tc>
                  <a:txBody>
                    <a:bodyPr/>
                    <a:lstStyle/>
                    <a:p>
                      <a:pPr>
                        <a:spcAft>
                          <a:spcPts val="0"/>
                        </a:spcAft>
                      </a:pPr>
                      <a:r>
                        <a:rPr lang="en-GB" sz="1400">
                          <a:effectLst/>
                        </a:rPr>
                        <a:t>Plan by deciding what everyone can learn then ‘differentiate up’</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3.00</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2.89</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3.89</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0.00</a:t>
                      </a:r>
                      <a:endParaRPr lang="en-GB" sz="1600">
                        <a:effectLst/>
                        <a:latin typeface="Times New Roman"/>
                        <a:ea typeface="Calibri"/>
                      </a:endParaRPr>
                    </a:p>
                  </a:txBody>
                  <a:tcPr marL="46040" marR="46040" marT="0" marB="0" anchor="b"/>
                </a:tc>
              </a:tr>
              <a:tr h="339277">
                <a:tc>
                  <a:txBody>
                    <a:bodyPr/>
                    <a:lstStyle/>
                    <a:p>
                      <a:pPr>
                        <a:spcAft>
                          <a:spcPts val="0"/>
                        </a:spcAft>
                      </a:pPr>
                      <a:r>
                        <a:rPr lang="en-GB" sz="1400">
                          <a:effectLst/>
                        </a:rPr>
                        <a:t>Clear lesson structure with learning objectives presented orally and visually</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3.46</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3.33</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3.89</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0.03</a:t>
                      </a:r>
                      <a:endParaRPr lang="en-GB" sz="1600">
                        <a:effectLst/>
                        <a:latin typeface="Times New Roman"/>
                        <a:ea typeface="Calibri"/>
                      </a:endParaRPr>
                    </a:p>
                  </a:txBody>
                  <a:tcPr marL="46040" marR="46040" marT="0" marB="0" anchor="b"/>
                </a:tc>
              </a:tr>
              <a:tr h="230514">
                <a:tc>
                  <a:txBody>
                    <a:bodyPr/>
                    <a:lstStyle/>
                    <a:p>
                      <a:pPr>
                        <a:spcAft>
                          <a:spcPts val="0"/>
                        </a:spcAft>
                      </a:pPr>
                      <a:r>
                        <a:rPr lang="en-GB" sz="1400">
                          <a:effectLst/>
                        </a:rPr>
                        <a:t>Instructions given in small chunks with visual cues</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2.69</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2.56</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3.11</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0.07</a:t>
                      </a:r>
                      <a:endParaRPr lang="en-GB" sz="1600">
                        <a:effectLst/>
                        <a:latin typeface="Times New Roman"/>
                        <a:ea typeface="Calibri"/>
                      </a:endParaRPr>
                    </a:p>
                  </a:txBody>
                  <a:tcPr marL="46040" marR="46040" marT="0" marB="0" anchor="b"/>
                </a:tc>
              </a:tr>
              <a:tr h="230514">
                <a:tc>
                  <a:txBody>
                    <a:bodyPr/>
                    <a:lstStyle/>
                    <a:p>
                      <a:pPr>
                        <a:spcAft>
                          <a:spcPts val="0"/>
                        </a:spcAft>
                      </a:pPr>
                      <a:r>
                        <a:rPr lang="en-GB" sz="1400">
                          <a:effectLst/>
                        </a:rPr>
                        <a:t>Understanding checked by asking pupils to explain what they have to do</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4.00</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3.89</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4.44</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0.15</a:t>
                      </a:r>
                      <a:endParaRPr lang="en-GB" sz="1600">
                        <a:effectLst/>
                        <a:latin typeface="Times New Roman"/>
                        <a:ea typeface="Calibri"/>
                      </a:endParaRPr>
                    </a:p>
                  </a:txBody>
                  <a:tcPr marL="46040" marR="46040" marT="0" marB="0" anchor="b"/>
                </a:tc>
              </a:tr>
              <a:tr h="230514">
                <a:tc>
                  <a:txBody>
                    <a:bodyPr/>
                    <a:lstStyle/>
                    <a:p>
                      <a:pPr>
                        <a:spcAft>
                          <a:spcPts val="0"/>
                        </a:spcAft>
                      </a:pPr>
                      <a:r>
                        <a:rPr lang="en-GB" sz="1400">
                          <a:effectLst/>
                        </a:rPr>
                        <a:t>Understanding is demonstrated in a variety of ways</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3.15</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3.11</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3.67</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0.03</a:t>
                      </a:r>
                      <a:endParaRPr lang="en-GB" sz="1600">
                        <a:effectLst/>
                        <a:latin typeface="Times New Roman"/>
                        <a:ea typeface="Calibri"/>
                      </a:endParaRPr>
                    </a:p>
                  </a:txBody>
                  <a:tcPr marL="46040" marR="46040" marT="0" marB="0" anchor="b"/>
                </a:tc>
              </a:tr>
              <a:tr h="339277">
                <a:tc>
                  <a:txBody>
                    <a:bodyPr/>
                    <a:lstStyle/>
                    <a:p>
                      <a:pPr>
                        <a:spcAft>
                          <a:spcPts val="0"/>
                        </a:spcAft>
                      </a:pPr>
                      <a:r>
                        <a:rPr lang="en-GB" sz="1400">
                          <a:effectLst/>
                        </a:rPr>
                        <a:t>Range of groupings within the class including some random pairing activities</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4.54</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4.44</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4.11</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0.04</a:t>
                      </a:r>
                      <a:endParaRPr lang="en-GB" sz="1600">
                        <a:effectLst/>
                        <a:latin typeface="Times New Roman"/>
                        <a:ea typeface="Calibri"/>
                      </a:endParaRPr>
                    </a:p>
                  </a:txBody>
                  <a:tcPr marL="46040" marR="46040" marT="0" marB="0" anchor="b"/>
                </a:tc>
              </a:tr>
              <a:tr h="339277">
                <a:tc>
                  <a:txBody>
                    <a:bodyPr/>
                    <a:lstStyle/>
                    <a:p>
                      <a:pPr>
                        <a:spcAft>
                          <a:spcPts val="0"/>
                        </a:spcAft>
                      </a:pPr>
                      <a:r>
                        <a:rPr lang="en-GB" sz="1400">
                          <a:effectLst/>
                        </a:rPr>
                        <a:t>Activities and listening broken up with breaks for more kinaesthetic activities</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3.15</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3.11</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3.44</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0.10</a:t>
                      </a:r>
                      <a:endParaRPr lang="en-GB" sz="1600">
                        <a:effectLst/>
                        <a:latin typeface="Times New Roman"/>
                        <a:ea typeface="Calibri"/>
                      </a:endParaRPr>
                    </a:p>
                  </a:txBody>
                  <a:tcPr marL="46040" marR="46040" marT="0" marB="0" anchor="b"/>
                </a:tc>
              </a:tr>
              <a:tr h="230514">
                <a:tc>
                  <a:txBody>
                    <a:bodyPr/>
                    <a:lstStyle/>
                    <a:p>
                      <a:pPr>
                        <a:spcAft>
                          <a:spcPts val="0"/>
                        </a:spcAft>
                      </a:pPr>
                      <a:r>
                        <a:rPr lang="en-GB" sz="1400">
                          <a:effectLst/>
                        </a:rPr>
                        <a:t>Five positive comments to one negative</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2.88</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2.56</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3.11</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0.05</a:t>
                      </a:r>
                      <a:endParaRPr lang="en-GB" sz="1600">
                        <a:effectLst/>
                        <a:latin typeface="Times New Roman"/>
                        <a:ea typeface="Calibri"/>
                      </a:endParaRPr>
                    </a:p>
                  </a:txBody>
                  <a:tcPr marL="46040" marR="46040" marT="0" marB="0" anchor="b"/>
                </a:tc>
              </a:tr>
              <a:tr h="230514">
                <a:tc>
                  <a:txBody>
                    <a:bodyPr/>
                    <a:lstStyle/>
                    <a:p>
                      <a:pPr>
                        <a:spcAft>
                          <a:spcPts val="0"/>
                        </a:spcAft>
                      </a:pPr>
                      <a:r>
                        <a:rPr lang="en-GB" sz="1400">
                          <a:effectLst/>
                        </a:rPr>
                        <a:t>Praise is specific and named</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4.08</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4.00</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4.67</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0.01</a:t>
                      </a:r>
                      <a:endParaRPr lang="en-GB" sz="1600">
                        <a:effectLst/>
                        <a:latin typeface="Times New Roman"/>
                        <a:ea typeface="Calibri"/>
                      </a:endParaRPr>
                    </a:p>
                  </a:txBody>
                  <a:tcPr marL="46040" marR="46040" marT="0" marB="0" anchor="b"/>
                </a:tc>
              </a:tr>
              <a:tr h="339277">
                <a:tc>
                  <a:txBody>
                    <a:bodyPr/>
                    <a:lstStyle/>
                    <a:p>
                      <a:pPr>
                        <a:spcAft>
                          <a:spcPts val="0"/>
                        </a:spcAft>
                      </a:pPr>
                      <a:r>
                        <a:rPr lang="en-GB" sz="1400">
                          <a:effectLst/>
                        </a:rPr>
                        <a:t>Memory supported by explicit demonstration and modeling of memory techniques</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1.77</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1.78</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2.78</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0.01</a:t>
                      </a:r>
                      <a:endParaRPr lang="en-GB" sz="1600">
                        <a:effectLst/>
                        <a:latin typeface="Times New Roman"/>
                        <a:ea typeface="Calibri"/>
                      </a:endParaRPr>
                    </a:p>
                  </a:txBody>
                  <a:tcPr marL="46040" marR="46040" marT="0" marB="0" anchor="b"/>
                </a:tc>
              </a:tr>
              <a:tr h="230514">
                <a:tc>
                  <a:txBody>
                    <a:bodyPr/>
                    <a:lstStyle/>
                    <a:p>
                      <a:pPr>
                        <a:spcAft>
                          <a:spcPts val="0"/>
                        </a:spcAft>
                      </a:pPr>
                      <a:r>
                        <a:rPr lang="en-GB" sz="1400">
                          <a:effectLst/>
                        </a:rPr>
                        <a:t>Classroom assistants planned for and used to maximize learning</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3.23</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3.56</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3.67</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0.36</a:t>
                      </a:r>
                      <a:endParaRPr lang="en-GB" sz="1600">
                        <a:effectLst/>
                        <a:latin typeface="Times New Roman"/>
                        <a:ea typeface="Calibri"/>
                      </a:endParaRPr>
                    </a:p>
                  </a:txBody>
                  <a:tcPr marL="46040" marR="46040" marT="0" marB="0" anchor="b"/>
                </a:tc>
              </a:tr>
              <a:tr h="384575">
                <a:tc>
                  <a:txBody>
                    <a:bodyPr/>
                    <a:lstStyle/>
                    <a:p>
                      <a:pPr>
                        <a:spcAft>
                          <a:spcPts val="0"/>
                        </a:spcAft>
                      </a:pPr>
                      <a:r>
                        <a:rPr lang="en-GB" sz="1400">
                          <a:effectLst/>
                        </a:rPr>
                        <a:t>Pupils are clear what is expected – use of ‘WAGOLL’ – what a good one looks like – examples.</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3.92</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3.89</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3.67</a:t>
                      </a:r>
                      <a:endParaRPr lang="en-GB" sz="1600">
                        <a:effectLst/>
                        <a:latin typeface="Times New Roman"/>
                        <a:ea typeface="Calibri"/>
                      </a:endParaRPr>
                    </a:p>
                  </a:txBody>
                  <a:tcPr marL="46040" marR="46040" marT="0" marB="0" anchor="b"/>
                </a:tc>
                <a:tc>
                  <a:txBody>
                    <a:bodyPr/>
                    <a:lstStyle/>
                    <a:p>
                      <a:pPr algn="r">
                        <a:spcAft>
                          <a:spcPts val="0"/>
                        </a:spcAft>
                      </a:pPr>
                      <a:r>
                        <a:rPr lang="en-GB" sz="1400">
                          <a:effectLst/>
                        </a:rPr>
                        <a:t>0.30</a:t>
                      </a:r>
                      <a:endParaRPr lang="en-GB" sz="1600">
                        <a:effectLst/>
                        <a:latin typeface="Times New Roman"/>
                        <a:ea typeface="Calibri"/>
                      </a:endParaRPr>
                    </a:p>
                  </a:txBody>
                  <a:tcPr marL="46040" marR="46040" marT="0" marB="0" anchor="b"/>
                </a:tc>
              </a:tr>
              <a:tr h="230514">
                <a:tc>
                  <a:txBody>
                    <a:bodyPr/>
                    <a:lstStyle/>
                    <a:p>
                      <a:endParaRPr lang="en-GB" sz="1400">
                        <a:effectLst/>
                        <a:latin typeface="Times New Roman"/>
                      </a:endParaRPr>
                    </a:p>
                  </a:txBody>
                  <a:tcPr marL="46040" marR="46040" marT="0" marB="0" anchor="b"/>
                </a:tc>
                <a:tc>
                  <a:txBody>
                    <a:bodyPr/>
                    <a:lstStyle/>
                    <a:p>
                      <a:endParaRPr lang="en-GB" sz="1400">
                        <a:effectLst/>
                        <a:latin typeface="Times New Roman"/>
                      </a:endParaRPr>
                    </a:p>
                  </a:txBody>
                  <a:tcPr marL="46040" marR="46040" marT="0" marB="0" anchor="b"/>
                </a:tc>
                <a:tc>
                  <a:txBody>
                    <a:bodyPr/>
                    <a:lstStyle/>
                    <a:p>
                      <a:endParaRPr lang="en-GB" sz="1400">
                        <a:effectLst/>
                        <a:latin typeface="Times New Roman"/>
                      </a:endParaRPr>
                    </a:p>
                  </a:txBody>
                  <a:tcPr marL="46040" marR="46040" marT="0" marB="0" anchor="b"/>
                </a:tc>
                <a:tc>
                  <a:txBody>
                    <a:bodyPr/>
                    <a:lstStyle/>
                    <a:p>
                      <a:endParaRPr lang="en-GB" sz="1400">
                        <a:effectLst/>
                        <a:latin typeface="Times New Roman"/>
                      </a:endParaRPr>
                    </a:p>
                  </a:txBody>
                  <a:tcPr marL="46040" marR="46040" marT="0" marB="0" anchor="b"/>
                </a:tc>
                <a:tc>
                  <a:txBody>
                    <a:bodyPr/>
                    <a:lstStyle/>
                    <a:p>
                      <a:endParaRPr lang="en-GB" sz="1400" dirty="0">
                        <a:effectLst/>
                        <a:latin typeface="Times New Roman"/>
                      </a:endParaRPr>
                    </a:p>
                  </a:txBody>
                  <a:tcPr marL="46040" marR="46040" marT="0" marB="0" anchor="b"/>
                </a:tc>
              </a:tr>
            </a:tbl>
          </a:graphicData>
        </a:graphic>
      </p:graphicFrame>
    </p:spTree>
    <p:extLst>
      <p:ext uri="{BB962C8B-B14F-4D97-AF65-F5344CB8AC3E}">
        <p14:creationId xmlns:p14="http://schemas.microsoft.com/office/powerpoint/2010/main" val="767457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3"/>
          <a:stretch>
            <a:fillRect/>
          </a:stretch>
        </p:blipFill>
        <p:spPr>
          <a:xfrm>
            <a:off x="2483768" y="368514"/>
            <a:ext cx="4248472" cy="6226505"/>
          </a:xfrm>
          <a:prstGeom prst="rect">
            <a:avLst/>
          </a:prstGeom>
          <a:ln>
            <a:noFill/>
          </a:ln>
          <a:effectLst>
            <a:softEdge rad="112500"/>
          </a:effectLst>
        </p:spPr>
      </p:pic>
    </p:spTree>
    <p:extLst>
      <p:ext uri="{BB962C8B-B14F-4D97-AF65-F5344CB8AC3E}">
        <p14:creationId xmlns:p14="http://schemas.microsoft.com/office/powerpoint/2010/main" val="1553335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Partnership Approach</a:t>
            </a:r>
            <a:endParaRPr lang="en-GB" dirty="0"/>
          </a:p>
        </p:txBody>
      </p:sp>
      <p:sp>
        <p:nvSpPr>
          <p:cNvPr id="3" name="Content Placeholder 2"/>
          <p:cNvSpPr>
            <a:spLocks noGrp="1"/>
          </p:cNvSpPr>
          <p:nvPr>
            <p:ph idx="1"/>
          </p:nvPr>
        </p:nvSpPr>
        <p:spPr/>
        <p:txBody>
          <a:bodyPr/>
          <a:lstStyle/>
          <a:p>
            <a:r>
              <a:rPr lang="en-GB" dirty="0" smtClean="0"/>
              <a:t>The SEN Review is intended as an iterative process.</a:t>
            </a:r>
          </a:p>
          <a:p>
            <a:r>
              <a:rPr lang="en-GB" dirty="0" smtClean="0"/>
              <a:t>It is carried out in the spirit of collaboration and mutual support;</a:t>
            </a:r>
          </a:p>
          <a:p>
            <a:r>
              <a:rPr lang="en-GB" dirty="0" smtClean="0"/>
              <a:t>The aim is for schools to identify strengths and areas for development in their SEN provision, and implement a plan to move this forward.</a:t>
            </a:r>
            <a:endParaRPr lang="en-GB" dirty="0"/>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3204269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3"/>
          <a:stretch>
            <a:fillRect/>
          </a:stretch>
        </p:blipFill>
        <p:spPr>
          <a:xfrm>
            <a:off x="263601" y="950926"/>
            <a:ext cx="8616796" cy="3266928"/>
          </a:xfrm>
          <a:prstGeom prst="rect">
            <a:avLst/>
          </a:prstGeom>
          <a:ln>
            <a:noFill/>
          </a:ln>
          <a:effectLst>
            <a:softEdge rad="112500"/>
          </a:effectLst>
        </p:spPr>
      </p:pic>
      <p:pic>
        <p:nvPicPr>
          <p:cNvPr id="5" name="Picture 4"/>
          <p:cNvPicPr/>
          <p:nvPr/>
        </p:nvPicPr>
        <p:blipFill rotWithShape="1">
          <a:blip r:embed="rId4"/>
          <a:srcRect l="4659" t="22099" r="52168" b="41436"/>
          <a:stretch/>
        </p:blipFill>
        <p:spPr bwMode="auto">
          <a:xfrm>
            <a:off x="3040132" y="5301208"/>
            <a:ext cx="3063735" cy="114471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633035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 </a:t>
            </a:r>
            <a:r>
              <a:rPr lang="en-GB" dirty="0"/>
              <a:t>Community of Practice </a:t>
            </a:r>
          </a:p>
        </p:txBody>
      </p:sp>
      <p:sp>
        <p:nvSpPr>
          <p:cNvPr id="3" name="Content Placeholder 2"/>
          <p:cNvSpPr>
            <a:spLocks noGrp="1"/>
          </p:cNvSpPr>
          <p:nvPr>
            <p:ph idx="1"/>
          </p:nvPr>
        </p:nvSpPr>
        <p:spPr/>
        <p:txBody>
          <a:bodyPr/>
          <a:lstStyle/>
          <a:p>
            <a:pPr lvl="0"/>
            <a:r>
              <a:rPr lang="en-GB" dirty="0"/>
              <a:t>Community of Practice established to</a:t>
            </a:r>
            <a:r>
              <a:rPr lang="en-GB" dirty="0" smtClean="0"/>
              <a:t>:</a:t>
            </a:r>
          </a:p>
          <a:p>
            <a:pPr lvl="0"/>
            <a:endParaRPr lang="en-GB" sz="1400" dirty="0"/>
          </a:p>
          <a:p>
            <a:pPr lvl="1"/>
            <a:r>
              <a:rPr lang="en-GB" dirty="0"/>
              <a:t>Share good practice</a:t>
            </a:r>
            <a:endParaRPr lang="en-GB" sz="2000" dirty="0"/>
          </a:p>
          <a:p>
            <a:pPr lvl="1"/>
            <a:r>
              <a:rPr lang="en-GB" dirty="0"/>
              <a:t>Promote school to school SEND support</a:t>
            </a:r>
            <a:endParaRPr lang="en-GB" sz="2000" dirty="0"/>
          </a:p>
          <a:p>
            <a:pPr lvl="1"/>
            <a:r>
              <a:rPr lang="en-GB" dirty="0"/>
              <a:t>Act as liaison group for LA SEND </a:t>
            </a:r>
            <a:r>
              <a:rPr lang="en-GB" dirty="0" smtClean="0"/>
              <a:t>developments</a:t>
            </a:r>
            <a:endParaRPr lang="en-GB" sz="2000" dirty="0"/>
          </a:p>
          <a:p>
            <a:pPr lvl="1"/>
            <a:r>
              <a:rPr lang="en-GB" dirty="0"/>
              <a:t>Pro</a:t>
            </a:r>
            <a:r>
              <a:rPr lang="en-GB" dirty="0" smtClean="0"/>
              <a:t>vide ‘virtual resource’ for other schools;</a:t>
            </a:r>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23955898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Revisioning SEND </a:t>
            </a:r>
            <a:br>
              <a:rPr lang="en-GB" dirty="0"/>
            </a:br>
            <a:r>
              <a:rPr lang="en-GB" dirty="0"/>
              <a:t>provision in the 21</a:t>
            </a:r>
            <a:r>
              <a:rPr lang="en-GB" baseline="30000" dirty="0"/>
              <a:t>st</a:t>
            </a:r>
            <a:r>
              <a:rPr lang="en-GB" dirty="0"/>
              <a:t> Century</a:t>
            </a:r>
          </a:p>
        </p:txBody>
      </p:sp>
      <p:sp>
        <p:nvSpPr>
          <p:cNvPr id="3" name="Content Placeholder 2"/>
          <p:cNvSpPr>
            <a:spLocks noGrp="1"/>
          </p:cNvSpPr>
          <p:nvPr>
            <p:ph idx="1"/>
          </p:nvPr>
        </p:nvSpPr>
        <p:spPr/>
        <p:txBody>
          <a:bodyPr>
            <a:noAutofit/>
          </a:bodyPr>
          <a:lstStyle/>
          <a:p>
            <a:r>
              <a:rPr lang="en-GB" sz="2400" dirty="0"/>
              <a:t>In </a:t>
            </a:r>
            <a:r>
              <a:rPr lang="en-GB" sz="2400" dirty="0" smtClean="0"/>
              <a:t>a </a:t>
            </a:r>
            <a:r>
              <a:rPr lang="en-GB" sz="2400" dirty="0"/>
              <a:t>time of austerity, schools and Local Authorities are having to think again about how best to meet the needs of children with </a:t>
            </a:r>
            <a:r>
              <a:rPr lang="en-GB" sz="2400" dirty="0" smtClean="0"/>
              <a:t>SEND.</a:t>
            </a:r>
          </a:p>
          <a:p>
            <a:endParaRPr lang="en-GB" sz="1200" dirty="0" smtClean="0"/>
          </a:p>
          <a:p>
            <a:r>
              <a:rPr lang="en-GB" sz="2400" dirty="0" smtClean="0"/>
              <a:t>A series </a:t>
            </a:r>
            <a:r>
              <a:rPr lang="en-GB" sz="2400" dirty="0"/>
              <a:t>of seminars will offer the opportunity to explore some of the underlying principles of SEND support and explore how these can be applied in creative and different </a:t>
            </a:r>
            <a:r>
              <a:rPr lang="en-GB" sz="2400" dirty="0" smtClean="0"/>
              <a:t>ways (2/11, 10 / 12, 05/02).</a:t>
            </a:r>
          </a:p>
          <a:p>
            <a:endParaRPr lang="en-GB" sz="1200" dirty="0" smtClean="0"/>
          </a:p>
          <a:p>
            <a:r>
              <a:rPr lang="en-GB" sz="2400" dirty="0" smtClean="0"/>
              <a:t>Participants </a:t>
            </a:r>
            <a:r>
              <a:rPr lang="en-GB" sz="2400" dirty="0"/>
              <a:t>will be </a:t>
            </a:r>
            <a:r>
              <a:rPr lang="en-GB" sz="2400" dirty="0" smtClean="0"/>
              <a:t>supported </a:t>
            </a:r>
            <a:r>
              <a:rPr lang="en-GB" sz="2400" dirty="0"/>
              <a:t>to identify an area for development in their setting and devise an appropriate plan of action to address this.</a:t>
            </a:r>
            <a:endParaRPr lang="en-GB" sz="2400" dirty="0">
              <a:solidFill>
                <a:srgbClr val="000000"/>
              </a:solidFill>
            </a:endParaRPr>
          </a:p>
          <a:p>
            <a:endParaRPr lang="en-GB" sz="2400" dirty="0"/>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4303063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Discuss SEND review with your Senior Management Team;</a:t>
            </a:r>
          </a:p>
          <a:p>
            <a:r>
              <a:rPr lang="en-GB" dirty="0" smtClean="0"/>
              <a:t>Commission Review from EPT </a:t>
            </a:r>
          </a:p>
          <a:p>
            <a:r>
              <a:rPr lang="en-GB" dirty="0" smtClean="0"/>
              <a:t>(or collaborate with another school);</a:t>
            </a:r>
          </a:p>
          <a:p>
            <a:r>
              <a:rPr lang="en-GB" dirty="0" smtClean="0"/>
              <a:t>GET STARTED!</a:t>
            </a:r>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42706163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 Review Costs</a:t>
            </a:r>
            <a:endParaRPr lang="en-GB" dirty="0"/>
          </a:p>
        </p:txBody>
      </p:sp>
      <p:sp>
        <p:nvSpPr>
          <p:cNvPr id="3" name="Content Placeholder 2"/>
          <p:cNvSpPr>
            <a:spLocks noGrp="1"/>
          </p:cNvSpPr>
          <p:nvPr>
            <p:ph idx="1"/>
          </p:nvPr>
        </p:nvSpPr>
        <p:spPr/>
        <p:txBody>
          <a:bodyPr>
            <a:normAutofit fontScale="92500" lnSpcReduction="10000"/>
          </a:bodyPr>
          <a:lstStyle/>
          <a:p>
            <a:r>
              <a:rPr lang="en-US" b="1" dirty="0" smtClean="0"/>
              <a:t>SEND </a:t>
            </a:r>
            <a:r>
              <a:rPr lang="en-US" b="1" dirty="0"/>
              <a:t>Review</a:t>
            </a:r>
            <a:r>
              <a:rPr lang="en-US" dirty="0"/>
              <a:t> including preparatory seminar, SEND Review , Report and feedback, £1500. </a:t>
            </a:r>
            <a:endParaRPr lang="en-GB" dirty="0"/>
          </a:p>
          <a:p>
            <a:r>
              <a:rPr lang="en-US" b="1" dirty="0"/>
              <a:t>Optional</a:t>
            </a:r>
            <a:r>
              <a:rPr lang="en-US" dirty="0"/>
              <a:t> development plan, supervision and evaluation, £2000.</a:t>
            </a:r>
            <a:endParaRPr lang="en-GB" dirty="0"/>
          </a:p>
          <a:p>
            <a:r>
              <a:rPr lang="en-US" b="1" dirty="0"/>
              <a:t>Next Steps</a:t>
            </a:r>
            <a:endParaRPr lang="en-GB" dirty="0"/>
          </a:p>
          <a:p>
            <a:pPr lvl="0"/>
            <a:r>
              <a:rPr lang="en-US" dirty="0"/>
              <a:t>Discuss School Based SEND Review with your management team;</a:t>
            </a:r>
            <a:endParaRPr lang="en-GB" dirty="0"/>
          </a:p>
          <a:p>
            <a:pPr lvl="0"/>
            <a:r>
              <a:rPr lang="en-US" dirty="0"/>
              <a:t>Contact:  </a:t>
            </a:r>
            <a:r>
              <a:rPr lang="en-US" dirty="0">
                <a:hlinkClick r:id="rId2"/>
              </a:rPr>
              <a:t>ruth.dennis@bradford.gov.uk</a:t>
            </a:r>
            <a:r>
              <a:rPr lang="en-US" dirty="0"/>
              <a:t>  / 01274 439444 to register interest.</a:t>
            </a:r>
            <a:endParaRPr lang="en-GB" dirty="0"/>
          </a:p>
          <a:p>
            <a:endParaRPr lang="en-GB" dirty="0"/>
          </a:p>
        </p:txBody>
      </p:sp>
    </p:spTree>
    <p:extLst>
      <p:ext uri="{BB962C8B-B14F-4D97-AF65-F5344CB8AC3E}">
        <p14:creationId xmlns:p14="http://schemas.microsoft.com/office/powerpoint/2010/main" val="17321845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Displays and Discussion</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520" y="1916832"/>
            <a:ext cx="4430452" cy="3408040"/>
          </a:xfrm>
          <a:prstGeom prst="roundRect">
            <a:avLst/>
          </a:prstGeom>
        </p:spPr>
      </p:pic>
      <p:sp>
        <p:nvSpPr>
          <p:cNvPr id="9" name="Content Placeholder 8"/>
          <p:cNvSpPr>
            <a:spLocks noGrp="1"/>
          </p:cNvSpPr>
          <p:nvPr>
            <p:ph sz="quarter" idx="4"/>
          </p:nvPr>
        </p:nvSpPr>
        <p:spPr>
          <a:xfrm>
            <a:off x="4788025" y="2636912"/>
            <a:ext cx="4041775" cy="2376264"/>
          </a:xfrm>
        </p:spPr>
        <p:txBody>
          <a:bodyPr/>
          <a:lstStyle/>
          <a:p>
            <a:r>
              <a:rPr lang="en-GB" dirty="0" smtClean="0"/>
              <a:t>Take some time to look at the displays and see what other schools have achieved with the help of their  SEND Review…</a:t>
            </a:r>
            <a:endParaRPr lang="en-GB" dirty="0"/>
          </a:p>
        </p:txBody>
      </p:sp>
    </p:spTree>
    <p:extLst>
      <p:ext uri="{BB962C8B-B14F-4D97-AF65-F5344CB8AC3E}">
        <p14:creationId xmlns:p14="http://schemas.microsoft.com/office/powerpoint/2010/main" val="28840143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9019" y="1600202"/>
            <a:ext cx="4525963" cy="4525963"/>
          </a:xfrm>
        </p:spPr>
      </p:pic>
      <p:pic>
        <p:nvPicPr>
          <p:cNvPr id="5" name="Picture 4"/>
          <p:cNvPicPr/>
          <p:nvPr/>
        </p:nvPicPr>
        <p:blipFill>
          <a:blip r:embed="rId3"/>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2257652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GB" dirty="0" smtClean="0"/>
              <a:t>Local and National Context</a:t>
            </a:r>
            <a:endParaRPr lang="en-GB" dirty="0"/>
          </a:p>
        </p:txBody>
      </p:sp>
      <p:sp>
        <p:nvSpPr>
          <p:cNvPr id="3" name="Content Placeholder 2"/>
          <p:cNvSpPr>
            <a:spLocks noGrp="1"/>
          </p:cNvSpPr>
          <p:nvPr>
            <p:ph idx="1"/>
          </p:nvPr>
        </p:nvSpPr>
        <p:spPr>
          <a:xfrm>
            <a:off x="467544" y="1628800"/>
            <a:ext cx="8229600" cy="4525963"/>
          </a:xfrm>
        </p:spPr>
        <p:txBody>
          <a:bodyPr>
            <a:normAutofit lnSpcReduction="10000"/>
          </a:bodyPr>
          <a:lstStyle/>
          <a:p>
            <a:r>
              <a:rPr lang="en-GB" sz="2800" dirty="0" smtClean="0"/>
              <a:t>Curriculum and organisational changes in schools leading to increased pressures;</a:t>
            </a:r>
          </a:p>
          <a:p>
            <a:r>
              <a:rPr lang="en-GB" sz="2800" dirty="0" smtClean="0"/>
              <a:t>Financial pressures in schools / LA</a:t>
            </a:r>
          </a:p>
          <a:p>
            <a:r>
              <a:rPr lang="en-GB" sz="2800" dirty="0" smtClean="0"/>
              <a:t>Ofsted / SEND tension;</a:t>
            </a:r>
          </a:p>
          <a:p>
            <a:r>
              <a:rPr lang="en-GB" sz="2800" dirty="0" smtClean="0"/>
              <a:t>Increasing </a:t>
            </a:r>
            <a:r>
              <a:rPr lang="en-GB" sz="2800" dirty="0"/>
              <a:t>demands for EHCP / specialist </a:t>
            </a:r>
            <a:r>
              <a:rPr lang="en-GB" sz="2800" dirty="0" smtClean="0"/>
              <a:t>placements leading to pressure </a:t>
            </a:r>
            <a:r>
              <a:rPr lang="en-GB" sz="2800" dirty="0"/>
              <a:t>on High Needs </a:t>
            </a:r>
            <a:r>
              <a:rPr lang="en-GB" sz="2800" dirty="0" smtClean="0"/>
              <a:t>block;</a:t>
            </a:r>
            <a:endParaRPr lang="en-GB" sz="2800" dirty="0"/>
          </a:p>
          <a:p>
            <a:r>
              <a:rPr lang="en-GB" sz="2800" dirty="0" smtClean="0"/>
              <a:t>Multiple SEND developments – JAMs / My Support Plan / School Age progress grid;</a:t>
            </a:r>
          </a:p>
          <a:p>
            <a:r>
              <a:rPr lang="en-GB" sz="2800" dirty="0" smtClean="0"/>
              <a:t>Changes to </a:t>
            </a:r>
            <a:r>
              <a:rPr lang="en-GB" sz="2800" dirty="0"/>
              <a:t>s</a:t>
            </a:r>
            <a:r>
              <a:rPr lang="en-GB" sz="2800" dirty="0" smtClean="0"/>
              <a:t>upport available from LA eg Teaching Support / EP;</a:t>
            </a:r>
          </a:p>
          <a:p>
            <a:pPr marL="0" indent="0">
              <a:buNone/>
            </a:pPr>
            <a:endParaRPr lang="en-GB" sz="2800" dirty="0"/>
          </a:p>
        </p:txBody>
      </p:sp>
    </p:spTree>
    <p:extLst>
      <p:ext uri="{BB962C8B-B14F-4D97-AF65-F5344CB8AC3E}">
        <p14:creationId xmlns:p14="http://schemas.microsoft.com/office/powerpoint/2010/main" val="2062260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SEND across the District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We need to work together to make the best of available funding;</a:t>
            </a:r>
          </a:p>
          <a:p>
            <a:r>
              <a:rPr lang="en-GB" dirty="0" smtClean="0"/>
              <a:t>This needs to include:</a:t>
            </a:r>
          </a:p>
          <a:p>
            <a:pPr lvl="1"/>
            <a:r>
              <a:rPr lang="en-GB" dirty="0" smtClean="0"/>
              <a:t>Providing the best education possible for students with SEND;</a:t>
            </a:r>
          </a:p>
          <a:p>
            <a:pPr lvl="1"/>
            <a:r>
              <a:rPr lang="en-GB" dirty="0" smtClean="0"/>
              <a:t>Making sure school based and LA processes are joined up;</a:t>
            </a:r>
          </a:p>
          <a:p>
            <a:pPr lvl="1"/>
            <a:r>
              <a:rPr lang="en-GB" dirty="0" smtClean="0"/>
              <a:t>Making sure everyone has the information they need and is working towards the same goal;</a:t>
            </a:r>
          </a:p>
          <a:p>
            <a:pPr lvl="1"/>
            <a:r>
              <a:rPr lang="en-GB" dirty="0" smtClean="0"/>
              <a:t>Thinking creatively about how best to respond to SEND challenges in the current context.</a:t>
            </a:r>
          </a:p>
          <a:p>
            <a:pPr lvl="1"/>
            <a:endParaRPr lang="en-GB" dirty="0" smtClean="0"/>
          </a:p>
          <a:p>
            <a:pPr lvl="1"/>
            <a:endParaRPr lang="en-GB" dirty="0"/>
          </a:p>
        </p:txBody>
      </p:sp>
      <p:pic>
        <p:nvPicPr>
          <p:cNvPr id="4" name="Picture 3"/>
          <p:cNvPicPr/>
          <p:nvPr/>
        </p:nvPicPr>
        <p:blipFill>
          <a:blip r:embed="rId2"/>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36792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a Graduated Response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0968111"/>
              </p:ext>
            </p:extLst>
          </p:nvPr>
        </p:nvGraphicFramePr>
        <p:xfrm>
          <a:off x="31018" y="1268760"/>
          <a:ext cx="8645439" cy="5026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a:srcRect/>
          <a:stretch>
            <a:fillRect/>
          </a:stretch>
        </p:blipFill>
        <p:spPr bwMode="auto">
          <a:xfrm>
            <a:off x="31017" y="5877272"/>
            <a:ext cx="1944216" cy="836712"/>
          </a:xfrm>
          <a:prstGeom prst="rect">
            <a:avLst/>
          </a:prstGeom>
          <a:noFill/>
          <a:ln w="9525">
            <a:noFill/>
            <a:miter lim="800000"/>
            <a:headEnd/>
            <a:tailEnd/>
          </a:ln>
        </p:spPr>
      </p:pic>
    </p:spTree>
    <p:extLst>
      <p:ext uri="{BB962C8B-B14F-4D97-AF65-F5344CB8AC3E}">
        <p14:creationId xmlns:p14="http://schemas.microsoft.com/office/powerpoint/2010/main" val="223664197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3860</Words>
  <Application>Microsoft Office PowerPoint</Application>
  <PresentationFormat>On-screen Show (4:3)</PresentationFormat>
  <Paragraphs>511</Paragraphs>
  <Slides>66</Slides>
  <Notes>12</Notes>
  <HiddenSlides>0</HiddenSlides>
  <MMClips>0</MMClips>
  <ScaleCrop>false</ScaleCrop>
  <HeadingPairs>
    <vt:vector size="4" baseType="variant">
      <vt:variant>
        <vt:lpstr>Theme</vt:lpstr>
      </vt:variant>
      <vt:variant>
        <vt:i4>4</vt:i4>
      </vt:variant>
      <vt:variant>
        <vt:lpstr>Slide Titles</vt:lpstr>
      </vt:variant>
      <vt:variant>
        <vt:i4>66</vt:i4>
      </vt:variant>
    </vt:vector>
  </HeadingPairs>
  <TitlesOfParts>
    <vt:vector size="70" baseType="lpstr">
      <vt:lpstr>Office Theme</vt:lpstr>
      <vt:lpstr>1_Office Theme</vt:lpstr>
      <vt:lpstr>Elemental</vt:lpstr>
      <vt:lpstr>Clarity</vt:lpstr>
      <vt:lpstr>Reviewing the SCHOOL BASED  SEND REVIEW  Project</vt:lpstr>
      <vt:lpstr>Welcome</vt:lpstr>
      <vt:lpstr>Why Are We Doing This?</vt:lpstr>
      <vt:lpstr>What is a SEND review?</vt:lpstr>
      <vt:lpstr>SEND Review Background</vt:lpstr>
      <vt:lpstr>Partnership Approach</vt:lpstr>
      <vt:lpstr>Local and National Context</vt:lpstr>
      <vt:lpstr>Managing SEND across the District</vt:lpstr>
      <vt:lpstr>Developing a Graduated Response</vt:lpstr>
      <vt:lpstr>Benefits of commissioning a SEND review?</vt:lpstr>
      <vt:lpstr>What commitment is  required from schools?</vt:lpstr>
      <vt:lpstr>SEND Review Process Phase 1</vt:lpstr>
      <vt:lpstr>SELF-EVALUATION</vt:lpstr>
      <vt:lpstr>Audit Areas of Focus</vt:lpstr>
      <vt:lpstr>SCHOOL VISIT</vt:lpstr>
      <vt:lpstr>Reporting</vt:lpstr>
      <vt:lpstr>SEND Review Process Phase 2</vt:lpstr>
      <vt:lpstr>SEND Development Plan</vt:lpstr>
      <vt:lpstr>Implementation</vt:lpstr>
      <vt:lpstr>SEND Review Schools</vt:lpstr>
      <vt:lpstr>SEND Review Evaluation</vt:lpstr>
      <vt:lpstr>Metrics of Schools</vt:lpstr>
      <vt:lpstr>Initial Findings</vt:lpstr>
      <vt:lpstr>Summary of Strengths </vt:lpstr>
      <vt:lpstr>Issues to Address</vt:lpstr>
      <vt:lpstr>Feedback…</vt:lpstr>
      <vt:lpstr>Which parts have been most useful?</vt:lpstr>
      <vt:lpstr>Benefits of an External Reviewer…</vt:lpstr>
      <vt:lpstr>Suggested Improvements for SEND Review Process</vt:lpstr>
      <vt:lpstr>Overview of the Impact Within Schools</vt:lpstr>
      <vt:lpstr>Overall Findings….</vt:lpstr>
      <vt:lpstr>PowerPoint Presentation</vt:lpstr>
      <vt:lpstr>Quick Break</vt:lpstr>
      <vt:lpstr>SEND Review Journey</vt:lpstr>
      <vt:lpstr>Snapshot of SEND projects</vt:lpstr>
      <vt:lpstr>SEND Review </vt:lpstr>
      <vt:lpstr>PowerPoint Presentation</vt:lpstr>
      <vt:lpstr>SEND Review </vt:lpstr>
      <vt:lpstr>Areas of Strength </vt:lpstr>
      <vt:lpstr>Areas for development </vt:lpstr>
      <vt:lpstr>Areas for development </vt:lpstr>
      <vt:lpstr>PowerPoint Presentation</vt:lpstr>
      <vt:lpstr>Feedback to stakeholders </vt:lpstr>
      <vt:lpstr>PowerPoint Presentation</vt:lpstr>
      <vt:lpstr>September Re-Launch </vt:lpstr>
      <vt:lpstr>September Re-Launch </vt:lpstr>
      <vt:lpstr>Other areas of school involved  </vt:lpstr>
      <vt:lpstr>Areas addressed  </vt:lpstr>
      <vt:lpstr>Impact so far </vt:lpstr>
      <vt:lpstr>Work still to do</vt:lpstr>
      <vt:lpstr>SEND Review </vt:lpstr>
      <vt:lpstr>Our journey on the SEND Review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 Community of Practice </vt:lpstr>
      <vt:lpstr>Revisioning SEND  provision in the 21st Century</vt:lpstr>
      <vt:lpstr>Next Steps</vt:lpstr>
      <vt:lpstr>SEND Review Costs</vt:lpstr>
      <vt:lpstr>Displays and Discussion</vt:lpstr>
      <vt:lpstr>Questions</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BASED  SEND REVIEW</dc:title>
  <dc:creator>Ruth Dennis</dc:creator>
  <cp:lastModifiedBy>Ruth Dennis</cp:lastModifiedBy>
  <cp:revision>52</cp:revision>
  <cp:lastPrinted>2018-07-16T08:06:54Z</cp:lastPrinted>
  <dcterms:created xsi:type="dcterms:W3CDTF">2017-05-22T12:55:11Z</dcterms:created>
  <dcterms:modified xsi:type="dcterms:W3CDTF">2018-07-16T14:46:59Z</dcterms:modified>
</cp:coreProperties>
</file>