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56" r:id="rId3"/>
    <p:sldId id="265" r:id="rId4"/>
    <p:sldId id="257" r:id="rId5"/>
    <p:sldId id="258" r:id="rId6"/>
    <p:sldId id="263" r:id="rId7"/>
    <p:sldId id="260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12855-9C08-4264-B52F-CAF6BEE082B0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A4D23-B2FA-4F96-8744-678B3DABD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856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796C-3716-405E-B41C-5F75D7D250CD}" type="datetime1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Supporting Staff Wellbeing during Covid-19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577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49BE-436F-4138-A876-BFE1E3427C00}" type="datetime1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Supporting Staff Wellbeing during Covid-19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372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4892-D8E4-42BA-A2E8-D6BF2674D881}" type="datetime1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Supporting Staff Wellbeing during Covid-19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080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EA7C2A-0474-4666-B19A-59D07F634AC0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7226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5A2A6E-8D29-4F34-9C1F-D70880E06E12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2186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D3D6DA-8DC2-41D6-B345-721973BD8B18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1103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8ECED4-C680-4E72-B31F-252D9023450D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14243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913A16-FC29-48D7-890B-83A2E98DC141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4885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364E8-4EC6-4FBA-87B3-ACED60669259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4150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133F91-CB00-4EC9-902D-5823855658FE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77510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06298E-9375-461F-BDF0-97BD6D703DDE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545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D5C0-7A69-4190-9201-71B6DFBD2A02}" type="datetime1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Supporting Staff Wellbeing during Covid-19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2432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73F65-D70B-431B-95B9-7A01CBB9DB59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72901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DDBB0A-058A-4249-A0F1-257AF603F9EB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49843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F22D4-4A4C-4F8D-9057-9889010097BF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7699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55DF-DF25-4CAD-964F-720EBEA46AD3}" type="datetime1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Supporting Staff Wellbeing during Covid-19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74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F76DC-231D-4CCE-BFD7-E8A131146569}" type="datetime1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Supporting Staff Wellbeing during Covid-19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3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FB5E-16C0-4949-A182-4D66BEEA3330}" type="datetime1">
              <a:rPr lang="en-GB" smtClean="0"/>
              <a:t>18/02/2021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Supporting Staff Wellbeing during Covid-19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4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6C11-BF41-48EA-892A-D25DE22EBBB1}" type="datetime1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Supporting Staff Wellbeing during Covid-19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324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D0C8-7D15-4887-AC0F-C22C4E369E30}" type="datetime1">
              <a:rPr lang="en-GB" smtClean="0"/>
              <a:t>18/02/2021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Supporting Staff Wellbeing during Covid-19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80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1D272-0390-439F-BF01-7A2DF8AB8F54}" type="datetime1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Supporting Staff Wellbeing during Covid-19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622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841D-0F48-4EFA-A3E5-4DD38C2323A7}" type="datetime1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Supporting Staff Wellbeing during Covid-19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11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450F8-9A1A-4526-B935-BA656EA94CAD}" type="datetime1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Supporting Staff Wellbeing during Covid-19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630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4A4B0D-CDF0-4B03-B0F7-313AAD12D0A8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CBMDC-for-ICT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5934076"/>
            <a:ext cx="2268886" cy="687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45" y="5848350"/>
            <a:ext cx="2148205" cy="87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190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671639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Session </a:t>
            </a:r>
            <a:r>
              <a:rPr lang="en-GB" dirty="0"/>
              <a:t>5</a:t>
            </a:r>
            <a:br>
              <a:rPr lang="en-GB" dirty="0"/>
            </a:br>
            <a:r>
              <a:rPr lang="en-GB" dirty="0" smtClean="0"/>
              <a:t>Achievement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4059239"/>
            <a:ext cx="6858000" cy="1655762"/>
          </a:xfrm>
        </p:spPr>
        <p:txBody>
          <a:bodyPr/>
          <a:lstStyle/>
          <a:p>
            <a:r>
              <a:rPr lang="en-GB" dirty="0" smtClean="0"/>
              <a:t>Dr Ruth Dennis</a:t>
            </a:r>
          </a:p>
          <a:p>
            <a:r>
              <a:rPr lang="en-GB" dirty="0" smtClean="0"/>
              <a:t>Principal Educational Psychologist</a:t>
            </a:r>
          </a:p>
          <a:p>
            <a:r>
              <a:rPr lang="en-GB" dirty="0" smtClean="0"/>
              <a:t>January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pic>
        <p:nvPicPr>
          <p:cNvPr id="5" name="Picture 4" descr="infographic perma model 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1" t="30458" r="3626" b="56398"/>
          <a:stretch/>
        </p:blipFill>
        <p:spPr bwMode="auto">
          <a:xfrm>
            <a:off x="1377778" y="688331"/>
            <a:ext cx="6623221" cy="1647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2117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Ready for PERMA?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yourself comfortable;</a:t>
            </a:r>
          </a:p>
          <a:p>
            <a:r>
              <a:rPr lang="en-GB" dirty="0" smtClean="0"/>
              <a:t>Get yourself a cup of tea and find somewhere quiet to watch the video and reflect.</a:t>
            </a:r>
          </a:p>
          <a:p>
            <a:r>
              <a:rPr lang="en-GB" dirty="0" smtClean="0"/>
              <a:t>You will need your PERMA journal and a pen.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587" y="3928237"/>
            <a:ext cx="2428114" cy="242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352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Your school has requested wellbeing support from the EPT to assist staff and promote their wellbeing</a:t>
            </a:r>
          </a:p>
          <a:p>
            <a:r>
              <a:rPr lang="en-GB" dirty="0"/>
              <a:t>In the last session we looked at the PERMA model and introduced the </a:t>
            </a:r>
            <a:r>
              <a:rPr lang="en-GB" dirty="0" smtClean="0"/>
              <a:t>fourth element</a:t>
            </a:r>
            <a:r>
              <a:rPr lang="en-GB" dirty="0"/>
              <a:t>: </a:t>
            </a:r>
            <a:r>
              <a:rPr lang="en-GB" dirty="0" smtClean="0"/>
              <a:t>Meaning.</a:t>
            </a:r>
            <a:endParaRPr lang="en-GB" dirty="0"/>
          </a:p>
          <a:p>
            <a:r>
              <a:rPr lang="en-GB" dirty="0" smtClean="0"/>
              <a:t>Today we will look at the final element: Accomplishments</a:t>
            </a:r>
          </a:p>
          <a:p>
            <a:r>
              <a:rPr lang="en-GB" dirty="0" smtClean="0"/>
              <a:t>If </a:t>
            </a:r>
            <a:r>
              <a:rPr lang="en-GB" dirty="0" smtClean="0"/>
              <a:t>you have significant worries it is important that you seek support from your GP or from your line manager.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3130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did you get 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825625"/>
            <a:ext cx="6000750" cy="4351338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Did you think about how you contribute to a ‘bigger picture’ either at home or at work?</a:t>
            </a:r>
            <a:endParaRPr lang="en-GB" dirty="0"/>
          </a:p>
          <a:p>
            <a:r>
              <a:rPr lang="en-GB" dirty="0"/>
              <a:t>How does this </a:t>
            </a:r>
            <a:r>
              <a:rPr lang="en-GB" dirty="0" smtClean="0"/>
              <a:t>make </a:t>
            </a:r>
            <a:r>
              <a:rPr lang="en-GB" dirty="0"/>
              <a:t>you </a:t>
            </a:r>
            <a:r>
              <a:rPr lang="en-GB" dirty="0" smtClean="0"/>
              <a:t>feel?</a:t>
            </a:r>
          </a:p>
          <a:p>
            <a:r>
              <a:rPr lang="en-GB" dirty="0" smtClean="0"/>
              <a:t>Are you part of other people’s bigger picture too?</a:t>
            </a:r>
            <a:endParaRPr lang="en-GB" dirty="0"/>
          </a:p>
          <a:p>
            <a:r>
              <a:rPr lang="en-GB" dirty="0" smtClean="0"/>
              <a:t>Over </a:t>
            </a:r>
            <a:r>
              <a:rPr lang="en-GB" dirty="0"/>
              <a:t>the next week, </a:t>
            </a:r>
            <a:r>
              <a:rPr lang="en-GB" dirty="0" smtClean="0"/>
              <a:t>continue to notice </a:t>
            </a:r>
            <a:r>
              <a:rPr lang="en-GB" dirty="0"/>
              <a:t>any other things that make you part of a bigger picture.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infographic perma model 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10" t="31103" r="24278" b="57411"/>
          <a:stretch/>
        </p:blipFill>
        <p:spPr bwMode="auto">
          <a:xfrm>
            <a:off x="276224" y="2762251"/>
            <a:ext cx="1924051" cy="1843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303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– </a:t>
            </a:r>
            <a:r>
              <a:rPr lang="en-GB" dirty="0" smtClean="0"/>
              <a:t>Accomplishments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029447" cy="435133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Having </a:t>
            </a:r>
            <a:r>
              <a:rPr lang="en-GB" dirty="0"/>
              <a:t>goals and ambition in life can help us to achieve things that can give us a sense of accomplishment. </a:t>
            </a:r>
            <a:endParaRPr lang="en-GB" dirty="0" smtClean="0"/>
          </a:p>
          <a:p>
            <a:r>
              <a:rPr lang="en-GB" dirty="0" smtClean="0"/>
              <a:t>At this time, it is important to set goals </a:t>
            </a:r>
            <a:r>
              <a:rPr lang="en-GB" dirty="0"/>
              <a:t>that can </a:t>
            </a:r>
            <a:r>
              <a:rPr lang="en-GB" dirty="0" smtClean="0"/>
              <a:t>realistically be met.</a:t>
            </a:r>
          </a:p>
          <a:p>
            <a:r>
              <a:rPr lang="en-GB" dirty="0"/>
              <a:t>J</a:t>
            </a:r>
            <a:r>
              <a:rPr lang="en-GB" dirty="0" smtClean="0"/>
              <a:t>ust </a:t>
            </a:r>
            <a:r>
              <a:rPr lang="en-GB" dirty="0"/>
              <a:t>putting in the effort to achieving those goals can </a:t>
            </a:r>
            <a:r>
              <a:rPr lang="en-GB" dirty="0" smtClean="0"/>
              <a:t>give </a:t>
            </a:r>
            <a:r>
              <a:rPr lang="en-GB" dirty="0"/>
              <a:t>you a sense of satisfaction </a:t>
            </a:r>
            <a:endParaRPr lang="en-GB" dirty="0" smtClean="0"/>
          </a:p>
          <a:p>
            <a:r>
              <a:rPr lang="en-GB" dirty="0"/>
              <a:t>W</a:t>
            </a:r>
            <a:r>
              <a:rPr lang="en-GB" dirty="0" smtClean="0"/>
              <a:t>hen </a:t>
            </a:r>
            <a:r>
              <a:rPr lang="en-GB" dirty="0"/>
              <a:t>you finally achieve those goals a sense of pride and </a:t>
            </a:r>
            <a:r>
              <a:rPr lang="en-GB" dirty="0" smtClean="0"/>
              <a:t>fulfilment </a:t>
            </a:r>
            <a:r>
              <a:rPr lang="en-GB" dirty="0"/>
              <a:t>will be reached.</a:t>
            </a:r>
          </a:p>
          <a:p>
            <a:r>
              <a:rPr lang="en-GB" dirty="0"/>
              <a:t>Having accomplishments in life is important to push </a:t>
            </a:r>
            <a:r>
              <a:rPr lang="en-GB" dirty="0" smtClean="0"/>
              <a:t>ourselves on </a:t>
            </a:r>
            <a:r>
              <a:rPr lang="en-GB" dirty="0"/>
              <a:t>to thrive and flourish.</a:t>
            </a:r>
          </a:p>
          <a:p>
            <a:endParaRPr lang="en-GB" dirty="0"/>
          </a:p>
        </p:txBody>
      </p:sp>
      <p:pic>
        <p:nvPicPr>
          <p:cNvPr id="4" name="Picture 3" descr="infographic perma model 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65" t="30879" r="4808" b="57635"/>
          <a:stretch/>
        </p:blipFill>
        <p:spPr bwMode="auto">
          <a:xfrm>
            <a:off x="7658097" y="1095376"/>
            <a:ext cx="1247778" cy="132556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248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Accomplishment in Practice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28649" y="1493624"/>
            <a:ext cx="6457947" cy="4351338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Are there any things that you would like to do but never get around to it? </a:t>
            </a:r>
            <a:endParaRPr lang="en-GB" dirty="0"/>
          </a:p>
          <a:p>
            <a:r>
              <a:rPr lang="en-GB" dirty="0"/>
              <a:t>It might be </a:t>
            </a:r>
            <a:r>
              <a:rPr lang="en-GB" dirty="0" smtClean="0"/>
              <a:t>something big like learning an instrument or a new language.</a:t>
            </a:r>
          </a:p>
          <a:p>
            <a:r>
              <a:rPr lang="en-GB" dirty="0" smtClean="0"/>
              <a:t>It might be small – making 5 minutes for yourself, to sit down with a cup of tea every day.</a:t>
            </a:r>
          </a:p>
          <a:p>
            <a:r>
              <a:rPr lang="en-GB" dirty="0" smtClean="0"/>
              <a:t>Set yourself a goal this week – as large or as small as you want. What small step will you take every day?</a:t>
            </a:r>
          </a:p>
          <a:p>
            <a:r>
              <a:rPr lang="en-GB" dirty="0" smtClean="0"/>
              <a:t>Actively notice when you manage to achieve this small step and jot </a:t>
            </a:r>
            <a:r>
              <a:rPr lang="en-GB" dirty="0"/>
              <a:t>your thoughts down in your PERMA journal</a:t>
            </a:r>
            <a:r>
              <a:rPr lang="en-GB" dirty="0" smtClean="0"/>
              <a:t>.</a:t>
            </a:r>
          </a:p>
          <a:p>
            <a:r>
              <a:rPr lang="en-GB" dirty="0" smtClean="0"/>
              <a:t>Notice how you feel when you have achieved a step towards your goal.</a:t>
            </a:r>
            <a:endParaRPr lang="en-GB" dirty="0"/>
          </a:p>
          <a:p>
            <a:r>
              <a:rPr lang="en-GB" dirty="0"/>
              <a:t>Over the next week, </a:t>
            </a:r>
            <a:r>
              <a:rPr lang="en-GB" dirty="0" smtClean="0"/>
              <a:t>continue to notice how you feel as you work towards your goal. </a:t>
            </a:r>
            <a:endParaRPr lang="en-GB" dirty="0"/>
          </a:p>
        </p:txBody>
      </p:sp>
      <p:pic>
        <p:nvPicPr>
          <p:cNvPr id="6" name="Picture 5" descr="infographic perma model 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65" t="30879" r="4808" b="57635"/>
          <a:stretch/>
        </p:blipFill>
        <p:spPr bwMode="auto">
          <a:xfrm>
            <a:off x="7086597" y="2713832"/>
            <a:ext cx="1247778" cy="13255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0912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Accomplishment in the workplace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00215"/>
            <a:ext cx="5972175" cy="4351338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What goals do you have in school? These may be set by your manager or things you set yourself.</a:t>
            </a:r>
          </a:p>
          <a:p>
            <a:r>
              <a:rPr lang="en-GB" dirty="0" smtClean="0"/>
              <a:t>They might be something big like devising a new scheme of work or something small like making sure you say hello to certain children by name each day</a:t>
            </a:r>
          </a:p>
          <a:p>
            <a:r>
              <a:rPr lang="en-GB" dirty="0" smtClean="0"/>
              <a:t>Ensure you recognise </a:t>
            </a:r>
            <a:r>
              <a:rPr lang="en-GB" dirty="0"/>
              <a:t>where </a:t>
            </a:r>
            <a:r>
              <a:rPr lang="en-GB" dirty="0" smtClean="0"/>
              <a:t>your </a:t>
            </a:r>
            <a:r>
              <a:rPr lang="en-GB" dirty="0"/>
              <a:t>successes are and why. </a:t>
            </a:r>
            <a:r>
              <a:rPr lang="en-GB" dirty="0" smtClean="0"/>
              <a:t>Use your </a:t>
            </a:r>
            <a:r>
              <a:rPr lang="en-GB" dirty="0"/>
              <a:t>PERMA </a:t>
            </a:r>
            <a:r>
              <a:rPr lang="en-GB" dirty="0" smtClean="0"/>
              <a:t>journal to jot down your thoughts.</a:t>
            </a:r>
          </a:p>
          <a:p>
            <a:r>
              <a:rPr lang="en-GB" dirty="0" smtClean="0"/>
              <a:t>Appreciating </a:t>
            </a:r>
            <a:r>
              <a:rPr lang="en-GB" dirty="0"/>
              <a:t>that the success of the individual feeds the success of the team. </a:t>
            </a:r>
            <a:r>
              <a:rPr lang="en-GB" dirty="0" smtClean="0"/>
              <a:t>Who notices what you do and acknowledges this?</a:t>
            </a:r>
          </a:p>
          <a:p>
            <a:r>
              <a:rPr lang="en-GB" dirty="0" smtClean="0"/>
              <a:t>Identifying collective targets, and supporting </a:t>
            </a:r>
            <a:r>
              <a:rPr lang="en-GB" dirty="0"/>
              <a:t>each </a:t>
            </a:r>
            <a:r>
              <a:rPr lang="en-GB" dirty="0" smtClean="0"/>
              <a:t>other for </a:t>
            </a:r>
            <a:r>
              <a:rPr lang="en-GB" dirty="0"/>
              <a:t>each success adds to the momentum of change and creating value.</a:t>
            </a:r>
          </a:p>
          <a:p>
            <a:endParaRPr lang="en-GB" dirty="0"/>
          </a:p>
        </p:txBody>
      </p:sp>
      <p:pic>
        <p:nvPicPr>
          <p:cNvPr id="4" name="Picture 3" descr="infographic perma model 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65" t="30879" r="4808" b="57635"/>
          <a:stretch/>
        </p:blipFill>
        <p:spPr bwMode="auto">
          <a:xfrm>
            <a:off x="7048500" y="2641601"/>
            <a:ext cx="1581150" cy="167322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</p:spTree>
    <p:extLst>
      <p:ext uri="{BB962C8B-B14F-4D97-AF65-F5344CB8AC3E}">
        <p14:creationId xmlns:p14="http://schemas.microsoft.com/office/powerpoint/2010/main" val="4175574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3776"/>
            <a:ext cx="7886700" cy="4351338"/>
          </a:xfrm>
        </p:spPr>
        <p:txBody>
          <a:bodyPr/>
          <a:lstStyle/>
          <a:p>
            <a:r>
              <a:rPr lang="en-GB" dirty="0" smtClean="0"/>
              <a:t>PERMA is a way of supporting the development of Emotional Wellbeing;</a:t>
            </a:r>
          </a:p>
          <a:p>
            <a:endParaRPr lang="en-GB" sz="1000" dirty="0" smtClean="0"/>
          </a:p>
          <a:p>
            <a:r>
              <a:rPr lang="en-GB" dirty="0" smtClean="0"/>
              <a:t>This week your task is to notice things that give you a feeling of accomplishment either at home or at work.</a:t>
            </a:r>
          </a:p>
          <a:p>
            <a:endParaRPr lang="en-GB" sz="1100" dirty="0"/>
          </a:p>
          <a:p>
            <a:r>
              <a:rPr lang="en-GB" dirty="0" smtClean="0"/>
              <a:t>Be kind to yourself – if you don’t have energy one day, try again the next.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sz="1800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9328" y="5131722"/>
            <a:ext cx="1752043" cy="154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897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602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1_Office Theme</vt:lpstr>
      <vt:lpstr> Session 5 Achievement</vt:lpstr>
      <vt:lpstr>Ready for PERMA?</vt:lpstr>
      <vt:lpstr>Recap</vt:lpstr>
      <vt:lpstr>How did you get on?</vt:lpstr>
      <vt:lpstr>A – Accomplishments</vt:lpstr>
      <vt:lpstr>Accomplishment in Practice</vt:lpstr>
      <vt:lpstr>Accomplishment in the workplace</vt:lpstr>
      <vt:lpstr>Summary</vt:lpstr>
    </vt:vector>
  </TitlesOfParts>
  <Company>CBMDC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PERMA Session 1 Positive Emotions</dc:title>
  <dc:creator>Educational Psychology Team</dc:creator>
  <cp:lastModifiedBy>Ruth Dennis</cp:lastModifiedBy>
  <cp:revision>21</cp:revision>
  <dcterms:created xsi:type="dcterms:W3CDTF">2021-01-26T09:46:58Z</dcterms:created>
  <dcterms:modified xsi:type="dcterms:W3CDTF">2021-02-18T12:13:04Z</dcterms:modified>
</cp:coreProperties>
</file>