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4" r:id="rId2"/>
    <p:sldId id="281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2855-9C08-4264-B52F-CAF6BEE082B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A4D23-B2FA-4F96-8744-678B3DABD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249A27-F587-4592-816B-6672EA44F71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6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7E08E8-E41A-4EEE-B27C-66C80114CFD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29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C9663-8637-47F9-912C-E4FFCD59E0A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21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76BEB2-B59A-468C-9E1E-BE795291CD3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84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8DA56-E136-4198-87D6-92E1E4BE22F0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1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A13865-64D2-40D9-A5AA-455B262C7D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33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A1978-D607-4EDF-A6A8-39B6A14C703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92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6564F9-83BC-4643-873D-A8CBD2BA973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5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02F89-8EC9-4C3C-9D99-40D2222A9481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30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7C5DA-30A0-4905-A8AC-D63EB485AA6A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33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AF3925-3894-4799-864A-8B3FA164524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98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9C676-7DB9-487C-B3F4-48135391FF5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CBMDC-for-ICT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5934076"/>
            <a:ext cx="2268886" cy="687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" y="5848350"/>
            <a:ext cx="2148205" cy="87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48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67163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Session </a:t>
            </a:r>
            <a:r>
              <a:rPr lang="en-GB" dirty="0"/>
              <a:t>2</a:t>
            </a:r>
            <a:br>
              <a:rPr lang="en-GB" dirty="0"/>
            </a:br>
            <a:r>
              <a:rPr lang="en-GB" dirty="0" smtClean="0"/>
              <a:t>Engagement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059239"/>
            <a:ext cx="6858000" cy="1655762"/>
          </a:xfrm>
        </p:spPr>
        <p:txBody>
          <a:bodyPr/>
          <a:lstStyle/>
          <a:p>
            <a:r>
              <a:rPr lang="en-GB" dirty="0" smtClean="0"/>
              <a:t>Dr Ruth Dennis</a:t>
            </a:r>
          </a:p>
          <a:p>
            <a:r>
              <a:rPr lang="en-GB" dirty="0" smtClean="0"/>
              <a:t>Principal Educational Psychologist</a:t>
            </a:r>
          </a:p>
          <a:p>
            <a:r>
              <a:rPr lang="en-GB" dirty="0" smtClean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" t="30458" r="3626" b="56398"/>
          <a:stretch/>
        </p:blipFill>
        <p:spPr bwMode="auto">
          <a:xfrm>
            <a:off x="1377778" y="688331"/>
            <a:ext cx="6623221" cy="1647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815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for PERMA?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yourself comfortable;</a:t>
            </a:r>
          </a:p>
          <a:p>
            <a:r>
              <a:rPr lang="en-GB" dirty="0" smtClean="0"/>
              <a:t>Get yourself a cup of tea and find somewhere quiet to watch the video and reflect.</a:t>
            </a:r>
          </a:p>
          <a:p>
            <a:r>
              <a:rPr lang="en-GB" dirty="0" smtClean="0"/>
              <a:t>You will need your PERMA journal and a pen.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87" y="3928237"/>
            <a:ext cx="2428114" cy="242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8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Your school has requested wellbeing support from the </a:t>
            </a:r>
            <a:r>
              <a:rPr lang="en-GB" dirty="0" smtClean="0"/>
              <a:t>Educational Psychology Team </a:t>
            </a:r>
            <a:r>
              <a:rPr lang="en-GB" dirty="0"/>
              <a:t>to assist staff and promote their wellbeing</a:t>
            </a:r>
          </a:p>
          <a:p>
            <a:r>
              <a:rPr lang="en-GB" dirty="0" smtClean="0"/>
              <a:t>In the last session we looked at why Covid-19 is impacting on wellbeing in school;</a:t>
            </a:r>
          </a:p>
          <a:p>
            <a:r>
              <a:rPr lang="en-GB" dirty="0" smtClean="0"/>
              <a:t>We looked at the PERMA model and introduced the first element: Positive Emotions.</a:t>
            </a:r>
          </a:p>
          <a:p>
            <a:r>
              <a:rPr lang="en-GB" dirty="0" smtClean="0"/>
              <a:t>Today we will look at the second element: Engagement</a:t>
            </a:r>
          </a:p>
          <a:p>
            <a:r>
              <a:rPr lang="en-GB" dirty="0" smtClean="0"/>
              <a:t>If you have significant worries it is important that you seek support from your GP or from your line manager.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46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you get on?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86050" y="1825625"/>
            <a:ext cx="58293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Think about the last week.</a:t>
            </a:r>
          </a:p>
          <a:p>
            <a:r>
              <a:rPr lang="en-GB" dirty="0" smtClean="0"/>
              <a:t>Did you experience any positive emotions at home or at work?</a:t>
            </a:r>
          </a:p>
          <a:p>
            <a:r>
              <a:rPr lang="en-GB" dirty="0" smtClean="0"/>
              <a:t>How did it make you feel?</a:t>
            </a:r>
          </a:p>
          <a:p>
            <a:r>
              <a:rPr lang="en-GB" dirty="0" smtClean="0"/>
              <a:t>Think about it again now – do you get that same ‘fuzzy’ feeling?</a:t>
            </a:r>
          </a:p>
          <a:p>
            <a:r>
              <a:rPr lang="en-GB" dirty="0" smtClean="0"/>
              <a:t>Notice that positive emotion in your body and how it makes you feel.</a:t>
            </a:r>
          </a:p>
          <a:p>
            <a:r>
              <a:rPr lang="en-GB" dirty="0" smtClean="0"/>
              <a:t>Over the next week continue to notice times when you feel like this.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8" descr="infographic perma model "/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30357" r="79808" b="57411"/>
          <a:stretch/>
        </p:blipFill>
        <p:spPr bwMode="auto">
          <a:xfrm>
            <a:off x="497509" y="2324100"/>
            <a:ext cx="1683715" cy="2557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458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 – </a:t>
            </a:r>
            <a:r>
              <a:rPr lang="en-GB" dirty="0" smtClean="0"/>
              <a:t>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When time truly “flies by” during an activity, it is likely because the people involved were experiencing a sense of engagement.</a:t>
            </a:r>
          </a:p>
          <a:p>
            <a:endParaRPr lang="en-GB" sz="100" dirty="0" smtClean="0"/>
          </a:p>
          <a:p>
            <a:r>
              <a:rPr lang="en-GB" sz="2200" dirty="0" smtClean="0"/>
              <a:t>People find enjoyment in different things, whether it’s playing an instrument, playing a sport, dancing, working on an interesting project at work or even </a:t>
            </a:r>
            <a:r>
              <a:rPr lang="en-GB" sz="2200" dirty="0" smtClean="0"/>
              <a:t>a </a:t>
            </a:r>
            <a:r>
              <a:rPr lang="en-GB" sz="2200" dirty="0" smtClean="0"/>
              <a:t>hobby.</a:t>
            </a:r>
          </a:p>
          <a:p>
            <a:endParaRPr lang="en-GB" sz="400" dirty="0" smtClean="0"/>
          </a:p>
          <a:p>
            <a:r>
              <a:rPr lang="en-GB" sz="2200" dirty="0" smtClean="0"/>
              <a:t>This engagement helps us find calm, focus, and joy.</a:t>
            </a:r>
          </a:p>
          <a:p>
            <a:endParaRPr lang="en-GB" sz="500" dirty="0" smtClean="0"/>
          </a:p>
          <a:p>
            <a:r>
              <a:rPr lang="en-GB" sz="2200" dirty="0" smtClean="0"/>
              <a:t>Activities </a:t>
            </a:r>
            <a:r>
              <a:rPr lang="en-GB" sz="2200" dirty="0"/>
              <a:t>that meet our need for engagement flood the body with positive neurotransmitters and hormones that elevate one’s sense of well-being. </a:t>
            </a:r>
            <a:endParaRPr lang="en-GB" sz="2200" dirty="0" smtClean="0"/>
          </a:p>
          <a:p>
            <a:endParaRPr lang="en-GB" sz="400" dirty="0"/>
          </a:p>
          <a:p>
            <a:endParaRPr lang="en-GB" dirty="0"/>
          </a:p>
        </p:txBody>
      </p:sp>
      <p:pic>
        <p:nvPicPr>
          <p:cNvPr id="4" name="Picture 3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6" t="31102" r="64904" b="57411"/>
          <a:stretch/>
        </p:blipFill>
        <p:spPr bwMode="auto">
          <a:xfrm>
            <a:off x="7515225" y="365126"/>
            <a:ext cx="771525" cy="12430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32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828925" y="1847851"/>
            <a:ext cx="5686425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What is it in your life that allows you to switch off ?</a:t>
            </a:r>
          </a:p>
          <a:p>
            <a:r>
              <a:rPr lang="en-GB" dirty="0" smtClean="0"/>
              <a:t>At this moment time flies and you forget to think about your current situation</a:t>
            </a:r>
          </a:p>
          <a:p>
            <a:r>
              <a:rPr lang="en-GB" dirty="0" smtClean="0"/>
              <a:t>It might be watching your favourite soap / playing an instrument / baking / going for a walk</a:t>
            </a:r>
          </a:p>
          <a:p>
            <a:r>
              <a:rPr lang="en-GB" dirty="0" smtClean="0"/>
              <a:t>Over the next week, try to notice times when you have been experienced engagement –note them down.</a:t>
            </a:r>
          </a:p>
          <a:p>
            <a:r>
              <a:rPr lang="en-GB" dirty="0" smtClean="0"/>
              <a:t>If you already know what these things are, make a list of them and try to schedule in at least one engagement activity a week.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7" descr="infographic perma model "/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6" t="31102" r="64904" b="57411"/>
          <a:stretch/>
        </p:blipFill>
        <p:spPr bwMode="auto">
          <a:xfrm>
            <a:off x="448056" y="2498662"/>
            <a:ext cx="1923288" cy="2833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667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in the Workplace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Notice when something at work gives you that sense of engagement.</a:t>
            </a:r>
          </a:p>
          <a:p>
            <a:r>
              <a:rPr lang="en-GB" dirty="0" smtClean="0"/>
              <a:t>It might be when you are in the flow of a lesson you have planned / helping a colleague / planning with your team.</a:t>
            </a:r>
          </a:p>
          <a:p>
            <a:pPr fontAlgn="base"/>
            <a:r>
              <a:rPr lang="en-GB" dirty="0"/>
              <a:t>Recognising </a:t>
            </a:r>
            <a:r>
              <a:rPr lang="en-GB" dirty="0" smtClean="0"/>
              <a:t>how your work fulfils your need for engagement helps  create greater </a:t>
            </a:r>
            <a:r>
              <a:rPr lang="en-GB" dirty="0"/>
              <a:t>levels of satisfaction and enjoyment at work. </a:t>
            </a:r>
          </a:p>
          <a:p>
            <a:endParaRPr lang="en-GB" dirty="0"/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6" t="31102" r="64904" b="57411"/>
          <a:stretch/>
        </p:blipFill>
        <p:spPr bwMode="auto">
          <a:xfrm>
            <a:off x="7724775" y="4625973"/>
            <a:ext cx="1085850" cy="15509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64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776"/>
            <a:ext cx="78867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PERMA is a way of supporting the development of Emotional Wellbeing;</a:t>
            </a:r>
            <a:endParaRPr lang="en-GB" sz="1000" dirty="0" smtClean="0"/>
          </a:p>
          <a:p>
            <a:r>
              <a:rPr lang="en-GB" dirty="0" smtClean="0"/>
              <a:t>This week your task is to notice times when you achieve engagement either at home or at work.</a:t>
            </a:r>
            <a:endParaRPr lang="en-GB" sz="800" dirty="0" smtClean="0"/>
          </a:p>
          <a:p>
            <a:r>
              <a:rPr lang="en-GB" dirty="0" smtClean="0"/>
              <a:t>Don’t forget to keep looking for times when you have positive emotions</a:t>
            </a:r>
            <a:endParaRPr lang="en-GB" sz="1100" dirty="0"/>
          </a:p>
          <a:p>
            <a:r>
              <a:rPr lang="en-GB" dirty="0" smtClean="0"/>
              <a:t>Be kind to yourself – if you don’t have energy one day, try again the next.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1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978" y="5174693"/>
            <a:ext cx="1752043" cy="154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266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550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 Session 2 Engagement</vt:lpstr>
      <vt:lpstr>Ready for PERMA?</vt:lpstr>
      <vt:lpstr>Recap</vt:lpstr>
      <vt:lpstr>How did you get on?</vt:lpstr>
      <vt:lpstr>E – Engagement</vt:lpstr>
      <vt:lpstr>Engagement in Practice</vt:lpstr>
      <vt:lpstr>Engagement in the Workplace</vt:lpstr>
      <vt:lpstr>Summary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 Session 1 Positive Emotions</dc:title>
  <dc:creator>Educational Psychology Team</dc:creator>
  <cp:lastModifiedBy>Ruth Dennis</cp:lastModifiedBy>
  <cp:revision>18</cp:revision>
  <dcterms:created xsi:type="dcterms:W3CDTF">2021-01-26T09:46:58Z</dcterms:created>
  <dcterms:modified xsi:type="dcterms:W3CDTF">2021-02-18T12:07:00Z</dcterms:modified>
</cp:coreProperties>
</file>