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83" r:id="rId4"/>
    <p:sldId id="284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2855-9C08-4264-B52F-CAF6BEE082B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A4D23-B2FA-4F96-8744-678B3DABD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2BF4-B771-428C-8E6B-3C3B3ECA6140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7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A4BA-CEB7-4CA3-B971-1DCA312EA0D9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7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4293-DB09-4EB9-8803-AA01E8D9FA41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8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BC54-C9EE-4C5B-9BBA-535CB4B4E769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24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3605-DEA4-4C25-B746-BE23024C84C5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4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66D3-A33E-4322-91B8-69FDBDBC7FA1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3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1345-6692-4A0D-BE34-CE1B5C871A1E}" type="datetime1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80C2-9F48-49D6-8D44-954AC9F6C473}" type="datetime1">
              <a:rPr lang="en-GB" smtClean="0"/>
              <a:t>18/02/2021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32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0E79-1726-42F7-BC0A-24EE38795273}" type="datetime1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0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F45A-AC3A-49B3-853B-CE0CD098406C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2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F180-BBD7-41C4-A1D1-A4CF565646F4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1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46F91-F9C2-4BCA-B9DF-CCAEE4E359E2}" type="datetime1">
              <a:rPr lang="en-GB" smtClean="0"/>
              <a:t>18/02/2021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Supporting Staff Wellbeing during Covid-19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CBMDC-for-ICT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5934076"/>
            <a:ext cx="2268886" cy="687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5" y="5848350"/>
            <a:ext cx="2148205" cy="87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3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67163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Session </a:t>
            </a:r>
            <a:r>
              <a:rPr lang="en-GB" dirty="0"/>
              <a:t>6</a:t>
            </a:r>
            <a:br>
              <a:rPr lang="en-GB" dirty="0"/>
            </a:br>
            <a:r>
              <a:rPr lang="en-GB" dirty="0" smtClean="0"/>
              <a:t>PERMA Plus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059239"/>
            <a:ext cx="6858000" cy="1655762"/>
          </a:xfrm>
        </p:spPr>
        <p:txBody>
          <a:bodyPr/>
          <a:lstStyle/>
          <a:p>
            <a:r>
              <a:rPr lang="en-GB" dirty="0" smtClean="0"/>
              <a:t>Dr Ruth Dennis</a:t>
            </a:r>
          </a:p>
          <a:p>
            <a:r>
              <a:rPr lang="en-GB" dirty="0" smtClean="0"/>
              <a:t>Principal Educational Psychologist</a:t>
            </a:r>
          </a:p>
          <a:p>
            <a:r>
              <a:rPr lang="en-GB" dirty="0" smtClean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Supporting Staff Wellbeing during Covid-19</a:t>
            </a:r>
          </a:p>
        </p:txBody>
      </p:sp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" t="30458" r="3626" b="56398"/>
          <a:stretch/>
        </p:blipFill>
        <p:spPr bwMode="auto">
          <a:xfrm>
            <a:off x="1377778" y="688331"/>
            <a:ext cx="6623221" cy="1647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24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PERMA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Think about either home, work or a combination of both;</a:t>
            </a:r>
          </a:p>
          <a:p>
            <a:r>
              <a:rPr lang="en-GB" dirty="0" smtClean="0"/>
              <a:t>Use the scoring system 0 – 10, </a:t>
            </a:r>
            <a:r>
              <a:rPr lang="en-GB" dirty="0"/>
              <a:t>to say how you feel </a:t>
            </a:r>
            <a:r>
              <a:rPr lang="en-GB" dirty="0" smtClean="0"/>
              <a:t>about </a:t>
            </a:r>
            <a:r>
              <a:rPr lang="en-GB" dirty="0"/>
              <a:t>each </a:t>
            </a:r>
            <a:r>
              <a:rPr lang="en-GB" dirty="0" smtClean="0"/>
              <a:t>question</a:t>
            </a:r>
          </a:p>
          <a:p>
            <a:endParaRPr lang="en-GB" sz="600" dirty="0" smtClean="0"/>
          </a:p>
          <a:p>
            <a:pPr lvl="1"/>
            <a:r>
              <a:rPr lang="en-GB" dirty="0" smtClean="0"/>
              <a:t> </a:t>
            </a:r>
            <a:r>
              <a:rPr lang="en-GB" dirty="0"/>
              <a:t>0 </a:t>
            </a:r>
            <a:r>
              <a:rPr lang="en-GB" dirty="0" smtClean="0"/>
              <a:t>= </a:t>
            </a:r>
            <a:r>
              <a:rPr lang="en-GB" dirty="0"/>
              <a:t>not at all </a:t>
            </a:r>
            <a:r>
              <a:rPr lang="en-GB" dirty="0" smtClean="0"/>
              <a:t>and </a:t>
            </a:r>
          </a:p>
          <a:p>
            <a:pPr lvl="1"/>
            <a:r>
              <a:rPr lang="en-GB" dirty="0" smtClean="0"/>
              <a:t>10 = </a:t>
            </a:r>
            <a:r>
              <a:rPr lang="en-GB" dirty="0"/>
              <a:t>completely 	</a:t>
            </a:r>
            <a:endParaRPr lang="en-GB" dirty="0" smtClean="0"/>
          </a:p>
          <a:p>
            <a:pPr marL="457200" lvl="1" indent="0">
              <a:buNone/>
            </a:pPr>
            <a:r>
              <a:rPr lang="en-GB" sz="600" dirty="0"/>
              <a:t>	</a:t>
            </a:r>
          </a:p>
          <a:p>
            <a:r>
              <a:rPr lang="en-GB" dirty="0" smtClean="0"/>
              <a:t>Don’t spend too long thinking about it, you can go back and change it later.</a:t>
            </a:r>
          </a:p>
          <a:p>
            <a:r>
              <a:rPr lang="en-GB" dirty="0" smtClean="0"/>
              <a:t>The spreadsheet will automatically calculate your scores in the 5 areas.</a:t>
            </a:r>
          </a:p>
          <a:p>
            <a:r>
              <a:rPr lang="en-GB" dirty="0" smtClean="0"/>
              <a:t>On the second tab it will plot these on a graph so you can see which areas you are more fulfilled in and which less so.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Supporting Staff Wellbeing during Covid-19</a:t>
            </a:r>
          </a:p>
        </p:txBody>
      </p:sp>
    </p:spTree>
    <p:extLst>
      <p:ext uri="{BB962C8B-B14F-4D97-AF65-F5344CB8AC3E}">
        <p14:creationId xmlns:p14="http://schemas.microsoft.com/office/powerpoint/2010/main" val="15752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Part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Example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Supporting Staff Wellbeing during Covid-19</a:t>
            </a:r>
            <a:endParaRPr lang="en-GB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68" t="22065" r="25879" b="28653"/>
          <a:stretch/>
        </p:blipFill>
        <p:spPr>
          <a:xfrm>
            <a:off x="628650" y="1446826"/>
            <a:ext cx="7741508" cy="426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Supporting Staff Wellbeing during Covid-19</a:t>
            </a:r>
            <a:endParaRPr lang="en-GB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491992"/>
            <a:ext cx="7886700" cy="4351338"/>
          </a:xfrm>
        </p:spPr>
        <p:txBody>
          <a:bodyPr/>
          <a:lstStyle/>
          <a:p>
            <a:r>
              <a:rPr lang="en-GB" dirty="0" smtClean="0"/>
              <a:t>In the example, Engagement comes out as </a:t>
            </a:r>
            <a:r>
              <a:rPr lang="en-GB" dirty="0"/>
              <a:t>a</a:t>
            </a:r>
            <a:r>
              <a:rPr lang="en-GB" dirty="0" smtClean="0"/>
              <a:t> strength and Accomplishments as an area that is less fulfilling.</a:t>
            </a:r>
          </a:p>
          <a:p>
            <a:r>
              <a:rPr lang="en-GB" dirty="0" smtClean="0"/>
              <a:t>Despite this, overall satisfaction is good.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330" t="22825" r="31757" b="38155"/>
          <a:stretch/>
        </p:blipFill>
        <p:spPr>
          <a:xfrm>
            <a:off x="2168779" y="3496962"/>
            <a:ext cx="4806441" cy="246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PERMA Action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On the final page of your PERMA journal you will find an action plan</a:t>
            </a:r>
          </a:p>
          <a:p>
            <a:endParaRPr lang="en-GB" sz="500" dirty="0" smtClean="0"/>
          </a:p>
          <a:p>
            <a:r>
              <a:rPr lang="en-GB" dirty="0" smtClean="0"/>
              <a:t>Look back again through your results on the audit.</a:t>
            </a:r>
          </a:p>
          <a:p>
            <a:endParaRPr lang="en-GB" sz="200" dirty="0" smtClean="0"/>
          </a:p>
          <a:p>
            <a:r>
              <a:rPr lang="en-GB" dirty="0" smtClean="0"/>
              <a:t>Which area would you like to focus on?</a:t>
            </a:r>
          </a:p>
          <a:p>
            <a:endParaRPr lang="en-GB" sz="400" dirty="0" smtClean="0"/>
          </a:p>
          <a:p>
            <a:r>
              <a:rPr lang="en-GB" dirty="0" smtClean="0"/>
              <a:t>Set yourself an achievable goal – remember to be kind to yourself – keep it as small as you want.</a:t>
            </a:r>
          </a:p>
          <a:p>
            <a:endParaRPr lang="en-GB" sz="400" dirty="0" smtClean="0"/>
          </a:p>
          <a:p>
            <a:r>
              <a:rPr lang="en-GB" dirty="0" smtClean="0"/>
              <a:t>Come back to the audit and action plan as often as you need to check your wellbeing and reflect on how you can look after yourself.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Supporting Staff Wellbeing during Covid-19</a:t>
            </a:r>
            <a:endParaRPr lang="en-GB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1950"/>
            <a:ext cx="7886700" cy="4351338"/>
          </a:xfrm>
        </p:spPr>
        <p:txBody>
          <a:bodyPr/>
          <a:lstStyle/>
          <a:p>
            <a:r>
              <a:rPr lang="en-GB" dirty="0"/>
              <a:t>Well-being is defined as ‘a </a:t>
            </a:r>
            <a:r>
              <a:rPr lang="en-GB" b="1" dirty="0"/>
              <a:t>satisfactory condition of existence’. It is characterized by good health, happiness, and prosperity</a:t>
            </a:r>
            <a:r>
              <a:rPr lang="en-GB" dirty="0"/>
              <a:t>.</a:t>
            </a:r>
          </a:p>
          <a:p>
            <a:r>
              <a:rPr lang="en-GB" dirty="0" smtClean="0"/>
              <a:t>We can help support our sense of wellbeing by focusing on the five elements of PERMA</a:t>
            </a:r>
          </a:p>
          <a:p>
            <a:r>
              <a:rPr lang="en-GB" dirty="0" smtClean="0"/>
              <a:t>Be kind to yourself – you are doing the best you can.</a:t>
            </a:r>
          </a:p>
          <a:p>
            <a:r>
              <a:rPr lang="en-GB" dirty="0" smtClean="0"/>
              <a:t>Seek help and support if you need it.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Supporting Staff Wellbeing during Covid-19</a:t>
            </a:r>
            <a:endParaRPr lang="en-GB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704" y="5245101"/>
            <a:ext cx="1672292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for PERMA?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yourself comfortable;</a:t>
            </a:r>
          </a:p>
          <a:p>
            <a:r>
              <a:rPr lang="en-GB" dirty="0" smtClean="0"/>
              <a:t>Get yourself a cup of tea and find somewhere quiet to watch the video and reflect.</a:t>
            </a:r>
          </a:p>
          <a:p>
            <a:r>
              <a:rPr lang="en-GB" dirty="0" smtClean="0"/>
              <a:t>You will need your PERMA journal and a pen.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87" y="3928237"/>
            <a:ext cx="2428114" cy="242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Your school has requested wellbeing support from the EPT to assist staff and promote their wellbeing</a:t>
            </a:r>
          </a:p>
          <a:p>
            <a:r>
              <a:rPr lang="en-GB" dirty="0"/>
              <a:t>In the last session we looked at the PERMA model and introduced the </a:t>
            </a:r>
            <a:r>
              <a:rPr lang="en-GB" dirty="0" smtClean="0"/>
              <a:t>fifth </a:t>
            </a:r>
            <a:r>
              <a:rPr lang="en-GB" dirty="0" smtClean="0"/>
              <a:t>element</a:t>
            </a:r>
            <a:r>
              <a:rPr lang="en-GB" dirty="0"/>
              <a:t>: </a:t>
            </a:r>
            <a:r>
              <a:rPr lang="en-GB" dirty="0" smtClean="0"/>
              <a:t>Accomplishment.</a:t>
            </a:r>
            <a:endParaRPr lang="en-GB" dirty="0"/>
          </a:p>
          <a:p>
            <a:r>
              <a:rPr lang="en-GB" dirty="0" smtClean="0"/>
              <a:t>Today we will look at </a:t>
            </a:r>
            <a:r>
              <a:rPr lang="en-GB" dirty="0" smtClean="0"/>
              <a:t>putting everything together and using PERMA as a tool to evaluate and enhance your wellbeing.</a:t>
            </a:r>
            <a:endParaRPr lang="en-GB" dirty="0" smtClean="0"/>
          </a:p>
          <a:p>
            <a:r>
              <a:rPr lang="en-GB" dirty="0" smtClean="0"/>
              <a:t>If you have significant worries it is important that you seek support from your GP or from your line manager.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08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you get 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825625"/>
            <a:ext cx="6000750" cy="4351338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What goal did you set yourself last week? </a:t>
            </a:r>
            <a:endParaRPr lang="en-GB" dirty="0"/>
          </a:p>
          <a:p>
            <a:r>
              <a:rPr lang="en-GB" dirty="0" smtClean="0"/>
              <a:t>Did you </a:t>
            </a:r>
            <a:r>
              <a:rPr lang="en-GB" dirty="0"/>
              <a:t>notice when you manage to achieve a</a:t>
            </a:r>
            <a:r>
              <a:rPr lang="en-GB" dirty="0" smtClean="0"/>
              <a:t> </a:t>
            </a:r>
            <a:r>
              <a:rPr lang="en-GB" dirty="0"/>
              <a:t>small step </a:t>
            </a:r>
            <a:r>
              <a:rPr lang="en-GB" dirty="0" smtClean="0"/>
              <a:t>towards this?</a:t>
            </a:r>
          </a:p>
          <a:p>
            <a:r>
              <a:rPr lang="en-GB" dirty="0" smtClean="0"/>
              <a:t>How did you </a:t>
            </a:r>
            <a:r>
              <a:rPr lang="en-GB" dirty="0"/>
              <a:t>feel when you </a:t>
            </a:r>
            <a:r>
              <a:rPr lang="en-GB" dirty="0" smtClean="0"/>
              <a:t>accomplished a small </a:t>
            </a:r>
            <a:r>
              <a:rPr lang="en-GB" dirty="0"/>
              <a:t>step towards your </a:t>
            </a:r>
            <a:r>
              <a:rPr lang="en-GB" dirty="0" smtClean="0"/>
              <a:t>goal?</a:t>
            </a:r>
            <a:endParaRPr lang="en-GB" dirty="0"/>
          </a:p>
          <a:p>
            <a:r>
              <a:rPr lang="en-GB" dirty="0" smtClean="0"/>
              <a:t>Over </a:t>
            </a:r>
            <a:r>
              <a:rPr lang="en-GB" dirty="0"/>
              <a:t>the next week, </a:t>
            </a:r>
            <a:r>
              <a:rPr lang="en-GB" dirty="0" smtClean="0"/>
              <a:t>continue to notice </a:t>
            </a:r>
            <a:r>
              <a:rPr lang="en-GB" dirty="0"/>
              <a:t>any other </a:t>
            </a:r>
            <a:r>
              <a:rPr lang="en-GB" dirty="0" smtClean="0"/>
              <a:t>small accomplishments or steps towards your goal. 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5" t="30879" r="4808" b="57635"/>
          <a:stretch/>
        </p:blipFill>
        <p:spPr bwMode="auto">
          <a:xfrm>
            <a:off x="354329" y="2743200"/>
            <a:ext cx="1605099" cy="1884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030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PERMA refresher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you have explored all parts of the PERMA programme and should understand what the initials stand for.</a:t>
            </a:r>
          </a:p>
          <a:p>
            <a:endParaRPr lang="en-GB" sz="1100" dirty="0" smtClean="0"/>
          </a:p>
          <a:p>
            <a:r>
              <a:rPr lang="en-GB" dirty="0" smtClean="0"/>
              <a:t>In case you’ve slept since then, here’s a quick refresher...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Supporting Staff Wellbeing during Covid-19</a:t>
            </a:r>
            <a:endParaRPr lang="en-GB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576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53"/>
          <a:stretch/>
        </p:blipFill>
        <p:spPr bwMode="auto">
          <a:xfrm>
            <a:off x="571500" y="514353"/>
            <a:ext cx="7715250" cy="5333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3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58" b="6176"/>
          <a:stretch/>
        </p:blipFill>
        <p:spPr bwMode="auto">
          <a:xfrm>
            <a:off x="771526" y="342901"/>
            <a:ext cx="6762749" cy="5486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48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PERMA to support your Wellbeing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5648325" cy="4351338"/>
          </a:xfrm>
        </p:spPr>
        <p:txBody>
          <a:bodyPr/>
          <a:lstStyle/>
          <a:p>
            <a:r>
              <a:rPr lang="en-GB" dirty="0" smtClean="0"/>
              <a:t>The exercises that you have completed and recorded in your PERMA journal take you through the steps of using PERMA.</a:t>
            </a:r>
          </a:p>
          <a:p>
            <a:r>
              <a:rPr lang="en-GB" dirty="0" smtClean="0"/>
              <a:t>Look back through your Journal and see how you have progressed since the start of the programme.</a:t>
            </a:r>
          </a:p>
          <a:p>
            <a:r>
              <a:rPr lang="en-GB" dirty="0" smtClean="0"/>
              <a:t>What do you notice? 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Supporting Staff Wellbeing during Covid-19</a:t>
            </a:r>
            <a:endParaRPr lang="en-GB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240" y="2324099"/>
            <a:ext cx="1848135" cy="18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PERMA Plus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045793" cy="422472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If you wish to extend the PERMA programme, you can use the audit to look in more depth at how you are feeling in each of the 5 areas;</a:t>
            </a:r>
          </a:p>
          <a:p>
            <a:endParaRPr lang="en-GB" sz="500" dirty="0" smtClean="0"/>
          </a:p>
          <a:p>
            <a:r>
              <a:rPr lang="en-GB" dirty="0" smtClean="0"/>
              <a:t>Follow the link at the bottom of the video to go to the audit.</a:t>
            </a:r>
          </a:p>
          <a:p>
            <a:endParaRPr lang="en-GB" sz="800" dirty="0" smtClean="0"/>
          </a:p>
          <a:p>
            <a:r>
              <a:rPr lang="en-GB" dirty="0" smtClean="0"/>
              <a:t>This is for your individual use. You do not have to share it unless you feel you want to.</a:t>
            </a:r>
          </a:p>
          <a:p>
            <a:endParaRPr lang="en-GB" sz="600" dirty="0" smtClean="0"/>
          </a:p>
          <a:p>
            <a:r>
              <a:rPr lang="en-GB" dirty="0" smtClean="0"/>
              <a:t>If after completing the audit, you are sad or unhappy, please ensure you talk to a friend or colleague or appropriate health professional.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Supporting Staff Wellbeing during Covid-19</a:t>
            </a:r>
            <a:endParaRPr lang="en-GB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643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Session 6 PERMA Plus</vt:lpstr>
      <vt:lpstr>Ready for PERMA?</vt:lpstr>
      <vt:lpstr>Recap</vt:lpstr>
      <vt:lpstr>How did you get on?</vt:lpstr>
      <vt:lpstr>PERMA refresher</vt:lpstr>
      <vt:lpstr>PowerPoint Presentation</vt:lpstr>
      <vt:lpstr>PowerPoint Presentation</vt:lpstr>
      <vt:lpstr>Using PERMA to support your Wellbeing</vt:lpstr>
      <vt:lpstr>PERMA Plus</vt:lpstr>
      <vt:lpstr>PERMA Audit</vt:lpstr>
      <vt:lpstr>Example Part 1</vt:lpstr>
      <vt:lpstr>Part 2</vt:lpstr>
      <vt:lpstr>Your PERMA Action Plan</vt:lpstr>
      <vt:lpstr>Final Words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 Session 1 Positive Emotions</dc:title>
  <dc:creator>Educational Psychology Team</dc:creator>
  <cp:lastModifiedBy>Ruth Dennis</cp:lastModifiedBy>
  <cp:revision>15</cp:revision>
  <dcterms:created xsi:type="dcterms:W3CDTF">2021-01-26T09:46:58Z</dcterms:created>
  <dcterms:modified xsi:type="dcterms:W3CDTF">2021-02-18T15:13:14Z</dcterms:modified>
</cp:coreProperties>
</file>