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5" r:id="rId3"/>
    <p:sldId id="267" r:id="rId4"/>
    <p:sldId id="265" r:id="rId5"/>
    <p:sldId id="296" r:id="rId6"/>
    <p:sldId id="297" r:id="rId7"/>
    <p:sldId id="313" r:id="rId8"/>
    <p:sldId id="314" r:id="rId9"/>
    <p:sldId id="292" r:id="rId10"/>
    <p:sldId id="315" r:id="rId11"/>
    <p:sldId id="312" r:id="rId12"/>
    <p:sldId id="262" r:id="rId13"/>
    <p:sldId id="261" r:id="rId14"/>
    <p:sldId id="263" r:id="rId15"/>
    <p:sldId id="294" r:id="rId16"/>
    <p:sldId id="270" r:id="rId17"/>
    <p:sldId id="319" r:id="rId18"/>
    <p:sldId id="316" r:id="rId19"/>
    <p:sldId id="299" r:id="rId20"/>
    <p:sldId id="320" r:id="rId21"/>
    <p:sldId id="300" r:id="rId22"/>
    <p:sldId id="306" r:id="rId23"/>
    <p:sldId id="321" r:id="rId24"/>
    <p:sldId id="301" r:id="rId25"/>
    <p:sldId id="307" r:id="rId26"/>
    <p:sldId id="322" r:id="rId27"/>
    <p:sldId id="302" r:id="rId28"/>
    <p:sldId id="308" r:id="rId29"/>
    <p:sldId id="323" r:id="rId30"/>
    <p:sldId id="303" r:id="rId31"/>
    <p:sldId id="309" r:id="rId32"/>
    <p:sldId id="324" r:id="rId33"/>
    <p:sldId id="304" r:id="rId34"/>
    <p:sldId id="318" r:id="rId35"/>
    <p:sldId id="283" r:id="rId36"/>
    <p:sldId id="310" r:id="rId37"/>
    <p:sldId id="284" r:id="rId38"/>
    <p:sldId id="325" r:id="rId39"/>
    <p:sldId id="326" r:id="rId40"/>
    <p:sldId id="327" r:id="rId41"/>
    <p:sldId id="311" r:id="rId42"/>
    <p:sldId id="288" r:id="rId43"/>
    <p:sldId id="281" r:id="rId44"/>
    <p:sldId id="28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6154" autoAdjust="0"/>
  </p:normalViewPr>
  <p:slideViewPr>
    <p:cSldViewPr snapToGrid="0">
      <p:cViewPr varScale="1">
        <p:scale>
          <a:sx n="81" d="100"/>
          <a:sy n="81" d="100"/>
        </p:scale>
        <p:origin x="9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9BBDC-7A52-4F7A-BDFD-BC1B681EB54A}" type="doc">
      <dgm:prSet loTypeId="urn:microsoft.com/office/officeart/2005/8/layout/pyramid1" loCatId="pyramid" qsTypeId="urn:microsoft.com/office/officeart/2005/8/quickstyle/simple1" qsCatId="simple" csTypeId="urn:microsoft.com/office/officeart/2005/8/colors/colorful4" csCatId="colorful" phldr="1"/>
      <dgm:spPr/>
    </dgm:pt>
    <dgm:pt modelId="{CF61446B-48A4-411C-8C9F-D2259E428B88}">
      <dgm:prSet phldrT="[Text]"/>
      <dgm:spPr/>
      <dgm:t>
        <a:bodyPr/>
        <a:lstStyle/>
        <a:p>
          <a:r>
            <a:rPr lang="en-US" dirty="0" smtClean="0"/>
            <a:t>  </a:t>
          </a:r>
        </a:p>
        <a:p>
          <a:endParaRPr lang="en-US" dirty="0"/>
        </a:p>
      </dgm:t>
    </dgm:pt>
    <dgm:pt modelId="{91A891D7-E30B-4949-BB75-903F8A209814}" type="parTrans" cxnId="{EF82BE99-60AD-442A-8E41-5B10873BC516}">
      <dgm:prSet/>
      <dgm:spPr/>
      <dgm:t>
        <a:bodyPr/>
        <a:lstStyle/>
        <a:p>
          <a:endParaRPr lang="en-US"/>
        </a:p>
      </dgm:t>
    </dgm:pt>
    <dgm:pt modelId="{3BC16C96-901C-42B8-87EF-3459B886C316}" type="sibTrans" cxnId="{EF82BE99-60AD-442A-8E41-5B10873BC516}">
      <dgm:prSet/>
      <dgm:spPr/>
      <dgm:t>
        <a:bodyPr/>
        <a:lstStyle/>
        <a:p>
          <a:endParaRPr lang="en-US"/>
        </a:p>
      </dgm:t>
    </dgm:pt>
    <dgm:pt modelId="{B9C69C3C-D411-4BDF-8D5C-62EC3BAB92D1}">
      <dgm:prSet phldrT="[Text]"/>
      <dgm:spPr/>
      <dgm:t>
        <a:bodyPr/>
        <a:lstStyle/>
        <a:p>
          <a:r>
            <a:rPr lang="en-US" dirty="0" smtClean="0"/>
            <a:t> </a:t>
          </a:r>
        </a:p>
        <a:p>
          <a:r>
            <a:rPr lang="en-US" dirty="0" smtClean="0"/>
            <a:t>Praise and acknowledgement</a:t>
          </a:r>
          <a:endParaRPr lang="en-US" dirty="0"/>
        </a:p>
      </dgm:t>
    </dgm:pt>
    <dgm:pt modelId="{7E9DD92B-6AD8-4243-9DC0-297EA53BA341}" type="parTrans" cxnId="{D779E107-59F9-434D-8BEC-A47549039048}">
      <dgm:prSet/>
      <dgm:spPr/>
      <dgm:t>
        <a:bodyPr/>
        <a:lstStyle/>
        <a:p>
          <a:endParaRPr lang="en-US"/>
        </a:p>
      </dgm:t>
    </dgm:pt>
    <dgm:pt modelId="{FFE9674D-6754-49C6-BE96-D343762967E2}" type="sibTrans" cxnId="{D779E107-59F9-434D-8BEC-A47549039048}">
      <dgm:prSet/>
      <dgm:spPr/>
      <dgm:t>
        <a:bodyPr/>
        <a:lstStyle/>
        <a:p>
          <a:endParaRPr lang="en-US"/>
        </a:p>
      </dgm:t>
    </dgm:pt>
    <dgm:pt modelId="{B6958FF6-261C-4043-B1A4-6B0C79B9FE11}">
      <dgm:prSet phldrT="[Text]"/>
      <dgm:spPr/>
      <dgm:t>
        <a:bodyPr/>
        <a:lstStyle/>
        <a:p>
          <a:r>
            <a:rPr lang="en-US" dirty="0" smtClean="0"/>
            <a:t>  </a:t>
          </a:r>
        </a:p>
        <a:p>
          <a:r>
            <a:rPr lang="en-US" dirty="0" smtClean="0"/>
            <a:t>Buddy system / Manager check ins / clubs and activities</a:t>
          </a:r>
          <a:endParaRPr lang="en-US" dirty="0"/>
        </a:p>
      </dgm:t>
    </dgm:pt>
    <dgm:pt modelId="{1DC725F2-218D-4CC5-9794-00598FC32828}" type="parTrans" cxnId="{06BB12E9-BBEA-4A1C-94AD-959288E368F9}">
      <dgm:prSet/>
      <dgm:spPr/>
      <dgm:t>
        <a:bodyPr/>
        <a:lstStyle/>
        <a:p>
          <a:endParaRPr lang="en-US"/>
        </a:p>
      </dgm:t>
    </dgm:pt>
    <dgm:pt modelId="{0C9CF6B4-105C-4166-82B1-E691D066C21C}" type="sibTrans" cxnId="{06BB12E9-BBEA-4A1C-94AD-959288E368F9}">
      <dgm:prSet/>
      <dgm:spPr/>
      <dgm:t>
        <a:bodyPr/>
        <a:lstStyle/>
        <a:p>
          <a:endParaRPr lang="en-US"/>
        </a:p>
      </dgm:t>
    </dgm:pt>
    <dgm:pt modelId="{BAD16109-1C6A-4324-875D-53B439B785D3}">
      <dgm:prSet/>
      <dgm:spPr/>
      <dgm:t>
        <a:bodyPr/>
        <a:lstStyle/>
        <a:p>
          <a:r>
            <a:rPr lang="en-US" dirty="0" smtClean="0"/>
            <a:t>Focus on consistency and routine / Share risk assessments and mitigation strategies</a:t>
          </a:r>
          <a:endParaRPr lang="en-US" dirty="0"/>
        </a:p>
      </dgm:t>
    </dgm:pt>
    <dgm:pt modelId="{9A66DE09-00DE-4245-AA48-0E8DE2A7FFAF}" type="parTrans" cxnId="{F8E03565-1769-4D94-8154-4393B7658C5B}">
      <dgm:prSet/>
      <dgm:spPr/>
      <dgm:t>
        <a:bodyPr/>
        <a:lstStyle/>
        <a:p>
          <a:endParaRPr lang="en-US"/>
        </a:p>
      </dgm:t>
    </dgm:pt>
    <dgm:pt modelId="{165411EB-AC57-4EDE-82FB-26CBFBF534FD}" type="sibTrans" cxnId="{F8E03565-1769-4D94-8154-4393B7658C5B}">
      <dgm:prSet/>
      <dgm:spPr/>
      <dgm:t>
        <a:bodyPr/>
        <a:lstStyle/>
        <a:p>
          <a:endParaRPr lang="en-US"/>
        </a:p>
      </dgm:t>
    </dgm:pt>
    <dgm:pt modelId="{F90B95CE-2BBB-4595-AF5A-4872EC13AD5D}">
      <dgm:prSet/>
      <dgm:spPr/>
      <dgm:t>
        <a:bodyPr/>
        <a:lstStyle/>
        <a:p>
          <a:r>
            <a:rPr lang="en-US" dirty="0" smtClean="0"/>
            <a:t>Provide snacks and drinks / monitor workload / Safe working – going home checklist </a:t>
          </a:r>
          <a:endParaRPr lang="en-US" dirty="0"/>
        </a:p>
      </dgm:t>
    </dgm:pt>
    <dgm:pt modelId="{C1E03C10-87F2-4DE6-9D06-4FF3FCFF4E2E}" type="parTrans" cxnId="{99F99846-2694-4E75-A540-CEB9E1388853}">
      <dgm:prSet/>
      <dgm:spPr/>
      <dgm:t>
        <a:bodyPr/>
        <a:lstStyle/>
        <a:p>
          <a:endParaRPr lang="en-US"/>
        </a:p>
      </dgm:t>
    </dgm:pt>
    <dgm:pt modelId="{ABA5D0D2-2D2F-4BF3-9309-D9B0EA35C21E}" type="sibTrans" cxnId="{99F99846-2694-4E75-A540-CEB9E1388853}">
      <dgm:prSet/>
      <dgm:spPr/>
      <dgm:t>
        <a:bodyPr/>
        <a:lstStyle/>
        <a:p>
          <a:endParaRPr lang="en-US"/>
        </a:p>
      </dgm:t>
    </dgm:pt>
    <dgm:pt modelId="{0A851A35-E2DD-40D9-BE53-01324A227A78}" type="pres">
      <dgm:prSet presAssocID="{4559BBDC-7A52-4F7A-BDFD-BC1B681EB54A}" presName="Name0" presStyleCnt="0">
        <dgm:presLayoutVars>
          <dgm:dir/>
          <dgm:animLvl val="lvl"/>
          <dgm:resizeHandles val="exact"/>
        </dgm:presLayoutVars>
      </dgm:prSet>
      <dgm:spPr/>
    </dgm:pt>
    <dgm:pt modelId="{6741FEB5-B970-49D8-81ED-1FDA22CC7200}" type="pres">
      <dgm:prSet presAssocID="{CF61446B-48A4-411C-8C9F-D2259E428B88}" presName="Name8" presStyleCnt="0"/>
      <dgm:spPr/>
    </dgm:pt>
    <dgm:pt modelId="{D4CDE4FF-2A49-4FA2-BCD0-EC9BDD397F73}" type="pres">
      <dgm:prSet presAssocID="{CF61446B-48A4-411C-8C9F-D2259E428B88}" presName="level" presStyleLbl="node1" presStyleIdx="0" presStyleCnt="5">
        <dgm:presLayoutVars>
          <dgm:chMax val="1"/>
          <dgm:bulletEnabled val="1"/>
        </dgm:presLayoutVars>
      </dgm:prSet>
      <dgm:spPr/>
      <dgm:t>
        <a:bodyPr/>
        <a:lstStyle/>
        <a:p>
          <a:endParaRPr lang="en-US"/>
        </a:p>
      </dgm:t>
    </dgm:pt>
    <dgm:pt modelId="{0853A7B8-1D2A-483F-BBC3-B424A933C215}" type="pres">
      <dgm:prSet presAssocID="{CF61446B-48A4-411C-8C9F-D2259E428B88}" presName="levelTx" presStyleLbl="revTx" presStyleIdx="0" presStyleCnt="0">
        <dgm:presLayoutVars>
          <dgm:chMax val="1"/>
          <dgm:bulletEnabled val="1"/>
        </dgm:presLayoutVars>
      </dgm:prSet>
      <dgm:spPr/>
      <dgm:t>
        <a:bodyPr/>
        <a:lstStyle/>
        <a:p>
          <a:endParaRPr lang="en-US"/>
        </a:p>
      </dgm:t>
    </dgm:pt>
    <dgm:pt modelId="{3F321E6E-973E-419B-8DE3-7B4113E92737}" type="pres">
      <dgm:prSet presAssocID="{B9C69C3C-D411-4BDF-8D5C-62EC3BAB92D1}" presName="Name8" presStyleCnt="0"/>
      <dgm:spPr/>
    </dgm:pt>
    <dgm:pt modelId="{1D60BE93-9819-45E1-893F-87F905BEB34E}" type="pres">
      <dgm:prSet presAssocID="{B9C69C3C-D411-4BDF-8D5C-62EC3BAB92D1}" presName="level" presStyleLbl="node1" presStyleIdx="1" presStyleCnt="5">
        <dgm:presLayoutVars>
          <dgm:chMax val="1"/>
          <dgm:bulletEnabled val="1"/>
        </dgm:presLayoutVars>
      </dgm:prSet>
      <dgm:spPr/>
      <dgm:t>
        <a:bodyPr/>
        <a:lstStyle/>
        <a:p>
          <a:endParaRPr lang="en-US"/>
        </a:p>
      </dgm:t>
    </dgm:pt>
    <dgm:pt modelId="{62B179A6-E118-4532-B4EE-61CE3C09D954}" type="pres">
      <dgm:prSet presAssocID="{B9C69C3C-D411-4BDF-8D5C-62EC3BAB92D1}" presName="levelTx" presStyleLbl="revTx" presStyleIdx="0" presStyleCnt="0">
        <dgm:presLayoutVars>
          <dgm:chMax val="1"/>
          <dgm:bulletEnabled val="1"/>
        </dgm:presLayoutVars>
      </dgm:prSet>
      <dgm:spPr/>
      <dgm:t>
        <a:bodyPr/>
        <a:lstStyle/>
        <a:p>
          <a:endParaRPr lang="en-US"/>
        </a:p>
      </dgm:t>
    </dgm:pt>
    <dgm:pt modelId="{0F1652FB-695F-4CCF-86B0-D1F1CDF53E68}" type="pres">
      <dgm:prSet presAssocID="{B6958FF6-261C-4043-B1A4-6B0C79B9FE11}" presName="Name8" presStyleCnt="0"/>
      <dgm:spPr/>
    </dgm:pt>
    <dgm:pt modelId="{71096D9A-9830-45AE-9DC0-E26041FC6666}" type="pres">
      <dgm:prSet presAssocID="{B6958FF6-261C-4043-B1A4-6B0C79B9FE11}" presName="level" presStyleLbl="node1" presStyleIdx="2" presStyleCnt="5">
        <dgm:presLayoutVars>
          <dgm:chMax val="1"/>
          <dgm:bulletEnabled val="1"/>
        </dgm:presLayoutVars>
      </dgm:prSet>
      <dgm:spPr/>
      <dgm:t>
        <a:bodyPr/>
        <a:lstStyle/>
        <a:p>
          <a:endParaRPr lang="en-US"/>
        </a:p>
      </dgm:t>
    </dgm:pt>
    <dgm:pt modelId="{7AF48465-B95F-49A1-A292-10F6D08ECB2B}" type="pres">
      <dgm:prSet presAssocID="{B6958FF6-261C-4043-B1A4-6B0C79B9FE11}" presName="levelTx" presStyleLbl="revTx" presStyleIdx="0" presStyleCnt="0">
        <dgm:presLayoutVars>
          <dgm:chMax val="1"/>
          <dgm:bulletEnabled val="1"/>
        </dgm:presLayoutVars>
      </dgm:prSet>
      <dgm:spPr/>
      <dgm:t>
        <a:bodyPr/>
        <a:lstStyle/>
        <a:p>
          <a:endParaRPr lang="en-US"/>
        </a:p>
      </dgm:t>
    </dgm:pt>
    <dgm:pt modelId="{31E2AD8C-09C2-4750-AD21-E3FBF8211A3F}" type="pres">
      <dgm:prSet presAssocID="{BAD16109-1C6A-4324-875D-53B439B785D3}" presName="Name8" presStyleCnt="0"/>
      <dgm:spPr/>
    </dgm:pt>
    <dgm:pt modelId="{81E2131E-2D55-4393-8D71-AE577DC799D9}" type="pres">
      <dgm:prSet presAssocID="{BAD16109-1C6A-4324-875D-53B439B785D3}" presName="level" presStyleLbl="node1" presStyleIdx="3" presStyleCnt="5">
        <dgm:presLayoutVars>
          <dgm:chMax val="1"/>
          <dgm:bulletEnabled val="1"/>
        </dgm:presLayoutVars>
      </dgm:prSet>
      <dgm:spPr/>
      <dgm:t>
        <a:bodyPr/>
        <a:lstStyle/>
        <a:p>
          <a:endParaRPr lang="en-US"/>
        </a:p>
      </dgm:t>
    </dgm:pt>
    <dgm:pt modelId="{B5499286-DDE4-48D1-9280-8BC46392DA05}" type="pres">
      <dgm:prSet presAssocID="{BAD16109-1C6A-4324-875D-53B439B785D3}" presName="levelTx" presStyleLbl="revTx" presStyleIdx="0" presStyleCnt="0">
        <dgm:presLayoutVars>
          <dgm:chMax val="1"/>
          <dgm:bulletEnabled val="1"/>
        </dgm:presLayoutVars>
      </dgm:prSet>
      <dgm:spPr/>
      <dgm:t>
        <a:bodyPr/>
        <a:lstStyle/>
        <a:p>
          <a:endParaRPr lang="en-US"/>
        </a:p>
      </dgm:t>
    </dgm:pt>
    <dgm:pt modelId="{9F4C6431-CA69-46EB-8CB4-50C36E05C96F}" type="pres">
      <dgm:prSet presAssocID="{F90B95CE-2BBB-4595-AF5A-4872EC13AD5D}" presName="Name8" presStyleCnt="0"/>
      <dgm:spPr/>
    </dgm:pt>
    <dgm:pt modelId="{700AE3B0-2D28-4096-A3B6-8BCE64BBD82F}" type="pres">
      <dgm:prSet presAssocID="{F90B95CE-2BBB-4595-AF5A-4872EC13AD5D}" presName="level" presStyleLbl="node1" presStyleIdx="4" presStyleCnt="5">
        <dgm:presLayoutVars>
          <dgm:chMax val="1"/>
          <dgm:bulletEnabled val="1"/>
        </dgm:presLayoutVars>
      </dgm:prSet>
      <dgm:spPr/>
      <dgm:t>
        <a:bodyPr/>
        <a:lstStyle/>
        <a:p>
          <a:endParaRPr lang="en-US"/>
        </a:p>
      </dgm:t>
    </dgm:pt>
    <dgm:pt modelId="{BBF10B32-C2F5-446B-B165-BDC44178C1B6}" type="pres">
      <dgm:prSet presAssocID="{F90B95CE-2BBB-4595-AF5A-4872EC13AD5D}" presName="levelTx" presStyleLbl="revTx" presStyleIdx="0" presStyleCnt="0">
        <dgm:presLayoutVars>
          <dgm:chMax val="1"/>
          <dgm:bulletEnabled val="1"/>
        </dgm:presLayoutVars>
      </dgm:prSet>
      <dgm:spPr/>
      <dgm:t>
        <a:bodyPr/>
        <a:lstStyle/>
        <a:p>
          <a:endParaRPr lang="en-US"/>
        </a:p>
      </dgm:t>
    </dgm:pt>
  </dgm:ptLst>
  <dgm:cxnLst>
    <dgm:cxn modelId="{32F374B0-7C73-48EC-B55B-15632FA761F3}" type="presOf" srcId="{B6958FF6-261C-4043-B1A4-6B0C79B9FE11}" destId="{71096D9A-9830-45AE-9DC0-E26041FC6666}" srcOrd="0" destOrd="0" presId="urn:microsoft.com/office/officeart/2005/8/layout/pyramid1"/>
    <dgm:cxn modelId="{3767964A-4222-456A-B820-9E2EA3A696EA}" type="presOf" srcId="{B6958FF6-261C-4043-B1A4-6B0C79B9FE11}" destId="{7AF48465-B95F-49A1-A292-10F6D08ECB2B}" srcOrd="1" destOrd="0" presId="urn:microsoft.com/office/officeart/2005/8/layout/pyramid1"/>
    <dgm:cxn modelId="{3CC4BC22-AE9F-40E7-8A0B-68CD1FBA87EA}" type="presOf" srcId="{CF61446B-48A4-411C-8C9F-D2259E428B88}" destId="{0853A7B8-1D2A-483F-BBC3-B424A933C215}" srcOrd="1" destOrd="0" presId="urn:microsoft.com/office/officeart/2005/8/layout/pyramid1"/>
    <dgm:cxn modelId="{D10FFAE4-A157-42F2-B6CD-4AFD530B7A14}" type="presOf" srcId="{CF61446B-48A4-411C-8C9F-D2259E428B88}" destId="{D4CDE4FF-2A49-4FA2-BCD0-EC9BDD397F73}" srcOrd="0" destOrd="0" presId="urn:microsoft.com/office/officeart/2005/8/layout/pyramid1"/>
    <dgm:cxn modelId="{99F99846-2694-4E75-A540-CEB9E1388853}" srcId="{4559BBDC-7A52-4F7A-BDFD-BC1B681EB54A}" destId="{F90B95CE-2BBB-4595-AF5A-4872EC13AD5D}" srcOrd="4" destOrd="0" parTransId="{C1E03C10-87F2-4DE6-9D06-4FF3FCFF4E2E}" sibTransId="{ABA5D0D2-2D2F-4BF3-9309-D9B0EA35C21E}"/>
    <dgm:cxn modelId="{0C853FDA-E400-4581-A0C7-DA4996F3B24A}" type="presOf" srcId="{BAD16109-1C6A-4324-875D-53B439B785D3}" destId="{81E2131E-2D55-4393-8D71-AE577DC799D9}" srcOrd="0" destOrd="0" presId="urn:microsoft.com/office/officeart/2005/8/layout/pyramid1"/>
    <dgm:cxn modelId="{EF82BE99-60AD-442A-8E41-5B10873BC516}" srcId="{4559BBDC-7A52-4F7A-BDFD-BC1B681EB54A}" destId="{CF61446B-48A4-411C-8C9F-D2259E428B88}" srcOrd="0" destOrd="0" parTransId="{91A891D7-E30B-4949-BB75-903F8A209814}" sibTransId="{3BC16C96-901C-42B8-87EF-3459B886C316}"/>
    <dgm:cxn modelId="{D9EA76BF-FD62-450B-8E98-8039EDF0748E}" type="presOf" srcId="{4559BBDC-7A52-4F7A-BDFD-BC1B681EB54A}" destId="{0A851A35-E2DD-40D9-BE53-01324A227A78}" srcOrd="0" destOrd="0" presId="urn:microsoft.com/office/officeart/2005/8/layout/pyramid1"/>
    <dgm:cxn modelId="{A642C388-40BA-4CF1-BA8F-4A3FF5C52CA1}" type="presOf" srcId="{BAD16109-1C6A-4324-875D-53B439B785D3}" destId="{B5499286-DDE4-48D1-9280-8BC46392DA05}" srcOrd="1" destOrd="0" presId="urn:microsoft.com/office/officeart/2005/8/layout/pyramid1"/>
    <dgm:cxn modelId="{35E01DCD-179B-4525-93AA-2BE8F6EE2BD2}" type="presOf" srcId="{F90B95CE-2BBB-4595-AF5A-4872EC13AD5D}" destId="{BBF10B32-C2F5-446B-B165-BDC44178C1B6}" srcOrd="1" destOrd="0" presId="urn:microsoft.com/office/officeart/2005/8/layout/pyramid1"/>
    <dgm:cxn modelId="{F8E03565-1769-4D94-8154-4393B7658C5B}" srcId="{4559BBDC-7A52-4F7A-BDFD-BC1B681EB54A}" destId="{BAD16109-1C6A-4324-875D-53B439B785D3}" srcOrd="3" destOrd="0" parTransId="{9A66DE09-00DE-4245-AA48-0E8DE2A7FFAF}" sibTransId="{165411EB-AC57-4EDE-82FB-26CBFBF534FD}"/>
    <dgm:cxn modelId="{5C4D18C8-C47D-47AD-87A6-755C1F6D13DF}" type="presOf" srcId="{B9C69C3C-D411-4BDF-8D5C-62EC3BAB92D1}" destId="{62B179A6-E118-4532-B4EE-61CE3C09D954}" srcOrd="1" destOrd="0" presId="urn:microsoft.com/office/officeart/2005/8/layout/pyramid1"/>
    <dgm:cxn modelId="{1248E629-4555-4286-9AC4-62E1213AF619}" type="presOf" srcId="{F90B95CE-2BBB-4595-AF5A-4872EC13AD5D}" destId="{700AE3B0-2D28-4096-A3B6-8BCE64BBD82F}" srcOrd="0" destOrd="0" presId="urn:microsoft.com/office/officeart/2005/8/layout/pyramid1"/>
    <dgm:cxn modelId="{06BB12E9-BBEA-4A1C-94AD-959288E368F9}" srcId="{4559BBDC-7A52-4F7A-BDFD-BC1B681EB54A}" destId="{B6958FF6-261C-4043-B1A4-6B0C79B9FE11}" srcOrd="2" destOrd="0" parTransId="{1DC725F2-218D-4CC5-9794-00598FC32828}" sibTransId="{0C9CF6B4-105C-4166-82B1-E691D066C21C}"/>
    <dgm:cxn modelId="{37FD65E5-1C94-4228-B18A-F56A44FD11AE}" type="presOf" srcId="{B9C69C3C-D411-4BDF-8D5C-62EC3BAB92D1}" destId="{1D60BE93-9819-45E1-893F-87F905BEB34E}" srcOrd="0" destOrd="0" presId="urn:microsoft.com/office/officeart/2005/8/layout/pyramid1"/>
    <dgm:cxn modelId="{D779E107-59F9-434D-8BEC-A47549039048}" srcId="{4559BBDC-7A52-4F7A-BDFD-BC1B681EB54A}" destId="{B9C69C3C-D411-4BDF-8D5C-62EC3BAB92D1}" srcOrd="1" destOrd="0" parTransId="{7E9DD92B-6AD8-4243-9DC0-297EA53BA341}" sibTransId="{FFE9674D-6754-49C6-BE96-D343762967E2}"/>
    <dgm:cxn modelId="{7AACE9FB-0962-4FE5-92D4-AC9186384C6E}" type="presParOf" srcId="{0A851A35-E2DD-40D9-BE53-01324A227A78}" destId="{6741FEB5-B970-49D8-81ED-1FDA22CC7200}" srcOrd="0" destOrd="0" presId="urn:microsoft.com/office/officeart/2005/8/layout/pyramid1"/>
    <dgm:cxn modelId="{4B9C085D-82E6-4018-BC1B-B681B5A7326F}" type="presParOf" srcId="{6741FEB5-B970-49D8-81ED-1FDA22CC7200}" destId="{D4CDE4FF-2A49-4FA2-BCD0-EC9BDD397F73}" srcOrd="0" destOrd="0" presId="urn:microsoft.com/office/officeart/2005/8/layout/pyramid1"/>
    <dgm:cxn modelId="{940F4B7B-0C85-44A1-89C3-5757CB98F8DA}" type="presParOf" srcId="{6741FEB5-B970-49D8-81ED-1FDA22CC7200}" destId="{0853A7B8-1D2A-483F-BBC3-B424A933C215}" srcOrd="1" destOrd="0" presId="urn:microsoft.com/office/officeart/2005/8/layout/pyramid1"/>
    <dgm:cxn modelId="{9446F6AF-E5A5-45DE-9E74-4F79A2AD2DE9}" type="presParOf" srcId="{0A851A35-E2DD-40D9-BE53-01324A227A78}" destId="{3F321E6E-973E-419B-8DE3-7B4113E92737}" srcOrd="1" destOrd="0" presId="urn:microsoft.com/office/officeart/2005/8/layout/pyramid1"/>
    <dgm:cxn modelId="{E9579AD2-4423-4F1A-9ADE-1D7151AEF27C}" type="presParOf" srcId="{3F321E6E-973E-419B-8DE3-7B4113E92737}" destId="{1D60BE93-9819-45E1-893F-87F905BEB34E}" srcOrd="0" destOrd="0" presId="urn:microsoft.com/office/officeart/2005/8/layout/pyramid1"/>
    <dgm:cxn modelId="{5CEA46F6-E833-41CF-B4CF-9F25A4153C73}" type="presParOf" srcId="{3F321E6E-973E-419B-8DE3-7B4113E92737}" destId="{62B179A6-E118-4532-B4EE-61CE3C09D954}" srcOrd="1" destOrd="0" presId="urn:microsoft.com/office/officeart/2005/8/layout/pyramid1"/>
    <dgm:cxn modelId="{4A9ABB20-3DAB-42A4-9547-894A93F96E2E}" type="presParOf" srcId="{0A851A35-E2DD-40D9-BE53-01324A227A78}" destId="{0F1652FB-695F-4CCF-86B0-D1F1CDF53E68}" srcOrd="2" destOrd="0" presId="urn:microsoft.com/office/officeart/2005/8/layout/pyramid1"/>
    <dgm:cxn modelId="{08F46D32-4623-49A3-9F99-3B53667BF0A2}" type="presParOf" srcId="{0F1652FB-695F-4CCF-86B0-D1F1CDF53E68}" destId="{71096D9A-9830-45AE-9DC0-E26041FC6666}" srcOrd="0" destOrd="0" presId="urn:microsoft.com/office/officeart/2005/8/layout/pyramid1"/>
    <dgm:cxn modelId="{03A97F58-C4B1-43EE-93DD-E90E9C005ABD}" type="presParOf" srcId="{0F1652FB-695F-4CCF-86B0-D1F1CDF53E68}" destId="{7AF48465-B95F-49A1-A292-10F6D08ECB2B}" srcOrd="1" destOrd="0" presId="urn:microsoft.com/office/officeart/2005/8/layout/pyramid1"/>
    <dgm:cxn modelId="{209DFC92-5EF8-456B-B70D-27CB37B99734}" type="presParOf" srcId="{0A851A35-E2DD-40D9-BE53-01324A227A78}" destId="{31E2AD8C-09C2-4750-AD21-E3FBF8211A3F}" srcOrd="3" destOrd="0" presId="urn:microsoft.com/office/officeart/2005/8/layout/pyramid1"/>
    <dgm:cxn modelId="{2507DB84-51C7-49B7-8C31-62BF55C5EA6C}" type="presParOf" srcId="{31E2AD8C-09C2-4750-AD21-E3FBF8211A3F}" destId="{81E2131E-2D55-4393-8D71-AE577DC799D9}" srcOrd="0" destOrd="0" presId="urn:microsoft.com/office/officeart/2005/8/layout/pyramid1"/>
    <dgm:cxn modelId="{DA67D462-7BA1-4322-B90E-CAD11DFE4903}" type="presParOf" srcId="{31E2AD8C-09C2-4750-AD21-E3FBF8211A3F}" destId="{B5499286-DDE4-48D1-9280-8BC46392DA05}" srcOrd="1" destOrd="0" presId="urn:microsoft.com/office/officeart/2005/8/layout/pyramid1"/>
    <dgm:cxn modelId="{21860C62-2319-467B-8F37-AD406FC5374D}" type="presParOf" srcId="{0A851A35-E2DD-40D9-BE53-01324A227A78}" destId="{9F4C6431-CA69-46EB-8CB4-50C36E05C96F}" srcOrd="4" destOrd="0" presId="urn:microsoft.com/office/officeart/2005/8/layout/pyramid1"/>
    <dgm:cxn modelId="{9007D42D-58FB-4D01-BD44-860451ACA201}" type="presParOf" srcId="{9F4C6431-CA69-46EB-8CB4-50C36E05C96F}" destId="{700AE3B0-2D28-4096-A3B6-8BCE64BBD82F}" srcOrd="0" destOrd="0" presId="urn:microsoft.com/office/officeart/2005/8/layout/pyramid1"/>
    <dgm:cxn modelId="{20E62F9D-0333-4FB5-8EBF-02D647009126}" type="presParOf" srcId="{9F4C6431-CA69-46EB-8CB4-50C36E05C96F}" destId="{BBF10B32-C2F5-446B-B165-BDC44178C1B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DE4FF-2A49-4FA2-BCD0-EC9BDD397F73}">
      <dsp:nvSpPr>
        <dsp:cNvPr id="0" name=""/>
        <dsp:cNvSpPr/>
      </dsp:nvSpPr>
      <dsp:spPr>
        <a:xfrm>
          <a:off x="1948883" y="0"/>
          <a:ext cx="974441" cy="884555"/>
        </a:xfrm>
        <a:prstGeom prst="trapezoid">
          <a:avLst>
            <a:gd name="adj" fmla="val 55081"/>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  </a:t>
          </a:r>
        </a:p>
        <a:p>
          <a:pPr lvl="0" algn="ctr" defTabSz="533400">
            <a:lnSpc>
              <a:spcPct val="90000"/>
            </a:lnSpc>
            <a:spcBef>
              <a:spcPct val="0"/>
            </a:spcBef>
            <a:spcAft>
              <a:spcPct val="35000"/>
            </a:spcAft>
          </a:pPr>
          <a:endParaRPr lang="en-US" sz="1200" kern="1200" dirty="0"/>
        </a:p>
      </dsp:txBody>
      <dsp:txXfrm>
        <a:off x="1948883" y="0"/>
        <a:ext cx="974441" cy="884555"/>
      </dsp:txXfrm>
    </dsp:sp>
    <dsp:sp modelId="{1D60BE93-9819-45E1-893F-87F905BEB34E}">
      <dsp:nvSpPr>
        <dsp:cNvPr id="0" name=""/>
        <dsp:cNvSpPr/>
      </dsp:nvSpPr>
      <dsp:spPr>
        <a:xfrm>
          <a:off x="1461662" y="884555"/>
          <a:ext cx="1948883" cy="884555"/>
        </a:xfrm>
        <a:prstGeom prst="trapezoid">
          <a:avLst>
            <a:gd name="adj" fmla="val 55081"/>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 </a:t>
          </a:r>
        </a:p>
        <a:p>
          <a:pPr lvl="0" algn="ctr" defTabSz="533400">
            <a:lnSpc>
              <a:spcPct val="90000"/>
            </a:lnSpc>
            <a:spcBef>
              <a:spcPct val="0"/>
            </a:spcBef>
            <a:spcAft>
              <a:spcPct val="35000"/>
            </a:spcAft>
          </a:pPr>
          <a:r>
            <a:rPr lang="en-US" sz="1200" kern="1200" dirty="0" smtClean="0"/>
            <a:t>Praise and acknowledgement</a:t>
          </a:r>
          <a:endParaRPr lang="en-US" sz="1200" kern="1200" dirty="0"/>
        </a:p>
      </dsp:txBody>
      <dsp:txXfrm>
        <a:off x="1802717" y="884555"/>
        <a:ext cx="1266774" cy="884555"/>
      </dsp:txXfrm>
    </dsp:sp>
    <dsp:sp modelId="{71096D9A-9830-45AE-9DC0-E26041FC6666}">
      <dsp:nvSpPr>
        <dsp:cNvPr id="0" name=""/>
        <dsp:cNvSpPr/>
      </dsp:nvSpPr>
      <dsp:spPr>
        <a:xfrm>
          <a:off x="974441" y="1769110"/>
          <a:ext cx="2923325" cy="884555"/>
        </a:xfrm>
        <a:prstGeom prst="trapezoid">
          <a:avLst>
            <a:gd name="adj" fmla="val 55081"/>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  </a:t>
          </a:r>
        </a:p>
        <a:p>
          <a:pPr lvl="0" algn="ctr" defTabSz="533400">
            <a:lnSpc>
              <a:spcPct val="90000"/>
            </a:lnSpc>
            <a:spcBef>
              <a:spcPct val="0"/>
            </a:spcBef>
            <a:spcAft>
              <a:spcPct val="35000"/>
            </a:spcAft>
          </a:pPr>
          <a:r>
            <a:rPr lang="en-US" sz="1200" kern="1200" dirty="0" smtClean="0"/>
            <a:t>Buddy system / Manager check ins / clubs and activities</a:t>
          </a:r>
          <a:endParaRPr lang="en-US" sz="1200" kern="1200" dirty="0"/>
        </a:p>
      </dsp:txBody>
      <dsp:txXfrm>
        <a:off x="1486023" y="1769110"/>
        <a:ext cx="1900161" cy="884555"/>
      </dsp:txXfrm>
    </dsp:sp>
    <dsp:sp modelId="{81E2131E-2D55-4393-8D71-AE577DC799D9}">
      <dsp:nvSpPr>
        <dsp:cNvPr id="0" name=""/>
        <dsp:cNvSpPr/>
      </dsp:nvSpPr>
      <dsp:spPr>
        <a:xfrm>
          <a:off x="487220" y="2653665"/>
          <a:ext cx="3897767" cy="884555"/>
        </a:xfrm>
        <a:prstGeom prst="trapezoid">
          <a:avLst>
            <a:gd name="adj" fmla="val 55081"/>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Focus on consistency and routine / Share risk assessments and mitigation strategies</a:t>
          </a:r>
          <a:endParaRPr lang="en-US" sz="1200" kern="1200" dirty="0"/>
        </a:p>
      </dsp:txBody>
      <dsp:txXfrm>
        <a:off x="1169330" y="2653665"/>
        <a:ext cx="2533548" cy="884555"/>
      </dsp:txXfrm>
    </dsp:sp>
    <dsp:sp modelId="{700AE3B0-2D28-4096-A3B6-8BCE64BBD82F}">
      <dsp:nvSpPr>
        <dsp:cNvPr id="0" name=""/>
        <dsp:cNvSpPr/>
      </dsp:nvSpPr>
      <dsp:spPr>
        <a:xfrm>
          <a:off x="0" y="3538220"/>
          <a:ext cx="4872209" cy="884555"/>
        </a:xfrm>
        <a:prstGeom prst="trapezoid">
          <a:avLst>
            <a:gd name="adj" fmla="val 55081"/>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Provide snacks and drinks / monitor workload / Safe working – going home checklist </a:t>
          </a:r>
          <a:endParaRPr lang="en-US" sz="1200" kern="1200" dirty="0"/>
        </a:p>
      </dsp:txBody>
      <dsp:txXfrm>
        <a:off x="852636" y="3538220"/>
        <a:ext cx="3166935" cy="88455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t" anchorCtr="1"/>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27B07E-1610-4D4E-988E-CB5E47B89535}"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D4AFE-0B4F-4E0F-8EF5-AC035B8358A6}" type="slidenum">
              <a:rPr lang="en-GB" smtClean="0"/>
              <a:t>‹#›</a:t>
            </a:fld>
            <a:endParaRPr lang="en-GB"/>
          </a:p>
        </p:txBody>
      </p:sp>
    </p:spTree>
    <p:extLst>
      <p:ext uri="{BB962C8B-B14F-4D97-AF65-F5344CB8AC3E}">
        <p14:creationId xmlns:p14="http://schemas.microsoft.com/office/powerpoint/2010/main" val="178922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27B07E-1610-4D4E-988E-CB5E47B89535}"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D4AFE-0B4F-4E0F-8EF5-AC035B8358A6}" type="slidenum">
              <a:rPr lang="en-GB" smtClean="0"/>
              <a:t>‹#›</a:t>
            </a:fld>
            <a:endParaRPr lang="en-GB"/>
          </a:p>
        </p:txBody>
      </p:sp>
    </p:spTree>
    <p:extLst>
      <p:ext uri="{BB962C8B-B14F-4D97-AF65-F5344CB8AC3E}">
        <p14:creationId xmlns:p14="http://schemas.microsoft.com/office/powerpoint/2010/main" val="207864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27B07E-1610-4D4E-988E-CB5E47B89535}"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D4AFE-0B4F-4E0F-8EF5-AC035B8358A6}" type="slidenum">
              <a:rPr lang="en-GB" smtClean="0"/>
              <a:t>‹#›</a:t>
            </a:fld>
            <a:endParaRPr lang="en-GB"/>
          </a:p>
        </p:txBody>
      </p:sp>
    </p:spTree>
    <p:extLst>
      <p:ext uri="{BB962C8B-B14F-4D97-AF65-F5344CB8AC3E}">
        <p14:creationId xmlns:p14="http://schemas.microsoft.com/office/powerpoint/2010/main" val="155398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27B07E-1610-4D4E-988E-CB5E47B89535}" type="datetimeFigureOut">
              <a:rPr lang="en-GB" smtClean="0"/>
              <a:t>22/02/2021</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D4AFE-0B4F-4E0F-8EF5-AC035B8358A6}" type="slidenum">
              <a:rPr lang="en-GB" smtClean="0"/>
              <a:t>‹#›</a:t>
            </a:fld>
            <a:endParaRPr lang="en-GB"/>
          </a:p>
        </p:txBody>
      </p:sp>
    </p:spTree>
    <p:extLst>
      <p:ext uri="{BB962C8B-B14F-4D97-AF65-F5344CB8AC3E}">
        <p14:creationId xmlns:p14="http://schemas.microsoft.com/office/powerpoint/2010/main" val="28347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27B07E-1610-4D4E-988E-CB5E47B89535}"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D4AFE-0B4F-4E0F-8EF5-AC035B8358A6}" type="slidenum">
              <a:rPr lang="en-GB" smtClean="0"/>
              <a:t>‹#›</a:t>
            </a:fld>
            <a:endParaRPr lang="en-GB"/>
          </a:p>
        </p:txBody>
      </p:sp>
    </p:spTree>
    <p:extLst>
      <p:ext uri="{BB962C8B-B14F-4D97-AF65-F5344CB8AC3E}">
        <p14:creationId xmlns:p14="http://schemas.microsoft.com/office/powerpoint/2010/main" val="184135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27B07E-1610-4D4E-988E-CB5E47B89535}"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4D4AFE-0B4F-4E0F-8EF5-AC035B8358A6}" type="slidenum">
              <a:rPr lang="en-GB" smtClean="0"/>
              <a:t>‹#›</a:t>
            </a:fld>
            <a:endParaRPr lang="en-GB"/>
          </a:p>
        </p:txBody>
      </p:sp>
    </p:spTree>
    <p:extLst>
      <p:ext uri="{BB962C8B-B14F-4D97-AF65-F5344CB8AC3E}">
        <p14:creationId xmlns:p14="http://schemas.microsoft.com/office/powerpoint/2010/main" val="59875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27B07E-1610-4D4E-988E-CB5E47B89535}" type="datetimeFigureOut">
              <a:rPr lang="en-GB" smtClean="0"/>
              <a:t>22/02/2021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4D4AFE-0B4F-4E0F-8EF5-AC035B8358A6}" type="slidenum">
              <a:rPr lang="en-GB" smtClean="0"/>
              <a:t>‹#›</a:t>
            </a:fld>
            <a:endParaRPr lang="en-GB"/>
          </a:p>
        </p:txBody>
      </p:sp>
    </p:spTree>
    <p:extLst>
      <p:ext uri="{BB962C8B-B14F-4D97-AF65-F5344CB8AC3E}">
        <p14:creationId xmlns:p14="http://schemas.microsoft.com/office/powerpoint/2010/main" val="354916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lvl1pPr algn="ctr">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327B07E-1610-4D4E-988E-CB5E47B89535}" type="datetimeFigureOut">
              <a:rPr lang="en-GB" smtClean="0"/>
              <a:t>22/02/2021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4D4AFE-0B4F-4E0F-8EF5-AC035B8358A6}" type="slidenum">
              <a:rPr lang="en-GB" smtClean="0"/>
              <a:t>‹#›</a:t>
            </a:fld>
            <a:endParaRPr lang="en-GB"/>
          </a:p>
        </p:txBody>
      </p:sp>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282752" y="6176963"/>
            <a:ext cx="1376680" cy="615951"/>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1767" y="6189582"/>
            <a:ext cx="1885033" cy="531894"/>
          </a:xfrm>
          <a:prstGeom prst="rect">
            <a:avLst/>
          </a:prstGeom>
        </p:spPr>
      </p:pic>
    </p:spTree>
    <p:extLst>
      <p:ext uri="{BB962C8B-B14F-4D97-AF65-F5344CB8AC3E}">
        <p14:creationId xmlns:p14="http://schemas.microsoft.com/office/powerpoint/2010/main" val="324297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7B07E-1610-4D4E-988E-CB5E47B89535}" type="datetimeFigureOut">
              <a:rPr lang="en-GB" smtClean="0"/>
              <a:t>22/02/2021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4D4AFE-0B4F-4E0F-8EF5-AC035B8358A6}" type="slidenum">
              <a:rPr lang="en-GB" smtClean="0"/>
              <a:t>‹#›</a:t>
            </a:fld>
            <a:endParaRPr lang="en-GB"/>
          </a:p>
        </p:txBody>
      </p:sp>
    </p:spTree>
    <p:extLst>
      <p:ext uri="{BB962C8B-B14F-4D97-AF65-F5344CB8AC3E}">
        <p14:creationId xmlns:p14="http://schemas.microsoft.com/office/powerpoint/2010/main" val="226342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27B07E-1610-4D4E-988E-CB5E47B89535}"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4D4AFE-0B4F-4E0F-8EF5-AC035B8358A6}" type="slidenum">
              <a:rPr lang="en-GB" smtClean="0"/>
              <a:t>‹#›</a:t>
            </a:fld>
            <a:endParaRPr lang="en-GB"/>
          </a:p>
        </p:txBody>
      </p:sp>
    </p:spTree>
    <p:extLst>
      <p:ext uri="{BB962C8B-B14F-4D97-AF65-F5344CB8AC3E}">
        <p14:creationId xmlns:p14="http://schemas.microsoft.com/office/powerpoint/2010/main" val="1889335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27B07E-1610-4D4E-988E-CB5E47B89535}"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4D4AFE-0B4F-4E0F-8EF5-AC035B8358A6}" type="slidenum">
              <a:rPr lang="en-GB" smtClean="0"/>
              <a:t>‹#›</a:t>
            </a:fld>
            <a:endParaRPr lang="en-GB"/>
          </a:p>
        </p:txBody>
      </p:sp>
    </p:spTree>
    <p:extLst>
      <p:ext uri="{BB962C8B-B14F-4D97-AF65-F5344CB8AC3E}">
        <p14:creationId xmlns:p14="http://schemas.microsoft.com/office/powerpoint/2010/main" val="367038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7B07E-1610-4D4E-988E-CB5E47B89535}" type="datetimeFigureOut">
              <a:rPr lang="en-GB" smtClean="0"/>
              <a:t>22/02/2021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D4AFE-0B4F-4E0F-8EF5-AC035B8358A6}" type="slidenum">
              <a:rPr lang="en-GB" smtClean="0"/>
              <a:t>‹#›</a:t>
            </a:fld>
            <a:endParaRPr lang="en-GB"/>
          </a:p>
        </p:txBody>
      </p:sp>
      <p:pic>
        <p:nvPicPr>
          <p:cNvPr id="7" name="Picture 6"/>
          <p:cNvPicPr/>
          <p:nvPr userDrawn="1"/>
        </p:nvPicPr>
        <p:blipFill>
          <a:blip r:embed="rId13" cstate="print">
            <a:extLst>
              <a:ext uri="{28A0092B-C50C-407E-A947-70E740481C1C}">
                <a14:useLocalDpi xmlns:a14="http://schemas.microsoft.com/office/drawing/2010/main" val="0"/>
              </a:ext>
            </a:extLst>
          </a:blip>
          <a:stretch>
            <a:fillRect/>
          </a:stretch>
        </p:blipFill>
        <p:spPr>
          <a:xfrm>
            <a:off x="271145" y="6076950"/>
            <a:ext cx="1405255" cy="644526"/>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805930" y="6115502"/>
            <a:ext cx="2147570" cy="605974"/>
          </a:xfrm>
          <a:prstGeom prst="rect">
            <a:avLst/>
          </a:prstGeom>
        </p:spPr>
      </p:pic>
    </p:spTree>
    <p:extLst>
      <p:ext uri="{BB962C8B-B14F-4D97-AF65-F5344CB8AC3E}">
        <p14:creationId xmlns:p14="http://schemas.microsoft.com/office/powerpoint/2010/main" val="1543639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ositivepsychology.com/who-is-martin-seligman/"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positivepsychology.com/what-is-positive-psychology-defini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actionforhappiness.org/kindness-calendar"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ruth.dennis@bradford.gov.uk?subject=Staff%20Wellbeing%20Suppor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fontScale="90000"/>
          </a:bodyPr>
          <a:lstStyle/>
          <a:p>
            <a:r>
              <a:rPr lang="en-GB" b="1" dirty="0" smtClean="0"/>
              <a:t>Supporting Staff Wellbeing during </a:t>
            </a:r>
            <a:r>
              <a:rPr lang="en-GB" b="1" dirty="0" smtClean="0"/>
              <a:t>Covid-19</a:t>
            </a:r>
            <a:r>
              <a:rPr lang="en-GB" dirty="0" smtClean="0"/>
              <a:t/>
            </a:r>
            <a:br>
              <a:rPr lang="en-GB" dirty="0" smtClean="0"/>
            </a:br>
            <a:r>
              <a:rPr lang="en-GB" sz="4900" dirty="0" smtClean="0"/>
              <a:t>Introduction for School Leaders</a:t>
            </a:r>
            <a:endParaRPr lang="en-GB" sz="4900" dirty="0"/>
          </a:p>
        </p:txBody>
      </p:sp>
      <p:sp>
        <p:nvSpPr>
          <p:cNvPr id="3" name="Subtitle 2"/>
          <p:cNvSpPr>
            <a:spLocks noGrp="1"/>
          </p:cNvSpPr>
          <p:nvPr>
            <p:ph type="subTitle" idx="1"/>
          </p:nvPr>
        </p:nvSpPr>
        <p:spPr>
          <a:xfrm>
            <a:off x="1143000" y="4219555"/>
            <a:ext cx="6858000" cy="1655762"/>
          </a:xfrm>
        </p:spPr>
        <p:txBody>
          <a:bodyPr/>
          <a:lstStyle/>
          <a:p>
            <a:r>
              <a:rPr lang="en-GB" dirty="0" smtClean="0"/>
              <a:t>Dr Ruth Dennis</a:t>
            </a:r>
          </a:p>
          <a:p>
            <a:r>
              <a:rPr lang="en-GB" dirty="0" smtClean="0"/>
              <a:t>Principal Educational Psychologist</a:t>
            </a:r>
          </a:p>
          <a:p>
            <a:r>
              <a:rPr lang="en-GB" dirty="0" smtClean="0"/>
              <a:t>January 2021</a:t>
            </a:r>
            <a:endParaRPr lang="en-GB" dirty="0"/>
          </a:p>
        </p:txBody>
      </p:sp>
    </p:spTree>
    <p:extLst>
      <p:ext uri="{BB962C8B-B14F-4D97-AF65-F5344CB8AC3E}">
        <p14:creationId xmlns:p14="http://schemas.microsoft.com/office/powerpoint/2010/main" val="1881485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7019924" cy="1320799"/>
          </a:xfrm>
        </p:spPr>
        <p:txBody>
          <a:bodyPr>
            <a:normAutofit/>
          </a:bodyPr>
          <a:lstStyle/>
          <a:p>
            <a:pPr algn="ctr"/>
            <a:r>
              <a:rPr lang="en-GB" dirty="0" smtClean="0"/>
              <a:t>Using Maslow to meet basic wellbeing needs in school</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9516" y="1825625"/>
            <a:ext cx="6524967" cy="4351338"/>
          </a:xfrm>
        </p:spPr>
      </p:pic>
      <p:graphicFrame>
        <p:nvGraphicFramePr>
          <p:cNvPr id="5" name="Diagram 4"/>
          <p:cNvGraphicFramePr/>
          <p:nvPr>
            <p:extLst/>
          </p:nvPr>
        </p:nvGraphicFramePr>
        <p:xfrm>
          <a:off x="1309515" y="1539875"/>
          <a:ext cx="4872209" cy="4422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4374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Existing Wellbeing Support </a:t>
            </a:r>
            <a:br>
              <a:rPr lang="en-GB" dirty="0" smtClean="0"/>
            </a:br>
            <a:r>
              <a:rPr lang="en-GB" dirty="0" smtClean="0"/>
              <a:t>in your School</a:t>
            </a:r>
            <a:endParaRPr lang="en-GB" dirty="0"/>
          </a:p>
        </p:txBody>
      </p:sp>
      <p:sp>
        <p:nvSpPr>
          <p:cNvPr id="3" name="Content Placeholder 2"/>
          <p:cNvSpPr>
            <a:spLocks noGrp="1"/>
          </p:cNvSpPr>
          <p:nvPr>
            <p:ph idx="1"/>
          </p:nvPr>
        </p:nvSpPr>
        <p:spPr/>
        <p:txBody>
          <a:bodyPr>
            <a:normAutofit lnSpcReduction="10000"/>
          </a:bodyPr>
          <a:lstStyle/>
          <a:p>
            <a:r>
              <a:rPr lang="en-GB" dirty="0" smtClean="0"/>
              <a:t>Pause the video now and discuss with your management team what wellbeing measures you already have in place.</a:t>
            </a:r>
          </a:p>
          <a:p>
            <a:r>
              <a:rPr lang="en-GB" dirty="0" smtClean="0"/>
              <a:t>Are there any aspects that you don’t yet have or need to develop?</a:t>
            </a:r>
          </a:p>
          <a:p>
            <a:r>
              <a:rPr lang="en-GB" dirty="0" smtClean="0"/>
              <a:t>What could you do to progress this?</a:t>
            </a:r>
          </a:p>
          <a:p>
            <a:r>
              <a:rPr lang="en-GB" dirty="0" smtClean="0"/>
              <a:t>Use the information on the following three slides to support this conversation.</a:t>
            </a:r>
          </a:p>
          <a:p>
            <a:r>
              <a:rPr lang="en-GB" dirty="0" smtClean="0"/>
              <a:t>Draft a plan as to how you will develop your staff wellbeing support.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038" y="5825877"/>
            <a:ext cx="1614487" cy="972044"/>
          </a:xfrm>
          <a:prstGeom prst="rect">
            <a:avLst/>
          </a:prstGeom>
        </p:spPr>
      </p:pic>
    </p:spTree>
    <p:extLst>
      <p:ext uri="{BB962C8B-B14F-4D97-AF65-F5344CB8AC3E}">
        <p14:creationId xmlns:p14="http://schemas.microsoft.com/office/powerpoint/2010/main" val="3794631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Universal Wellbeing Support</a:t>
            </a:r>
            <a:endParaRPr lang="en-GB" dirty="0"/>
          </a:p>
        </p:txBody>
      </p:sp>
      <p:sp>
        <p:nvSpPr>
          <p:cNvPr id="3" name="Content Placeholder 2"/>
          <p:cNvSpPr>
            <a:spLocks noGrp="1"/>
          </p:cNvSpPr>
          <p:nvPr>
            <p:ph idx="1"/>
          </p:nvPr>
        </p:nvSpPr>
        <p:spPr/>
        <p:txBody>
          <a:bodyPr>
            <a:normAutofit fontScale="55000" lnSpcReduction="20000"/>
          </a:bodyPr>
          <a:lstStyle/>
          <a:p>
            <a:r>
              <a:rPr lang="en-GB" dirty="0"/>
              <a:t>Does your school have a staff wellbeing strategy? Has it been co-produced with staff, governors and parents/carers? Is it effectively implemented and routinely reviewed through a process of consultation </a:t>
            </a:r>
            <a:endParaRPr lang="en-GB" dirty="0" smtClean="0"/>
          </a:p>
          <a:p>
            <a:r>
              <a:rPr lang="en-GB" dirty="0" smtClean="0"/>
              <a:t>Is </a:t>
            </a:r>
            <a:r>
              <a:rPr lang="en-GB" dirty="0"/>
              <a:t>the workplace a positive environment for staff? Is there a dedicated space where they can go and take time out? Is it appealing and looked after? Are there any low cost ways to promote wellbeing and make staff feel valued (e.g. acknowledging good work, having fruit in the staffroom, bringing in treats to thank staff or for inset days)?</a:t>
            </a:r>
          </a:p>
          <a:p>
            <a:r>
              <a:rPr lang="en-GB" dirty="0"/>
              <a:t>Do the senior leaders in the school model good working practices and self-care to encourage an appropriate work-life balance? Encouraging staff to take breaks, for example, finishing on time, having regular debriefs or supervision from colleagues or line managers when dealing with difficult situations.</a:t>
            </a:r>
          </a:p>
          <a:p>
            <a:r>
              <a:rPr lang="en-GB" dirty="0"/>
              <a:t>Is there a culture of clear communication about workplace wellbeing?</a:t>
            </a:r>
          </a:p>
          <a:p>
            <a:r>
              <a:rPr lang="en-GB" dirty="0"/>
              <a:t>Do staff feel able to talk about concerns?</a:t>
            </a:r>
          </a:p>
          <a:p>
            <a:r>
              <a:rPr lang="en-GB" dirty="0"/>
              <a:t>Do all senior staff members have an open-door policy and do staff know they can discuss anything with them?</a:t>
            </a:r>
          </a:p>
          <a:p>
            <a:r>
              <a:rPr lang="en-GB" dirty="0"/>
              <a:t>How are staff consulted about change and involved in developing problem-solving strategies? A regular staff wellbeing survey, for example, could help to generate feedback and ideas.</a:t>
            </a:r>
          </a:p>
          <a:p>
            <a:r>
              <a:rPr lang="en-GB" dirty="0"/>
              <a:t>Does the school communication style help engage staff and build good staff relationships? Is there a staff champion for wellbeing?</a:t>
            </a:r>
          </a:p>
          <a:p>
            <a:endParaRPr lang="en-GB" dirty="0"/>
          </a:p>
        </p:txBody>
      </p:sp>
    </p:spTree>
    <p:extLst>
      <p:ext uri="{BB962C8B-B14F-4D97-AF65-F5344CB8AC3E}">
        <p14:creationId xmlns:p14="http://schemas.microsoft.com/office/powerpoint/2010/main" val="4219305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Targeted Wellbeing Support</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smtClean="0"/>
              <a:t>Do you have </a:t>
            </a:r>
            <a:r>
              <a:rPr lang="en-GB" dirty="0"/>
              <a:t>practical strategies </a:t>
            </a:r>
            <a:r>
              <a:rPr lang="en-GB" dirty="0" smtClean="0"/>
              <a:t>in </a:t>
            </a:r>
            <a:r>
              <a:rPr lang="en-GB" dirty="0"/>
              <a:t>place to promote good staff wellbeing? For example</a:t>
            </a:r>
            <a:r>
              <a:rPr lang="en-GB" dirty="0" smtClean="0"/>
              <a:t>:</a:t>
            </a:r>
          </a:p>
          <a:p>
            <a:endParaRPr lang="en-GB" sz="1300" dirty="0"/>
          </a:p>
          <a:p>
            <a:r>
              <a:rPr lang="en-GB" dirty="0"/>
              <a:t>Providing staff mindfulness, relaxation and managing stress sessions</a:t>
            </a:r>
            <a:r>
              <a:rPr lang="en-GB" dirty="0" smtClean="0"/>
              <a:t>.</a:t>
            </a:r>
          </a:p>
          <a:p>
            <a:r>
              <a:rPr lang="en-GB" dirty="0" smtClean="0"/>
              <a:t>Wellbeing Wednesdays (thanks Newby staff!)</a:t>
            </a:r>
            <a:endParaRPr lang="en-GB" dirty="0"/>
          </a:p>
          <a:p>
            <a:r>
              <a:rPr lang="en-GB" dirty="0"/>
              <a:t>Offering resilience-based workshops for staff to help normalise the process of speaking about wellbeing.</a:t>
            </a:r>
          </a:p>
          <a:p>
            <a:r>
              <a:rPr lang="en-GB" dirty="0"/>
              <a:t>Teacher appraisal that is encouraging and that concentrates on the ‘praise’ aspect. Targets should be realistic and concentrate on raising standards of children.</a:t>
            </a:r>
          </a:p>
          <a:p>
            <a:r>
              <a:rPr lang="en-GB" dirty="0"/>
              <a:t>Encouraging staff to buddy up with colleagues to support each other in providing opportunities for reflective practice and problem-solving school-based challenges</a:t>
            </a:r>
          </a:p>
          <a:p>
            <a:r>
              <a:rPr lang="en-GB" dirty="0"/>
              <a:t>Creating a sense of belonging to the school (e.g. through team development opportunities).</a:t>
            </a:r>
          </a:p>
          <a:p>
            <a:r>
              <a:rPr lang="en-GB" dirty="0"/>
              <a:t>Making staff recognition and praise a part of your school’s culture – setting aside regular time slots in meetings to do this.</a:t>
            </a:r>
          </a:p>
          <a:p>
            <a:endParaRPr lang="en-GB" dirty="0"/>
          </a:p>
        </p:txBody>
      </p:sp>
    </p:spTree>
    <p:extLst>
      <p:ext uri="{BB962C8B-B14F-4D97-AF65-F5344CB8AC3E}">
        <p14:creationId xmlns:p14="http://schemas.microsoft.com/office/powerpoint/2010/main" val="3678426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Specialist Wellbeing support</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Are </a:t>
            </a:r>
            <a:r>
              <a:rPr lang="en-GB" dirty="0"/>
              <a:t>staff and the school leadership team confident and encouraged to notice and offer support early when a colleague’s wellbeing is under threat? Early problem solving and support can help de-escalate difficulties.</a:t>
            </a:r>
          </a:p>
          <a:p>
            <a:r>
              <a:rPr lang="en-GB" dirty="0"/>
              <a:t>Is there clear information for staff about how they can get help inside and outside the school environment if they need it? Does the school have a confidential employee assistance programme and do staff know how to access it?</a:t>
            </a:r>
          </a:p>
          <a:p>
            <a:r>
              <a:rPr lang="en-GB" dirty="0"/>
              <a:t>Is there advice and guidance for senior staff about supporting a member of staff with mental health difficulties?</a:t>
            </a:r>
          </a:p>
          <a:p>
            <a:r>
              <a:rPr lang="en-GB" dirty="0"/>
              <a:t>Are there good training and development opportunities for staff at every level? These opportunities can often be reduced due to increasing budget pressures. However, studies show that continuing professional development increases job satisfaction and contributes to good health and wellbeing</a:t>
            </a:r>
            <a:r>
              <a:rPr lang="en-GB" dirty="0" smtClean="0"/>
              <a:t>.</a:t>
            </a:r>
            <a:r>
              <a:rPr lang="en-GB" dirty="0"/>
              <a:t/>
            </a:r>
            <a:br>
              <a:rPr lang="en-GB" dirty="0"/>
            </a:br>
            <a:r>
              <a:rPr lang="en-GB" dirty="0"/>
              <a:t> </a:t>
            </a:r>
          </a:p>
          <a:p>
            <a:endParaRPr lang="en-GB" dirty="0"/>
          </a:p>
        </p:txBody>
      </p:sp>
    </p:spTree>
    <p:extLst>
      <p:ext uri="{BB962C8B-B14F-4D97-AF65-F5344CB8AC3E}">
        <p14:creationId xmlns:p14="http://schemas.microsoft.com/office/powerpoint/2010/main" val="3098658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Wellbeing during Covid-19</a:t>
            </a:r>
            <a:endParaRPr lang="en-GB" dirty="0"/>
          </a:p>
        </p:txBody>
      </p:sp>
      <p:sp>
        <p:nvSpPr>
          <p:cNvPr id="3" name="Content Placeholder 2"/>
          <p:cNvSpPr>
            <a:spLocks noGrp="1"/>
          </p:cNvSpPr>
          <p:nvPr>
            <p:ph idx="1"/>
          </p:nvPr>
        </p:nvSpPr>
        <p:spPr>
          <a:xfrm>
            <a:off x="0" y="1539576"/>
            <a:ext cx="4945744" cy="4712944"/>
          </a:xfrm>
        </p:spPr>
        <p:txBody>
          <a:bodyPr>
            <a:normAutofit/>
          </a:bodyPr>
          <a:lstStyle/>
          <a:p>
            <a:endParaRPr lang="en-GB" sz="100" dirty="0"/>
          </a:p>
          <a:p>
            <a:r>
              <a:rPr lang="en-GB" dirty="0" smtClean="0"/>
              <a:t>Well-being </a:t>
            </a:r>
            <a:r>
              <a:rPr lang="en-GB" dirty="0"/>
              <a:t>is defined as </a:t>
            </a:r>
            <a:r>
              <a:rPr lang="en-GB" dirty="0" smtClean="0"/>
              <a:t>‘a </a:t>
            </a:r>
            <a:r>
              <a:rPr lang="en-GB" dirty="0"/>
              <a:t>satisfactory condition of </a:t>
            </a:r>
            <a:r>
              <a:rPr lang="en-GB" dirty="0" smtClean="0"/>
              <a:t>existence’. </a:t>
            </a:r>
            <a:r>
              <a:rPr lang="en-GB" dirty="0"/>
              <a:t>It is characterized by good health, happiness, and prosperity</a:t>
            </a:r>
            <a:r>
              <a:rPr lang="en-GB" dirty="0" smtClean="0"/>
              <a:t>.</a:t>
            </a:r>
          </a:p>
          <a:p>
            <a:endParaRPr lang="en-GB" sz="100" dirty="0" smtClean="0"/>
          </a:p>
          <a:p>
            <a:r>
              <a:rPr lang="en-GB" dirty="0" smtClean="0"/>
              <a:t>Whilst happiness in a time of pandemic is unlikely, supporting the development of positive wellbeing is achievable</a:t>
            </a:r>
            <a:endParaRPr lang="en-GB" dirty="0"/>
          </a:p>
        </p:txBody>
      </p:sp>
      <p:pic>
        <p:nvPicPr>
          <p:cNvPr id="4" name="Picture 3"/>
          <p:cNvPicPr>
            <a:picLocks noChangeAspect="1"/>
          </p:cNvPicPr>
          <p:nvPr/>
        </p:nvPicPr>
        <p:blipFill rotWithShape="1">
          <a:blip r:embed="rId2"/>
          <a:srcRect l="12890" t="29883" r="13984" b="21876"/>
          <a:stretch/>
        </p:blipFill>
        <p:spPr>
          <a:xfrm>
            <a:off x="4945744" y="2122528"/>
            <a:ext cx="3966245" cy="2832531"/>
          </a:xfrm>
          <a:prstGeom prst="rect">
            <a:avLst/>
          </a:prstGeom>
        </p:spPr>
      </p:pic>
    </p:spTree>
    <p:extLst>
      <p:ext uri="{BB962C8B-B14F-4D97-AF65-F5344CB8AC3E}">
        <p14:creationId xmlns:p14="http://schemas.microsoft.com/office/powerpoint/2010/main" val="479783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Seligman’s PERMA </a:t>
            </a:r>
            <a:r>
              <a:rPr lang="en-GB" dirty="0" smtClean="0"/>
              <a:t>Model</a:t>
            </a:r>
            <a:endParaRPr lang="en-GB" dirty="0"/>
          </a:p>
        </p:txBody>
      </p:sp>
      <p:pic>
        <p:nvPicPr>
          <p:cNvPr id="4" name="Content Placeholder 3" descr="A scientific theory to happiness - perma model"/>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6363" y="2848769"/>
            <a:ext cx="3810000" cy="2514600"/>
          </a:xfrm>
          <a:prstGeom prst="rect">
            <a:avLst/>
          </a:prstGeom>
          <a:noFill/>
          <a:ln>
            <a:noFill/>
          </a:ln>
        </p:spPr>
      </p:pic>
      <p:sp>
        <p:nvSpPr>
          <p:cNvPr id="5" name="Rectangle 4"/>
          <p:cNvSpPr/>
          <p:nvPr/>
        </p:nvSpPr>
        <p:spPr>
          <a:xfrm>
            <a:off x="80962" y="1433412"/>
            <a:ext cx="5105401" cy="5434758"/>
          </a:xfrm>
          <a:prstGeom prst="rect">
            <a:avLst/>
          </a:prstGeom>
          <a:solidFill>
            <a:schemeClr val="accent1">
              <a:lumMod val="40000"/>
              <a:lumOff val="60000"/>
            </a:schemeClr>
          </a:solidFill>
        </p:spPr>
        <p:txBody>
          <a:bodyPr wrap="square">
            <a:spAutoFit/>
          </a:bodyPr>
          <a:lstStyle/>
          <a:p>
            <a:pPr marL="342900" indent="-342900">
              <a:lnSpc>
                <a:spcPct val="107000"/>
              </a:lnSpc>
              <a:spcAft>
                <a:spcPts val="800"/>
              </a:spcAft>
              <a:buFont typeface="Arial" panose="020B0604020202020204" pitchFamily="34" charset="0"/>
              <a:buChar char="•"/>
            </a:pPr>
            <a:r>
              <a:rPr lang="en-GB" sz="2400" b="1" dirty="0">
                <a:solidFill>
                  <a:srgbClr val="464A61"/>
                </a:solidFill>
                <a:latin typeface="Calibri" panose="020F0502020204030204" pitchFamily="34" charset="0"/>
                <a:ea typeface="Times New Roman" panose="02020603050405020304" pitchFamily="18" charset="0"/>
                <a:cs typeface="Times New Roman" panose="02020603050405020304" pitchFamily="18" charset="0"/>
                <a:hlinkClick r:id="rId3"/>
              </a:rPr>
              <a:t>Martin Seligman</a:t>
            </a:r>
            <a:r>
              <a:rPr lang="en-GB" sz="2400" dirty="0">
                <a:solidFill>
                  <a:srgbClr val="2A2A2A"/>
                </a:solidFill>
                <a:latin typeface="Calibri" panose="020F0502020204030204" pitchFamily="34" charset="0"/>
                <a:ea typeface="Times New Roman" panose="02020603050405020304" pitchFamily="18" charset="0"/>
                <a:cs typeface="Times New Roman" panose="02020603050405020304" pitchFamily="18" charset="0"/>
              </a:rPr>
              <a:t>, one of the founders of </a:t>
            </a:r>
            <a:r>
              <a:rPr lang="en-GB" sz="2400" b="1" dirty="0">
                <a:solidFill>
                  <a:srgbClr val="464A61"/>
                </a:solidFill>
                <a:latin typeface="Calibri" panose="020F0502020204030204" pitchFamily="34" charset="0"/>
                <a:ea typeface="Times New Roman" panose="02020603050405020304" pitchFamily="18" charset="0"/>
                <a:cs typeface="Times New Roman" panose="02020603050405020304" pitchFamily="18" charset="0"/>
                <a:hlinkClick r:id="rId4"/>
              </a:rPr>
              <a:t>positive psychology</a:t>
            </a:r>
            <a:r>
              <a:rPr lang="en-GB" sz="2400" dirty="0">
                <a:solidFill>
                  <a:srgbClr val="2A2A2A"/>
                </a:solidFill>
                <a:latin typeface="Calibri" panose="020F0502020204030204" pitchFamily="34" charset="0"/>
                <a:ea typeface="Times New Roman" panose="02020603050405020304" pitchFamily="18" charset="0"/>
                <a:cs typeface="Times New Roman" panose="02020603050405020304" pitchFamily="18" charset="0"/>
              </a:rPr>
              <a:t>, developed a five core element of psychological well-being and happiness. </a:t>
            </a:r>
            <a:endParaRPr lang="en-GB" sz="2400" dirty="0" smtClean="0">
              <a:solidFill>
                <a:srgbClr val="2A2A2A"/>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dirty="0" smtClean="0">
                <a:solidFill>
                  <a:srgbClr val="2A2A2A"/>
                </a:solidFill>
                <a:latin typeface="Calibri" panose="020F0502020204030204" pitchFamily="34" charset="0"/>
                <a:ea typeface="Times New Roman" panose="02020603050405020304" pitchFamily="18" charset="0"/>
                <a:cs typeface="Times New Roman" panose="02020603050405020304" pitchFamily="18" charset="0"/>
              </a:rPr>
              <a:t>Seligman </a:t>
            </a:r>
            <a:r>
              <a:rPr lang="en-GB" sz="2400" dirty="0">
                <a:solidFill>
                  <a:srgbClr val="2A2A2A"/>
                </a:solidFill>
                <a:latin typeface="Calibri" panose="020F0502020204030204" pitchFamily="34" charset="0"/>
                <a:ea typeface="Times New Roman" panose="02020603050405020304" pitchFamily="18" charset="0"/>
                <a:cs typeface="Times New Roman" panose="02020603050405020304" pitchFamily="18" charset="0"/>
              </a:rPr>
              <a:t>believes that these five elements can help people work towards a life of fulfilment, happiness, and meaning.</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dirty="0">
                <a:solidFill>
                  <a:srgbClr val="2A2A2A"/>
                </a:solidFill>
                <a:latin typeface="Calibri" panose="020F0502020204030204" pitchFamily="34" charset="0"/>
                <a:ea typeface="Times New Roman" panose="02020603050405020304" pitchFamily="18" charset="0"/>
                <a:cs typeface="Times New Roman" panose="02020603050405020304" pitchFamily="18" charset="0"/>
              </a:rPr>
              <a:t>Institutions can also use this model to develop </a:t>
            </a:r>
            <a:r>
              <a:rPr lang="en-GB" sz="2400" dirty="0" smtClean="0">
                <a:solidFill>
                  <a:srgbClr val="2A2A2A"/>
                </a:solidFill>
                <a:latin typeface="Calibri" panose="020F0502020204030204" pitchFamily="34" charset="0"/>
                <a:ea typeface="Times New Roman" panose="02020603050405020304" pitchFamily="18" charset="0"/>
                <a:cs typeface="Times New Roman" panose="02020603050405020304" pitchFamily="18" charset="0"/>
              </a:rPr>
              <a:t>programmes </a:t>
            </a:r>
            <a:r>
              <a:rPr lang="en-GB" sz="2400" dirty="0">
                <a:solidFill>
                  <a:srgbClr val="2A2A2A"/>
                </a:solidFill>
                <a:latin typeface="Calibri" panose="020F0502020204030204" pitchFamily="34" charset="0"/>
                <a:ea typeface="Times New Roman" panose="02020603050405020304" pitchFamily="18" charset="0"/>
                <a:cs typeface="Times New Roman" panose="02020603050405020304" pitchFamily="18" charset="0"/>
              </a:rPr>
              <a:t>that help people discover and use new cognitive and emotional tools.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1220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Stop Look Listen Think</a:t>
            </a:r>
            <a:endParaRPr lang="en-GB" dirty="0"/>
          </a:p>
        </p:txBody>
      </p:sp>
      <p:sp>
        <p:nvSpPr>
          <p:cNvPr id="3" name="Content Placeholder 2"/>
          <p:cNvSpPr>
            <a:spLocks noGrp="1"/>
          </p:cNvSpPr>
          <p:nvPr>
            <p:ph idx="1"/>
          </p:nvPr>
        </p:nvSpPr>
        <p:spPr/>
        <p:txBody>
          <a:bodyPr>
            <a:normAutofit/>
          </a:bodyPr>
          <a:lstStyle/>
          <a:p>
            <a:r>
              <a:rPr lang="en-GB" dirty="0" smtClean="0"/>
              <a:t>Sometimes when things are difficult, our focus         is drawn to what is wrong in our lives.</a:t>
            </a:r>
            <a:endParaRPr lang="en-GB" sz="1000" dirty="0" smtClean="0"/>
          </a:p>
          <a:p>
            <a:r>
              <a:rPr lang="en-GB" dirty="0"/>
              <a:t>PERMA encourages you to stop, look, listen and think about the small glimmers of positivity in your everyday life.</a:t>
            </a:r>
            <a:endParaRPr lang="en-GB" sz="100" dirty="0"/>
          </a:p>
          <a:p>
            <a:r>
              <a:rPr lang="en-GB" dirty="0" smtClean="0"/>
              <a:t>Noticing these things helps amplify them             and make us more aware of them.</a:t>
            </a:r>
            <a:endParaRPr lang="en-GB" sz="600" dirty="0" smtClean="0"/>
          </a:p>
          <a:p>
            <a:r>
              <a:rPr lang="en-GB" dirty="0" smtClean="0"/>
              <a:t>This has much in common with mindfulness and solution focused techniques.</a:t>
            </a:r>
            <a:endParaRPr lang="en-GB" dirty="0"/>
          </a:p>
        </p:txBody>
      </p:sp>
      <p:sp>
        <p:nvSpPr>
          <p:cNvPr id="4" name="Footer Placeholder 3"/>
          <p:cNvSpPr>
            <a:spLocks noGrp="1"/>
          </p:cNvSpPr>
          <p:nvPr>
            <p:ph type="ftr" sz="quarter" idx="11"/>
          </p:nvPr>
        </p:nvSpPr>
        <p:spPr/>
        <p:txBody>
          <a:bodyPr/>
          <a:lstStyle/>
          <a:p>
            <a:r>
              <a:rPr lang="en-GB" dirty="0" smtClean="0"/>
              <a:t>Supporting Staff Wellbeing during Covid-19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451" y="3616668"/>
            <a:ext cx="1458777" cy="11225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991" y="118753"/>
            <a:ext cx="1179237" cy="2060196"/>
          </a:xfrm>
          <a:prstGeom prst="rect">
            <a:avLst/>
          </a:prstGeom>
        </p:spPr>
      </p:pic>
    </p:spTree>
    <p:extLst>
      <p:ext uri="{BB962C8B-B14F-4D97-AF65-F5344CB8AC3E}">
        <p14:creationId xmlns:p14="http://schemas.microsoft.com/office/powerpoint/2010/main" val="2747758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PERMA in your School</a:t>
            </a:r>
            <a:endParaRPr lang="en-GB" dirty="0"/>
          </a:p>
        </p:txBody>
      </p:sp>
      <p:sp>
        <p:nvSpPr>
          <p:cNvPr id="3" name="Content Placeholder 2"/>
          <p:cNvSpPr>
            <a:spLocks noGrp="1"/>
          </p:cNvSpPr>
          <p:nvPr>
            <p:ph idx="1"/>
          </p:nvPr>
        </p:nvSpPr>
        <p:spPr/>
        <p:txBody>
          <a:bodyPr>
            <a:normAutofit/>
          </a:bodyPr>
          <a:lstStyle/>
          <a:p>
            <a:r>
              <a:rPr lang="en-GB" dirty="0" smtClean="0"/>
              <a:t>The 5 elements of PERMA are presented in the next slides;</a:t>
            </a:r>
          </a:p>
          <a:p>
            <a:r>
              <a:rPr lang="en-GB" dirty="0" smtClean="0"/>
              <a:t>You will be introduced to each of the 5 elements in the same way that staff will be in the individual focused  videos.</a:t>
            </a:r>
          </a:p>
          <a:p>
            <a:r>
              <a:rPr lang="en-GB" dirty="0" smtClean="0"/>
              <a:t>You will then asked to consider what you could do at an organisational level, to support staff in this area.</a:t>
            </a:r>
          </a:p>
          <a:p>
            <a:r>
              <a:rPr lang="en-GB" dirty="0" smtClean="0"/>
              <a:t>The separate staff videos are intended for individual use rather than whole school application.</a:t>
            </a:r>
            <a:endParaRPr lang="en-GB" dirty="0"/>
          </a:p>
        </p:txBody>
      </p:sp>
    </p:spTree>
    <p:extLst>
      <p:ext uri="{BB962C8B-B14F-4D97-AF65-F5344CB8AC3E}">
        <p14:creationId xmlns:p14="http://schemas.microsoft.com/office/powerpoint/2010/main" val="3191039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 – </a:t>
            </a:r>
            <a:r>
              <a:rPr lang="en-GB" dirty="0" smtClean="0"/>
              <a:t>  Positive Emotions</a:t>
            </a:r>
            <a:endParaRPr lang="en-GB" dirty="0"/>
          </a:p>
        </p:txBody>
      </p:sp>
      <p:sp>
        <p:nvSpPr>
          <p:cNvPr id="3" name="Content Placeholder 2"/>
          <p:cNvSpPr>
            <a:spLocks noGrp="1"/>
          </p:cNvSpPr>
          <p:nvPr>
            <p:ph idx="1"/>
          </p:nvPr>
        </p:nvSpPr>
        <p:spPr>
          <a:xfrm>
            <a:off x="628649" y="1825625"/>
            <a:ext cx="8045793" cy="4357688"/>
          </a:xfrm>
        </p:spPr>
        <p:txBody>
          <a:bodyPr>
            <a:normAutofit fontScale="85000" lnSpcReduction="10000"/>
          </a:bodyPr>
          <a:lstStyle/>
          <a:p>
            <a:r>
              <a:rPr lang="en-GB" dirty="0" smtClean="0"/>
              <a:t>This </a:t>
            </a:r>
            <a:r>
              <a:rPr lang="en-GB" dirty="0"/>
              <a:t>element is, perhaps, the most obvious connection to happiness. </a:t>
            </a:r>
            <a:endParaRPr lang="en-GB" dirty="0" smtClean="0"/>
          </a:p>
          <a:p>
            <a:r>
              <a:rPr lang="en-GB" dirty="0" smtClean="0"/>
              <a:t>Focusing </a:t>
            </a:r>
            <a:r>
              <a:rPr lang="en-GB" dirty="0"/>
              <a:t>on positive emotions is more than smiling: it is the ability to </a:t>
            </a:r>
            <a:r>
              <a:rPr lang="en-GB" dirty="0" smtClean="0"/>
              <a:t>notice and cherish the things in life that enhance your wellbeing.</a:t>
            </a:r>
          </a:p>
          <a:p>
            <a:r>
              <a:rPr lang="en-GB" dirty="0"/>
              <a:t> </a:t>
            </a:r>
            <a:r>
              <a:rPr lang="en-GB" dirty="0" smtClean="0"/>
              <a:t>In </a:t>
            </a:r>
            <a:r>
              <a:rPr lang="en-GB" dirty="0"/>
              <a:t>everyone’s life, there are highs and lows; focusing on “the lows</a:t>
            </a:r>
            <a:r>
              <a:rPr lang="en-GB" dirty="0" smtClean="0"/>
              <a:t>” significantly impacts on your sense of wellbeing.</a:t>
            </a:r>
            <a:endParaRPr lang="en-GB" dirty="0"/>
          </a:p>
          <a:p>
            <a:r>
              <a:rPr lang="en-GB" dirty="0"/>
              <a:t>T</a:t>
            </a:r>
            <a:r>
              <a:rPr lang="en-GB" dirty="0" smtClean="0"/>
              <a:t>here </a:t>
            </a:r>
            <a:r>
              <a:rPr lang="en-GB" dirty="0"/>
              <a:t>are many health benefits to optimism and positivity.</a:t>
            </a:r>
          </a:p>
          <a:p>
            <a:r>
              <a:rPr lang="en-GB" dirty="0"/>
              <a:t>P</a:t>
            </a:r>
            <a:r>
              <a:rPr lang="en-GB" dirty="0" smtClean="0"/>
              <a:t>ositive </a:t>
            </a:r>
            <a:r>
              <a:rPr lang="en-GB" dirty="0"/>
              <a:t>emotion is </a:t>
            </a:r>
            <a:r>
              <a:rPr lang="en-GB" dirty="0" smtClean="0"/>
              <a:t>crucial - it </a:t>
            </a:r>
            <a:r>
              <a:rPr lang="en-GB" dirty="0"/>
              <a:t>can help people enjoys the daily tasks in their lives and persevere with challenges they </a:t>
            </a:r>
            <a:r>
              <a:rPr lang="en-GB" dirty="0" smtClean="0"/>
              <a:t>face by </a:t>
            </a:r>
            <a:r>
              <a:rPr lang="en-GB" dirty="0"/>
              <a:t>remaining optimistic about eventual outcomes</a:t>
            </a:r>
            <a:r>
              <a:rPr lang="en-GB" dirty="0" smtClean="0"/>
              <a:t>.</a:t>
            </a:r>
            <a:endParaRPr lang="en-GB" dirty="0"/>
          </a:p>
        </p:txBody>
      </p:sp>
      <p:pic>
        <p:nvPicPr>
          <p:cNvPr id="4" name="Picture 3" descr="infographic perma model "/>
          <p:cNvPicPr/>
          <p:nvPr/>
        </p:nvPicPr>
        <p:blipFill rotWithShape="1">
          <a:blip r:embed="rId2" cstate="print">
            <a:extLst>
              <a:ext uri="{28A0092B-C50C-407E-A947-70E740481C1C}">
                <a14:useLocalDpi xmlns:a14="http://schemas.microsoft.com/office/drawing/2010/main" val="0"/>
              </a:ext>
            </a:extLst>
          </a:blip>
          <a:srcRect l="3846" t="30357" r="79808" b="57411"/>
          <a:stretch/>
        </p:blipFill>
        <p:spPr bwMode="auto">
          <a:xfrm>
            <a:off x="455655" y="365126"/>
            <a:ext cx="1057275" cy="1152525"/>
          </a:xfrm>
          <a:prstGeom prst="rect">
            <a:avLst/>
          </a:prstGeom>
          <a:noFill/>
          <a:ln>
            <a:noFill/>
          </a:ln>
        </p:spPr>
      </p:pic>
      <p:sp>
        <p:nvSpPr>
          <p:cNvPr id="5" name="Footer Placeholder 4"/>
          <p:cNvSpPr>
            <a:spLocks noGrp="1"/>
          </p:cNvSpPr>
          <p:nvPr>
            <p:ph type="ftr" sz="quarter" idx="11"/>
          </p:nvPr>
        </p:nvSpPr>
        <p:spPr/>
        <p:txBody>
          <a:bodyPr/>
          <a:lstStyle/>
          <a:p>
            <a:r>
              <a:rPr lang="en-GB" dirty="0" smtClean="0"/>
              <a:t>Supporting Staff Wellbeing during Covid-19</a:t>
            </a:r>
          </a:p>
        </p:txBody>
      </p:sp>
    </p:spTree>
    <p:extLst>
      <p:ext uri="{BB962C8B-B14F-4D97-AF65-F5344CB8AC3E}">
        <p14:creationId xmlns:p14="http://schemas.microsoft.com/office/powerpoint/2010/main" val="4189075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of this session</a:t>
            </a:r>
            <a:endParaRPr lang="en-GB" dirty="0"/>
          </a:p>
        </p:txBody>
      </p:sp>
      <p:sp>
        <p:nvSpPr>
          <p:cNvPr id="3" name="Content Placeholder 2"/>
          <p:cNvSpPr>
            <a:spLocks noGrp="1"/>
          </p:cNvSpPr>
          <p:nvPr>
            <p:ph idx="1"/>
          </p:nvPr>
        </p:nvSpPr>
        <p:spPr/>
        <p:txBody>
          <a:bodyPr/>
          <a:lstStyle/>
          <a:p>
            <a:r>
              <a:rPr lang="en-GB" dirty="0" smtClean="0"/>
              <a:t>To provide support and reassurance to school leadership teams, in relation to staff wellbeing;</a:t>
            </a:r>
          </a:p>
          <a:p>
            <a:r>
              <a:rPr lang="en-GB" dirty="0" smtClean="0"/>
              <a:t>To carry out a stocktake of Emotional Wellbeing strategies you already use;</a:t>
            </a:r>
          </a:p>
          <a:p>
            <a:r>
              <a:rPr lang="en-GB" dirty="0" smtClean="0"/>
              <a:t>To provide a framework for enhanced work on wellbeing to support staff</a:t>
            </a:r>
            <a:r>
              <a:rPr lang="en-GB" dirty="0"/>
              <a:t> </a:t>
            </a:r>
            <a:r>
              <a:rPr lang="en-GB" dirty="0" smtClean="0"/>
              <a:t>- PERMA</a:t>
            </a:r>
          </a:p>
          <a:p>
            <a:r>
              <a:rPr lang="en-GB" dirty="0" smtClean="0"/>
              <a:t>To support the development of a whole school PERMA action plan</a:t>
            </a:r>
            <a:endParaRPr lang="en-GB" dirty="0"/>
          </a:p>
        </p:txBody>
      </p:sp>
    </p:spTree>
    <p:extLst>
      <p:ext uri="{BB962C8B-B14F-4D97-AF65-F5344CB8AC3E}">
        <p14:creationId xmlns:p14="http://schemas.microsoft.com/office/powerpoint/2010/main" val="346292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Positive Emotions in Practice</a:t>
            </a:r>
            <a:endParaRPr lang="en-GB" dirty="0"/>
          </a:p>
        </p:txBody>
      </p:sp>
      <p:sp>
        <p:nvSpPr>
          <p:cNvPr id="4" name="Footer Placeholder 3"/>
          <p:cNvSpPr>
            <a:spLocks noGrp="1"/>
          </p:cNvSpPr>
          <p:nvPr>
            <p:ph type="ftr" sz="quarter" idx="11"/>
          </p:nvPr>
        </p:nvSpPr>
        <p:spPr/>
        <p:txBody>
          <a:bodyPr/>
          <a:lstStyle/>
          <a:p>
            <a:r>
              <a:rPr lang="en-GB" smtClean="0"/>
              <a:t>Supporting Staff Wellbeing during Covid-19</a:t>
            </a:r>
            <a:endParaRPr lang="en-GB"/>
          </a:p>
        </p:txBody>
      </p:sp>
      <p:sp>
        <p:nvSpPr>
          <p:cNvPr id="7" name="Content Placeholder 6"/>
          <p:cNvSpPr>
            <a:spLocks noGrp="1"/>
          </p:cNvSpPr>
          <p:nvPr>
            <p:ph sz="half" idx="1"/>
          </p:nvPr>
        </p:nvSpPr>
        <p:spPr>
          <a:xfrm>
            <a:off x="628650" y="1594022"/>
            <a:ext cx="6735977" cy="4250940"/>
          </a:xfrm>
        </p:spPr>
        <p:txBody>
          <a:bodyPr>
            <a:normAutofit fontScale="85000" lnSpcReduction="10000"/>
          </a:bodyPr>
          <a:lstStyle/>
          <a:p>
            <a:r>
              <a:rPr lang="en-GB" dirty="0" smtClean="0"/>
              <a:t>Think of something that made you smile this week.</a:t>
            </a:r>
          </a:p>
          <a:p>
            <a:r>
              <a:rPr lang="en-GB" dirty="0" smtClean="0"/>
              <a:t>It might have been seeing a nice sunset / spotting a bird in your garden / looking at a photo of your family</a:t>
            </a:r>
          </a:p>
          <a:p>
            <a:r>
              <a:rPr lang="en-GB" dirty="0" smtClean="0"/>
              <a:t>Think of how that made you feel – where did you feel it? ‘Fuzzy’ feelings.</a:t>
            </a:r>
          </a:p>
          <a:p>
            <a:r>
              <a:rPr lang="en-GB" dirty="0" smtClean="0"/>
              <a:t>Over the next week, make a conscious effort to notice when you feel like this.</a:t>
            </a:r>
          </a:p>
          <a:p>
            <a:r>
              <a:rPr lang="en-GB" dirty="0" smtClean="0"/>
              <a:t>Use your PERMA journal to note down what it was you noticed and felt.</a:t>
            </a:r>
          </a:p>
          <a:p>
            <a:r>
              <a:rPr lang="en-GB" dirty="0" smtClean="0"/>
              <a:t>Sometimes you may notice more than one thing             – savour this and be thankful!</a:t>
            </a:r>
            <a:endParaRPr lang="en-GB" dirty="0"/>
          </a:p>
        </p:txBody>
      </p:sp>
      <p:pic>
        <p:nvPicPr>
          <p:cNvPr id="9" name="Content Placeholder 8" descr="infographic perma model "/>
          <p:cNvPicPr>
            <a:picLocks noGrp="1"/>
          </p:cNvPicPr>
          <p:nvPr>
            <p:ph sz="half" idx="2"/>
          </p:nvPr>
        </p:nvPicPr>
        <p:blipFill rotWithShape="1">
          <a:blip r:embed="rId2" cstate="print">
            <a:extLst>
              <a:ext uri="{28A0092B-C50C-407E-A947-70E740481C1C}">
                <a14:useLocalDpi xmlns:a14="http://schemas.microsoft.com/office/drawing/2010/main" val="0"/>
              </a:ext>
            </a:extLst>
          </a:blip>
          <a:srcRect l="3846" t="30357" r="79808" b="57411"/>
          <a:stretch/>
        </p:blipFill>
        <p:spPr bwMode="auto">
          <a:xfrm>
            <a:off x="7494674" y="2669059"/>
            <a:ext cx="1426904" cy="1840557"/>
          </a:xfrm>
          <a:prstGeom prst="rect">
            <a:avLst/>
          </a:prstGeom>
          <a:noFill/>
          <a:ln>
            <a:noFill/>
          </a:ln>
        </p:spPr>
      </p:pic>
    </p:spTree>
    <p:extLst>
      <p:ext uri="{BB962C8B-B14F-4D97-AF65-F5344CB8AC3E}">
        <p14:creationId xmlns:p14="http://schemas.microsoft.com/office/powerpoint/2010/main" val="637281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Positive Emotions in the Workplace</a:t>
            </a:r>
            <a:endParaRPr lang="en-GB" dirty="0"/>
          </a:p>
        </p:txBody>
      </p:sp>
      <p:sp>
        <p:nvSpPr>
          <p:cNvPr id="5" name="Content Placeholder 4"/>
          <p:cNvSpPr>
            <a:spLocks noGrp="1"/>
          </p:cNvSpPr>
          <p:nvPr>
            <p:ph sz="half" idx="2"/>
          </p:nvPr>
        </p:nvSpPr>
        <p:spPr>
          <a:xfrm>
            <a:off x="628650" y="2103119"/>
            <a:ext cx="7886700" cy="4073843"/>
          </a:xfrm>
        </p:spPr>
        <p:txBody>
          <a:bodyPr>
            <a:normAutofit/>
          </a:bodyPr>
          <a:lstStyle/>
          <a:p>
            <a:r>
              <a:rPr lang="en-GB" dirty="0" smtClean="0"/>
              <a:t>What can you do as a management team to support staff with this?</a:t>
            </a:r>
          </a:p>
          <a:p>
            <a:r>
              <a:rPr lang="en-GB" dirty="0" smtClean="0"/>
              <a:t>Make a list </a:t>
            </a:r>
            <a:r>
              <a:rPr lang="en-GB" dirty="0" err="1" smtClean="0"/>
              <a:t>eg</a:t>
            </a:r>
            <a:r>
              <a:rPr lang="en-GB" dirty="0" smtClean="0"/>
              <a:t>:</a:t>
            </a:r>
          </a:p>
          <a:p>
            <a:pPr lvl="1"/>
            <a:r>
              <a:rPr lang="en-GB" dirty="0" smtClean="0"/>
              <a:t>Give permission </a:t>
            </a:r>
            <a:r>
              <a:rPr lang="en-GB" dirty="0"/>
              <a:t>and time for humour and fun</a:t>
            </a:r>
            <a:r>
              <a:rPr lang="en-GB" dirty="0" smtClean="0"/>
              <a:t>.</a:t>
            </a:r>
          </a:p>
          <a:p>
            <a:pPr lvl="1"/>
            <a:r>
              <a:rPr lang="en-GB" dirty="0"/>
              <a:t>Sporadic thank you cards between staff members. </a:t>
            </a:r>
            <a:endParaRPr lang="en-GB" dirty="0" smtClean="0"/>
          </a:p>
          <a:p>
            <a:pPr lvl="1"/>
            <a:r>
              <a:rPr lang="en-GB" dirty="0"/>
              <a:t>Building in acts of kindness – </a:t>
            </a:r>
            <a:r>
              <a:rPr lang="en-GB" dirty="0" err="1" smtClean="0"/>
              <a:t>eg</a:t>
            </a:r>
            <a:r>
              <a:rPr lang="en-GB" dirty="0" smtClean="0"/>
              <a:t>  </a:t>
            </a:r>
            <a:r>
              <a:rPr lang="en-GB" dirty="0"/>
              <a:t>getting your </a:t>
            </a:r>
            <a:r>
              <a:rPr lang="en-GB" dirty="0" smtClean="0"/>
              <a:t>colleague </a:t>
            </a:r>
            <a:r>
              <a:rPr lang="en-GB" dirty="0"/>
              <a:t>a drink from the kitchen</a:t>
            </a:r>
            <a:endParaRPr lang="en-GB" dirty="0" smtClean="0"/>
          </a:p>
          <a:p>
            <a:pPr lvl="1"/>
            <a:r>
              <a:rPr lang="en-GB" dirty="0" smtClean="0"/>
              <a:t>Board for sharing positive emotions</a:t>
            </a:r>
          </a:p>
          <a:p>
            <a:pPr lvl="1"/>
            <a:r>
              <a:rPr lang="en-GB" dirty="0" smtClean="0"/>
              <a:t>Kindness calendar - </a:t>
            </a:r>
            <a:r>
              <a:rPr lang="en-GB" dirty="0">
                <a:hlinkClick r:id="rId2"/>
              </a:rPr>
              <a:t>https://</a:t>
            </a:r>
            <a:r>
              <a:rPr lang="en-GB" dirty="0" smtClean="0">
                <a:hlinkClick r:id="rId2"/>
              </a:rPr>
              <a:t>www.actionforhappiness.org/kindness-calendar</a:t>
            </a:r>
            <a:endParaRPr lang="en-GB" dirty="0" smtClean="0"/>
          </a:p>
          <a:p>
            <a:pPr lvl="1"/>
            <a:endParaRPr lang="en-GB" dirty="0"/>
          </a:p>
        </p:txBody>
      </p:sp>
      <p:pic>
        <p:nvPicPr>
          <p:cNvPr id="6" name="Content Placeholder 8" descr="infographic perma model "/>
          <p:cNvPicPr>
            <a:picLocks noGrp="1"/>
          </p:cNvPicPr>
          <p:nvPr>
            <p:ph sz="half" idx="2"/>
          </p:nvPr>
        </p:nvPicPr>
        <p:blipFill rotWithShape="1">
          <a:blip r:embed="rId3" cstate="print">
            <a:extLst>
              <a:ext uri="{28A0092B-C50C-407E-A947-70E740481C1C}">
                <a14:useLocalDpi xmlns:a14="http://schemas.microsoft.com/office/drawing/2010/main" val="0"/>
              </a:ext>
            </a:extLst>
          </a:blip>
          <a:srcRect l="3846" t="30357" r="79808" b="57411"/>
          <a:stretch/>
        </p:blipFill>
        <p:spPr bwMode="auto">
          <a:xfrm>
            <a:off x="7599177" y="1182840"/>
            <a:ext cx="1426904" cy="1840557"/>
          </a:xfrm>
          <a:prstGeom prst="rect">
            <a:avLst/>
          </a:prstGeom>
          <a:noFill/>
          <a:ln>
            <a:noFill/>
          </a:ln>
        </p:spPr>
      </p:pic>
    </p:spTree>
    <p:extLst>
      <p:ext uri="{BB962C8B-B14F-4D97-AF65-F5344CB8AC3E}">
        <p14:creationId xmlns:p14="http://schemas.microsoft.com/office/powerpoint/2010/main" val="1457134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 – </a:t>
            </a:r>
            <a:r>
              <a:rPr lang="en-GB" dirty="0" smtClean="0"/>
              <a:t>Engagement</a:t>
            </a:r>
            <a:endParaRPr lang="en-GB" dirty="0"/>
          </a:p>
        </p:txBody>
      </p:sp>
      <p:sp>
        <p:nvSpPr>
          <p:cNvPr id="3" name="Content Placeholder 2"/>
          <p:cNvSpPr>
            <a:spLocks noGrp="1"/>
          </p:cNvSpPr>
          <p:nvPr>
            <p:ph idx="1"/>
          </p:nvPr>
        </p:nvSpPr>
        <p:spPr/>
        <p:txBody>
          <a:bodyPr>
            <a:normAutofit/>
          </a:bodyPr>
          <a:lstStyle/>
          <a:p>
            <a:r>
              <a:rPr lang="en-GB" sz="2200" dirty="0" smtClean="0"/>
              <a:t>When time truly “flies by” during an activity, it is likely because the people involved were experiencing a sense of engagement.</a:t>
            </a:r>
          </a:p>
          <a:p>
            <a:endParaRPr lang="en-GB" sz="100" dirty="0" smtClean="0"/>
          </a:p>
          <a:p>
            <a:r>
              <a:rPr lang="en-GB" sz="2200" dirty="0" smtClean="0"/>
              <a:t>People find enjoyment in different things, whether it’s playing an instrument, playing a sport, watching a film, working on an interesting project at work or a hobby.</a:t>
            </a:r>
          </a:p>
          <a:p>
            <a:endParaRPr lang="en-GB" sz="400" dirty="0" smtClean="0"/>
          </a:p>
          <a:p>
            <a:r>
              <a:rPr lang="en-GB" sz="2200" dirty="0" smtClean="0"/>
              <a:t>This engagement helps us find calm and  focus.</a:t>
            </a:r>
          </a:p>
          <a:p>
            <a:endParaRPr lang="en-GB" sz="500" dirty="0" smtClean="0"/>
          </a:p>
          <a:p>
            <a:r>
              <a:rPr lang="en-GB" sz="2200" dirty="0" smtClean="0"/>
              <a:t>Activities </a:t>
            </a:r>
            <a:r>
              <a:rPr lang="en-GB" sz="2200" dirty="0"/>
              <a:t>that meet our need for engagement flood the body with </a:t>
            </a:r>
            <a:r>
              <a:rPr lang="en-GB" sz="2200" dirty="0" smtClean="0"/>
              <a:t>positivity and </a:t>
            </a:r>
            <a:r>
              <a:rPr lang="en-GB" sz="2200" dirty="0"/>
              <a:t>hormones that elevate </a:t>
            </a:r>
            <a:r>
              <a:rPr lang="en-GB" sz="2200" dirty="0" smtClean="0"/>
              <a:t>a sense </a:t>
            </a:r>
            <a:r>
              <a:rPr lang="en-GB" sz="2200" dirty="0"/>
              <a:t>of well-being. </a:t>
            </a:r>
            <a:endParaRPr lang="en-GB" sz="2200" dirty="0" smtClean="0"/>
          </a:p>
          <a:p>
            <a:endParaRPr lang="en-GB" sz="400" dirty="0"/>
          </a:p>
          <a:p>
            <a:endParaRPr lang="en-GB" dirty="0"/>
          </a:p>
        </p:txBody>
      </p:sp>
      <p:pic>
        <p:nvPicPr>
          <p:cNvPr id="4" name="Picture 3" descr="infographic perma model "/>
          <p:cNvPicPr/>
          <p:nvPr/>
        </p:nvPicPr>
        <p:blipFill rotWithShape="1">
          <a:blip r:embed="rId2" cstate="print">
            <a:extLst>
              <a:ext uri="{28A0092B-C50C-407E-A947-70E740481C1C}">
                <a14:useLocalDpi xmlns:a14="http://schemas.microsoft.com/office/drawing/2010/main" val="0"/>
              </a:ext>
            </a:extLst>
          </a:blip>
          <a:srcRect l="22476" t="31102" r="64904" b="57411"/>
          <a:stretch/>
        </p:blipFill>
        <p:spPr bwMode="auto">
          <a:xfrm>
            <a:off x="7515225" y="365126"/>
            <a:ext cx="771525" cy="1243014"/>
          </a:xfrm>
          <a:prstGeom prst="rect">
            <a:avLst/>
          </a:prstGeom>
          <a:noFill/>
          <a:ln>
            <a:noFill/>
          </a:ln>
        </p:spPr>
      </p:pic>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Supporting Staff Wellbeing during Covid-19</a:t>
            </a:r>
            <a:endParaRPr kumimoji="0" lang="en-GB"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579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in Practice</a:t>
            </a:r>
            <a:endParaRPr lang="en-GB" dirty="0"/>
          </a:p>
        </p:txBody>
      </p:sp>
      <p:sp>
        <p:nvSpPr>
          <p:cNvPr id="3" name="Content Placeholder 2"/>
          <p:cNvSpPr>
            <a:spLocks noGrp="1"/>
          </p:cNvSpPr>
          <p:nvPr>
            <p:ph sz="half" idx="2"/>
          </p:nvPr>
        </p:nvSpPr>
        <p:spPr>
          <a:xfrm>
            <a:off x="2828925" y="1847851"/>
            <a:ext cx="5686425" cy="4351338"/>
          </a:xfrm>
        </p:spPr>
        <p:txBody>
          <a:bodyPr>
            <a:normAutofit fontScale="85000" lnSpcReduction="20000"/>
          </a:bodyPr>
          <a:lstStyle/>
          <a:p>
            <a:r>
              <a:rPr lang="en-GB" dirty="0" smtClean="0"/>
              <a:t>What is it in your life that allows you to switch off ?</a:t>
            </a:r>
          </a:p>
          <a:p>
            <a:r>
              <a:rPr lang="en-GB" dirty="0" smtClean="0"/>
              <a:t>At this moment time flies and you forget to think about your current situation</a:t>
            </a:r>
          </a:p>
          <a:p>
            <a:r>
              <a:rPr lang="en-GB" dirty="0" smtClean="0"/>
              <a:t>It might be watching your favourite soap / playing an instrument / baking / going for a walk</a:t>
            </a:r>
          </a:p>
          <a:p>
            <a:r>
              <a:rPr lang="en-GB" dirty="0" smtClean="0"/>
              <a:t>Over the next week, try to notice times when you have been experienced engagement –note them down.</a:t>
            </a:r>
          </a:p>
          <a:p>
            <a:r>
              <a:rPr lang="en-GB" dirty="0" smtClean="0"/>
              <a:t>If you already know what these things are, make a list of them and try to schedule in at least one engagement activity a week.</a:t>
            </a:r>
            <a:endParaRPr lang="en-GB"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Supporting Staff Wellbeing during Covid-19</a:t>
            </a: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descr="infographic perma model "/>
          <p:cNvPicPr>
            <a:picLocks noGrp="1"/>
          </p:cNvPicPr>
          <p:nvPr>
            <p:ph sz="half" idx="1"/>
          </p:nvPr>
        </p:nvPicPr>
        <p:blipFill rotWithShape="1">
          <a:blip r:embed="rId2" cstate="print">
            <a:extLst>
              <a:ext uri="{28A0092B-C50C-407E-A947-70E740481C1C}">
                <a14:useLocalDpi xmlns:a14="http://schemas.microsoft.com/office/drawing/2010/main" val="0"/>
              </a:ext>
            </a:extLst>
          </a:blip>
          <a:srcRect l="22476" t="31102" r="64904" b="57411"/>
          <a:stretch/>
        </p:blipFill>
        <p:spPr bwMode="auto">
          <a:xfrm>
            <a:off x="448056" y="2498662"/>
            <a:ext cx="1923288" cy="2833814"/>
          </a:xfrm>
          <a:prstGeom prst="rect">
            <a:avLst/>
          </a:prstGeom>
          <a:noFill/>
          <a:ln>
            <a:noFill/>
          </a:ln>
        </p:spPr>
      </p:pic>
    </p:spTree>
    <p:extLst>
      <p:ext uri="{BB962C8B-B14F-4D97-AF65-F5344CB8AC3E}">
        <p14:creationId xmlns:p14="http://schemas.microsoft.com/office/powerpoint/2010/main" val="816064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Engagement in the Workplace</a:t>
            </a:r>
            <a:endParaRPr lang="en-GB" dirty="0"/>
          </a:p>
        </p:txBody>
      </p:sp>
      <p:sp>
        <p:nvSpPr>
          <p:cNvPr id="5" name="Content Placeholder 4"/>
          <p:cNvSpPr>
            <a:spLocks noGrp="1"/>
          </p:cNvSpPr>
          <p:nvPr>
            <p:ph sz="half" idx="2"/>
          </p:nvPr>
        </p:nvSpPr>
        <p:spPr>
          <a:xfrm>
            <a:off x="628650" y="2243636"/>
            <a:ext cx="7886700" cy="4351338"/>
          </a:xfrm>
        </p:spPr>
        <p:txBody>
          <a:bodyPr>
            <a:normAutofit/>
          </a:bodyPr>
          <a:lstStyle/>
          <a:p>
            <a:r>
              <a:rPr lang="en-GB" dirty="0" smtClean="0"/>
              <a:t>What can you do as a management team?</a:t>
            </a:r>
          </a:p>
          <a:p>
            <a:r>
              <a:rPr lang="en-GB" dirty="0" smtClean="0"/>
              <a:t>Make a list </a:t>
            </a:r>
            <a:r>
              <a:rPr lang="en-GB" dirty="0" err="1" smtClean="0"/>
              <a:t>eg</a:t>
            </a:r>
            <a:r>
              <a:rPr lang="en-GB" dirty="0" smtClean="0"/>
              <a:t>:</a:t>
            </a:r>
          </a:p>
          <a:p>
            <a:pPr lvl="1"/>
            <a:r>
              <a:rPr lang="en-GB" dirty="0" smtClean="0"/>
              <a:t>Making time for working with other people;</a:t>
            </a:r>
          </a:p>
          <a:p>
            <a:pPr lvl="1"/>
            <a:r>
              <a:rPr lang="en-GB" dirty="0"/>
              <a:t>Give people the opportunity to share their </a:t>
            </a:r>
            <a:r>
              <a:rPr lang="en-GB" dirty="0" smtClean="0"/>
              <a:t>successes</a:t>
            </a:r>
          </a:p>
          <a:p>
            <a:pPr lvl="1"/>
            <a:r>
              <a:rPr lang="en-GB" dirty="0"/>
              <a:t>C</a:t>
            </a:r>
            <a:r>
              <a:rPr lang="en-GB" dirty="0" smtClean="0"/>
              <a:t>reate </a:t>
            </a:r>
            <a:r>
              <a:rPr lang="en-GB" dirty="0"/>
              <a:t>meaningful opportunities to draw on strengths &amp; interests</a:t>
            </a:r>
            <a:endParaRPr lang="en-GB" dirty="0" smtClean="0"/>
          </a:p>
          <a:p>
            <a:pPr lvl="1"/>
            <a:endParaRPr lang="en-GB" dirty="0" smtClean="0"/>
          </a:p>
          <a:p>
            <a:pPr lvl="1"/>
            <a:endParaRPr lang="en-GB" dirty="0"/>
          </a:p>
        </p:txBody>
      </p:sp>
      <p:pic>
        <p:nvPicPr>
          <p:cNvPr id="6" name="Content Placeholder 7" descr="infographic perma model "/>
          <p:cNvPicPr>
            <a:picLocks noGrp="1"/>
          </p:cNvPicPr>
          <p:nvPr>
            <p:ph sz="half" idx="1"/>
          </p:nvPr>
        </p:nvPicPr>
        <p:blipFill rotWithShape="1">
          <a:blip r:embed="rId2" cstate="print">
            <a:extLst>
              <a:ext uri="{28A0092B-C50C-407E-A947-70E740481C1C}">
                <a14:useLocalDpi xmlns:a14="http://schemas.microsoft.com/office/drawing/2010/main" val="0"/>
              </a:ext>
            </a:extLst>
          </a:blip>
          <a:srcRect l="22476" t="31102" r="64904" b="57411"/>
          <a:stretch/>
        </p:blipFill>
        <p:spPr bwMode="auto">
          <a:xfrm>
            <a:off x="3960005" y="4528212"/>
            <a:ext cx="1223990" cy="2066762"/>
          </a:xfrm>
          <a:prstGeom prst="rect">
            <a:avLst/>
          </a:prstGeom>
          <a:noFill/>
          <a:ln>
            <a:noFill/>
          </a:ln>
        </p:spPr>
      </p:pic>
    </p:spTree>
    <p:extLst>
      <p:ext uri="{BB962C8B-B14F-4D97-AF65-F5344CB8AC3E}">
        <p14:creationId xmlns:p14="http://schemas.microsoft.com/office/powerpoint/2010/main" val="1827681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 – </a:t>
            </a:r>
            <a:r>
              <a:rPr lang="en-GB" dirty="0" smtClean="0"/>
              <a:t>Relationships</a:t>
            </a:r>
            <a:endParaRPr lang="en-GB" dirty="0"/>
          </a:p>
        </p:txBody>
      </p:sp>
      <p:sp>
        <p:nvSpPr>
          <p:cNvPr id="3" name="Content Placeholder 2"/>
          <p:cNvSpPr>
            <a:spLocks noGrp="1"/>
          </p:cNvSpPr>
          <p:nvPr>
            <p:ph idx="1"/>
          </p:nvPr>
        </p:nvSpPr>
        <p:spPr>
          <a:xfrm>
            <a:off x="628650" y="1690689"/>
            <a:ext cx="6515100" cy="4351338"/>
          </a:xfrm>
        </p:spPr>
        <p:txBody>
          <a:bodyPr>
            <a:normAutofit fontScale="92500" lnSpcReduction="20000"/>
          </a:bodyPr>
          <a:lstStyle/>
          <a:p>
            <a:r>
              <a:rPr lang="en-GB" dirty="0" smtClean="0"/>
              <a:t>Relationships </a:t>
            </a:r>
            <a:r>
              <a:rPr lang="en-GB" dirty="0"/>
              <a:t>and social connections are crucial to meaningful lives.</a:t>
            </a:r>
          </a:p>
          <a:p>
            <a:r>
              <a:rPr lang="en-GB" dirty="0" smtClean="0"/>
              <a:t>We </a:t>
            </a:r>
            <a:r>
              <a:rPr lang="en-GB" dirty="0"/>
              <a:t>thrive on connections that promote love, intimacy, and a strong emotional and physical interaction with other humans. </a:t>
            </a:r>
            <a:endParaRPr lang="en-GB" dirty="0" smtClean="0"/>
          </a:p>
          <a:p>
            <a:r>
              <a:rPr lang="en-GB" dirty="0" smtClean="0"/>
              <a:t>Positive </a:t>
            </a:r>
            <a:r>
              <a:rPr lang="en-GB" dirty="0"/>
              <a:t>relationships with </a:t>
            </a:r>
            <a:r>
              <a:rPr lang="en-GB" dirty="0" smtClean="0"/>
              <a:t>relatives, co-workers</a:t>
            </a:r>
            <a:r>
              <a:rPr lang="en-GB" dirty="0"/>
              <a:t>, and friends </a:t>
            </a:r>
            <a:r>
              <a:rPr lang="en-GB" dirty="0" smtClean="0"/>
              <a:t>are </a:t>
            </a:r>
            <a:r>
              <a:rPr lang="en-GB" dirty="0"/>
              <a:t>a key ingredient to overall </a:t>
            </a:r>
            <a:r>
              <a:rPr lang="en-GB" dirty="0" smtClean="0"/>
              <a:t>wellbeing. </a:t>
            </a:r>
          </a:p>
          <a:p>
            <a:r>
              <a:rPr lang="en-GB" dirty="0" smtClean="0"/>
              <a:t>Strong </a:t>
            </a:r>
            <a:r>
              <a:rPr lang="en-GB" dirty="0"/>
              <a:t>relationships also provide support in difficult times that require resilience</a:t>
            </a:r>
            <a:r>
              <a:rPr lang="en-GB" dirty="0" smtClean="0"/>
              <a:t>.</a:t>
            </a:r>
          </a:p>
          <a:p>
            <a:r>
              <a:rPr lang="en-GB" dirty="0" smtClean="0"/>
              <a:t>We </a:t>
            </a:r>
            <a:r>
              <a:rPr lang="en-GB" dirty="0"/>
              <a:t>need, neurologically, to know that we belong to a group; it helps us feel safe and </a:t>
            </a:r>
            <a:r>
              <a:rPr lang="en-GB" dirty="0" smtClean="0"/>
              <a:t>valued</a:t>
            </a:r>
            <a:r>
              <a:rPr lang="en-GB" dirty="0"/>
              <a:t>.</a:t>
            </a:r>
          </a:p>
          <a:p>
            <a:endParaRPr lang="en-GB" dirty="0"/>
          </a:p>
        </p:txBody>
      </p:sp>
      <p:pic>
        <p:nvPicPr>
          <p:cNvPr id="4" name="Picture 3" descr="infographic perma model "/>
          <p:cNvPicPr/>
          <p:nvPr/>
        </p:nvPicPr>
        <p:blipFill rotWithShape="1">
          <a:blip r:embed="rId2" cstate="print">
            <a:extLst>
              <a:ext uri="{28A0092B-C50C-407E-A947-70E740481C1C}">
                <a14:useLocalDpi xmlns:a14="http://schemas.microsoft.com/office/drawing/2010/main" val="0"/>
              </a:ext>
            </a:extLst>
          </a:blip>
          <a:srcRect l="37500" t="30730" r="46514" b="57411"/>
          <a:stretch/>
        </p:blipFill>
        <p:spPr bwMode="auto">
          <a:xfrm>
            <a:off x="7239000" y="2838450"/>
            <a:ext cx="1390651" cy="1785939"/>
          </a:xfrm>
          <a:prstGeom prst="rect">
            <a:avLst/>
          </a:prstGeom>
          <a:noFill/>
          <a:ln>
            <a:noFill/>
          </a:ln>
        </p:spPr>
      </p:pic>
      <p:pic>
        <p:nvPicPr>
          <p:cNvPr id="6" name="Picture 5" descr="infographic perma model "/>
          <p:cNvPicPr/>
          <p:nvPr/>
        </p:nvPicPr>
        <p:blipFill rotWithShape="1">
          <a:blip r:embed="rId2" cstate="print">
            <a:extLst>
              <a:ext uri="{28A0092B-C50C-407E-A947-70E740481C1C}">
                <a14:useLocalDpi xmlns:a14="http://schemas.microsoft.com/office/drawing/2010/main" val="0"/>
              </a:ext>
            </a:extLst>
          </a:blip>
          <a:srcRect l="37500" t="30730" r="46514" b="57411"/>
          <a:stretch/>
        </p:blipFill>
        <p:spPr bwMode="auto">
          <a:xfrm>
            <a:off x="7210425" y="2838450"/>
            <a:ext cx="1390651" cy="1785939"/>
          </a:xfrm>
          <a:prstGeom prst="rect">
            <a:avLst/>
          </a:prstGeom>
          <a:noFill/>
          <a:ln>
            <a:noFill/>
          </a:ln>
        </p:spPr>
      </p:pic>
    </p:spTree>
    <p:extLst>
      <p:ext uri="{BB962C8B-B14F-4D97-AF65-F5344CB8AC3E}">
        <p14:creationId xmlns:p14="http://schemas.microsoft.com/office/powerpoint/2010/main" val="1645471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Relationships in Practice</a:t>
            </a:r>
            <a:endParaRPr lang="en-GB"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ontent Placeholder 6"/>
          <p:cNvSpPr>
            <a:spLocks noGrp="1"/>
          </p:cNvSpPr>
          <p:nvPr>
            <p:ph sz="half" idx="1"/>
          </p:nvPr>
        </p:nvSpPr>
        <p:spPr>
          <a:xfrm>
            <a:off x="628650" y="1493624"/>
            <a:ext cx="6219825" cy="4351338"/>
          </a:xfrm>
        </p:spPr>
        <p:txBody>
          <a:bodyPr>
            <a:normAutofit fontScale="70000" lnSpcReduction="20000"/>
          </a:bodyPr>
          <a:lstStyle/>
          <a:p>
            <a:r>
              <a:rPr lang="en-GB" dirty="0"/>
              <a:t>Think of </a:t>
            </a:r>
            <a:r>
              <a:rPr lang="en-GB" dirty="0" smtClean="0"/>
              <a:t>any positive interactions you have had this week with friends or family. </a:t>
            </a:r>
            <a:r>
              <a:rPr lang="en-GB" dirty="0"/>
              <a:t>It </a:t>
            </a:r>
            <a:r>
              <a:rPr lang="en-GB" dirty="0" smtClean="0"/>
              <a:t>may </a:t>
            </a:r>
            <a:r>
              <a:rPr lang="en-GB" dirty="0"/>
              <a:t>have been at </a:t>
            </a:r>
            <a:r>
              <a:rPr lang="en-GB" dirty="0" smtClean="0"/>
              <a:t>home </a:t>
            </a:r>
            <a:r>
              <a:rPr lang="en-GB" dirty="0"/>
              <a:t>/ over </a:t>
            </a:r>
            <a:r>
              <a:rPr lang="en-GB" dirty="0" smtClean="0"/>
              <a:t>zoom / out on a walk</a:t>
            </a:r>
            <a:endParaRPr lang="en-GB" dirty="0"/>
          </a:p>
          <a:p>
            <a:r>
              <a:rPr lang="en-GB" dirty="0" smtClean="0"/>
              <a:t>It might have been a shared smile, a thank you or a walk with someone.</a:t>
            </a:r>
          </a:p>
          <a:p>
            <a:r>
              <a:rPr lang="en-GB" dirty="0" smtClean="0"/>
              <a:t>Think </a:t>
            </a:r>
            <a:r>
              <a:rPr lang="en-GB" dirty="0"/>
              <a:t>of how </a:t>
            </a:r>
            <a:r>
              <a:rPr lang="en-GB" dirty="0" smtClean="0"/>
              <a:t>they </a:t>
            </a:r>
            <a:r>
              <a:rPr lang="en-GB" dirty="0"/>
              <a:t>made you feel – </a:t>
            </a:r>
            <a:r>
              <a:rPr lang="en-GB" dirty="0" smtClean="0"/>
              <a:t>did you feel valued / appreciated / part of a group?</a:t>
            </a:r>
          </a:p>
          <a:p>
            <a:r>
              <a:rPr lang="en-GB" dirty="0" smtClean="0"/>
              <a:t>Over </a:t>
            </a:r>
            <a:r>
              <a:rPr lang="en-GB" dirty="0"/>
              <a:t>the next week, make a conscious effort to notice when you feel like this.</a:t>
            </a:r>
          </a:p>
          <a:p>
            <a:r>
              <a:rPr lang="en-GB" dirty="0"/>
              <a:t>You may wish to use your PERMA journal</a:t>
            </a:r>
            <a:r>
              <a:rPr lang="en-GB" dirty="0" smtClean="0"/>
              <a:t> </a:t>
            </a:r>
            <a:r>
              <a:rPr lang="en-GB" dirty="0"/>
              <a:t>to note down what it was you noticed and felt.</a:t>
            </a:r>
          </a:p>
          <a:p>
            <a:r>
              <a:rPr lang="en-GB" dirty="0"/>
              <a:t>Sometimes you may notice more than one </a:t>
            </a:r>
            <a:r>
              <a:rPr lang="en-GB" dirty="0" smtClean="0"/>
              <a:t>connection – </a:t>
            </a:r>
            <a:r>
              <a:rPr lang="en-GB" dirty="0"/>
              <a:t>savour this and be thankful!</a:t>
            </a:r>
          </a:p>
          <a:p>
            <a:r>
              <a:rPr lang="en-GB" dirty="0" smtClean="0"/>
              <a:t>Remember physical distancing </a:t>
            </a:r>
            <a:r>
              <a:rPr lang="en-GB" dirty="0"/>
              <a:t>NOT </a:t>
            </a:r>
            <a:r>
              <a:rPr lang="en-GB" dirty="0" smtClean="0"/>
              <a:t>emotional distancing – we need interaction for </a:t>
            </a:r>
            <a:r>
              <a:rPr lang="en-GB" dirty="0"/>
              <a:t>connection, quality conversations and healthy relationships. </a:t>
            </a:r>
          </a:p>
        </p:txBody>
      </p:sp>
      <p:pic>
        <p:nvPicPr>
          <p:cNvPr id="8" name="Picture 7" descr="infographic perma model "/>
          <p:cNvPicPr/>
          <p:nvPr/>
        </p:nvPicPr>
        <p:blipFill rotWithShape="1">
          <a:blip r:embed="rId2" cstate="print">
            <a:extLst>
              <a:ext uri="{28A0092B-C50C-407E-A947-70E740481C1C}">
                <a14:useLocalDpi xmlns:a14="http://schemas.microsoft.com/office/drawing/2010/main" val="0"/>
              </a:ext>
            </a:extLst>
          </a:blip>
          <a:srcRect l="37500" t="30730" r="46514" b="57411"/>
          <a:stretch/>
        </p:blipFill>
        <p:spPr bwMode="auto">
          <a:xfrm>
            <a:off x="7124699" y="2776323"/>
            <a:ext cx="1390651" cy="1785939"/>
          </a:xfrm>
          <a:prstGeom prst="rect">
            <a:avLst/>
          </a:prstGeom>
          <a:noFill/>
          <a:ln>
            <a:noFill/>
          </a:ln>
        </p:spPr>
      </p:pic>
    </p:spTree>
    <p:extLst>
      <p:ext uri="{BB962C8B-B14F-4D97-AF65-F5344CB8AC3E}">
        <p14:creationId xmlns:p14="http://schemas.microsoft.com/office/powerpoint/2010/main" val="1480557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09708"/>
            <a:ext cx="7886700" cy="1325563"/>
          </a:xfrm>
          <a:solidFill>
            <a:schemeClr val="accent1">
              <a:lumMod val="40000"/>
              <a:lumOff val="60000"/>
            </a:schemeClr>
          </a:solidFill>
        </p:spPr>
        <p:txBody>
          <a:bodyPr/>
          <a:lstStyle/>
          <a:p>
            <a:r>
              <a:rPr lang="en-GB" dirty="0" smtClean="0"/>
              <a:t>Supporting Relationships in the Workplace</a:t>
            </a:r>
            <a:endParaRPr lang="en-GB" dirty="0"/>
          </a:p>
        </p:txBody>
      </p:sp>
      <p:sp>
        <p:nvSpPr>
          <p:cNvPr id="5" name="Content Placeholder 4"/>
          <p:cNvSpPr>
            <a:spLocks noGrp="1"/>
          </p:cNvSpPr>
          <p:nvPr>
            <p:ph sz="half" idx="2"/>
          </p:nvPr>
        </p:nvSpPr>
        <p:spPr>
          <a:xfrm>
            <a:off x="365760" y="2364377"/>
            <a:ext cx="8551372" cy="3677650"/>
          </a:xfrm>
        </p:spPr>
        <p:txBody>
          <a:bodyPr>
            <a:normAutofit/>
          </a:bodyPr>
          <a:lstStyle/>
          <a:p>
            <a:r>
              <a:rPr lang="en-GB" dirty="0" smtClean="0"/>
              <a:t>What can you do as a management team?</a:t>
            </a:r>
          </a:p>
          <a:p>
            <a:r>
              <a:rPr lang="en-GB" dirty="0" smtClean="0"/>
              <a:t>Make a list </a:t>
            </a:r>
            <a:r>
              <a:rPr lang="en-GB" dirty="0" err="1" smtClean="0"/>
              <a:t>eg</a:t>
            </a:r>
            <a:r>
              <a:rPr lang="en-GB" dirty="0" smtClean="0"/>
              <a:t>:</a:t>
            </a:r>
          </a:p>
          <a:p>
            <a:pPr lvl="1"/>
            <a:r>
              <a:rPr lang="en-GB" dirty="0" smtClean="0"/>
              <a:t>Eat </a:t>
            </a:r>
            <a:r>
              <a:rPr lang="en-GB" dirty="0"/>
              <a:t>lunch with staff </a:t>
            </a:r>
            <a:r>
              <a:rPr lang="en-GB" dirty="0" smtClean="0"/>
              <a:t>regularly – even if its by zoom</a:t>
            </a:r>
          </a:p>
          <a:p>
            <a:pPr lvl="1"/>
            <a:r>
              <a:rPr lang="en-GB" dirty="0" smtClean="0"/>
              <a:t>Hold </a:t>
            </a:r>
            <a:r>
              <a:rPr lang="en-GB" dirty="0"/>
              <a:t>walking or lunch meetings to connect more </a:t>
            </a:r>
            <a:r>
              <a:rPr lang="en-GB" dirty="0" smtClean="0"/>
              <a:t>with </a:t>
            </a:r>
            <a:r>
              <a:rPr lang="en-GB" dirty="0"/>
              <a:t>staff</a:t>
            </a:r>
            <a:r>
              <a:rPr lang="en-GB" dirty="0" smtClean="0"/>
              <a:t>.</a:t>
            </a:r>
          </a:p>
          <a:p>
            <a:pPr lvl="1"/>
            <a:r>
              <a:rPr lang="en-GB" dirty="0"/>
              <a:t>Take time in gatherings to acknowledge and appreciate where and how positive partnerships and collaborations have occurred. </a:t>
            </a:r>
            <a:endParaRPr lang="en-GB" dirty="0" smtClean="0"/>
          </a:p>
          <a:p>
            <a:pPr lvl="1"/>
            <a:r>
              <a:rPr lang="en-GB" dirty="0" smtClean="0"/>
              <a:t>End </a:t>
            </a:r>
            <a:r>
              <a:rPr lang="en-GB" dirty="0"/>
              <a:t>each monthly update meeting with the following question: “How can I be of further support?”</a:t>
            </a:r>
          </a:p>
        </p:txBody>
      </p:sp>
      <p:pic>
        <p:nvPicPr>
          <p:cNvPr id="6" name="Picture 5" descr="infographic perma model "/>
          <p:cNvPicPr/>
          <p:nvPr/>
        </p:nvPicPr>
        <p:blipFill rotWithShape="1">
          <a:blip r:embed="rId2" cstate="print">
            <a:extLst>
              <a:ext uri="{28A0092B-C50C-407E-A947-70E740481C1C}">
                <a14:useLocalDpi xmlns:a14="http://schemas.microsoft.com/office/drawing/2010/main" val="0"/>
              </a:ext>
            </a:extLst>
          </a:blip>
          <a:srcRect l="37500" t="30730" r="46514" b="57411"/>
          <a:stretch/>
        </p:blipFill>
        <p:spPr bwMode="auto">
          <a:xfrm>
            <a:off x="7249613" y="1270907"/>
            <a:ext cx="1390651" cy="1785939"/>
          </a:xfrm>
          <a:prstGeom prst="rect">
            <a:avLst/>
          </a:prstGeom>
          <a:noFill/>
          <a:ln>
            <a:noFill/>
          </a:ln>
        </p:spPr>
      </p:pic>
    </p:spTree>
    <p:extLst>
      <p:ext uri="{BB962C8B-B14F-4D97-AF65-F5344CB8AC3E}">
        <p14:creationId xmlns:p14="http://schemas.microsoft.com/office/powerpoint/2010/main" val="257218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
            </a:r>
            <a:r>
              <a:rPr lang="en-GB" dirty="0" smtClean="0"/>
              <a:t> </a:t>
            </a:r>
            <a:r>
              <a:rPr lang="en-GB" dirty="0"/>
              <a:t>– </a:t>
            </a:r>
            <a:r>
              <a:rPr lang="en-GB" dirty="0" smtClean="0"/>
              <a:t>Meaning</a:t>
            </a:r>
            <a:endParaRPr lang="en-GB" dirty="0"/>
          </a:p>
        </p:txBody>
      </p:sp>
      <p:sp>
        <p:nvSpPr>
          <p:cNvPr id="3" name="Content Placeholder 2"/>
          <p:cNvSpPr>
            <a:spLocks noGrp="1"/>
          </p:cNvSpPr>
          <p:nvPr>
            <p:ph idx="1"/>
          </p:nvPr>
        </p:nvSpPr>
        <p:spPr>
          <a:xfrm>
            <a:off x="628650" y="1533525"/>
            <a:ext cx="6762750" cy="4652963"/>
          </a:xfrm>
        </p:spPr>
        <p:txBody>
          <a:bodyPr>
            <a:normAutofit lnSpcReduction="10000"/>
          </a:bodyPr>
          <a:lstStyle/>
          <a:p>
            <a:r>
              <a:rPr lang="en-GB" dirty="0"/>
              <a:t>Having an </a:t>
            </a:r>
            <a:r>
              <a:rPr lang="en-GB" dirty="0" smtClean="0"/>
              <a:t>answer to ‘why </a:t>
            </a:r>
            <a:r>
              <a:rPr lang="en-GB" dirty="0"/>
              <a:t>are we </a:t>
            </a:r>
            <a:r>
              <a:rPr lang="en-GB" dirty="0" smtClean="0"/>
              <a:t>here?’ </a:t>
            </a:r>
            <a:r>
              <a:rPr lang="en-GB" dirty="0"/>
              <a:t>is a key ingredient that can drive us towards </a:t>
            </a:r>
            <a:r>
              <a:rPr lang="en-GB" dirty="0" smtClean="0"/>
              <a:t>fulfilment and improve wellbeing.</a:t>
            </a:r>
            <a:endParaRPr lang="en-GB" dirty="0"/>
          </a:p>
          <a:p>
            <a:r>
              <a:rPr lang="en-GB" dirty="0"/>
              <a:t>Religion and spirituality </a:t>
            </a:r>
            <a:r>
              <a:rPr lang="en-GB" dirty="0" smtClean="0"/>
              <a:t>may provide people </a:t>
            </a:r>
            <a:r>
              <a:rPr lang="en-GB" dirty="0"/>
              <a:t>with meaning, as can working for a good </a:t>
            </a:r>
            <a:r>
              <a:rPr lang="en-GB" dirty="0" smtClean="0"/>
              <a:t>school, </a:t>
            </a:r>
            <a:r>
              <a:rPr lang="en-GB" dirty="0"/>
              <a:t>raising children, volunteering for a </a:t>
            </a:r>
            <a:r>
              <a:rPr lang="en-GB" dirty="0" smtClean="0"/>
              <a:t>good </a:t>
            </a:r>
            <a:r>
              <a:rPr lang="en-GB" dirty="0"/>
              <a:t>cause, and expressing ourselves creatively</a:t>
            </a:r>
            <a:r>
              <a:rPr lang="en-GB" dirty="0" smtClean="0"/>
              <a:t>.</a:t>
            </a:r>
            <a:endParaRPr lang="en-GB" dirty="0"/>
          </a:p>
          <a:p>
            <a:r>
              <a:rPr lang="en-GB" dirty="0"/>
              <a:t>Understanding the impact of your work and why you chose to </a:t>
            </a:r>
            <a:r>
              <a:rPr lang="en-GB" dirty="0" smtClean="0"/>
              <a:t>do what you do may </a:t>
            </a:r>
            <a:r>
              <a:rPr lang="en-GB" dirty="0"/>
              <a:t>help you </a:t>
            </a:r>
            <a:r>
              <a:rPr lang="en-GB" dirty="0" smtClean="0"/>
              <a:t>become more </a:t>
            </a:r>
            <a:r>
              <a:rPr lang="en-GB" dirty="0"/>
              <a:t>satisfied with what you </a:t>
            </a:r>
            <a:r>
              <a:rPr lang="en-GB" dirty="0" smtClean="0"/>
              <a:t>do</a:t>
            </a:r>
            <a:r>
              <a:rPr lang="en-GB" dirty="0"/>
              <a:t> </a:t>
            </a:r>
            <a:r>
              <a:rPr lang="en-GB" dirty="0" smtClean="0"/>
              <a:t>and enhance your sense of wellbeing</a:t>
            </a:r>
          </a:p>
        </p:txBody>
      </p:sp>
      <p:pic>
        <p:nvPicPr>
          <p:cNvPr id="5" name="Picture 4" descr="infographic perma model "/>
          <p:cNvPicPr/>
          <p:nvPr/>
        </p:nvPicPr>
        <p:blipFill rotWithShape="1">
          <a:blip r:embed="rId2" cstate="print">
            <a:extLst>
              <a:ext uri="{28A0092B-C50C-407E-A947-70E740481C1C}">
                <a14:useLocalDpi xmlns:a14="http://schemas.microsoft.com/office/drawing/2010/main" val="0"/>
              </a:ext>
            </a:extLst>
          </a:blip>
          <a:srcRect l="56010" t="31103" r="24278" b="57411"/>
          <a:stretch/>
        </p:blipFill>
        <p:spPr bwMode="auto">
          <a:xfrm>
            <a:off x="7600949" y="2841625"/>
            <a:ext cx="1314451" cy="1325563"/>
          </a:xfrm>
          <a:prstGeom prst="rect">
            <a:avLst/>
          </a:prstGeom>
          <a:noFill/>
          <a:ln>
            <a:noFill/>
          </a:ln>
        </p:spPr>
      </p:pic>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Supporting Staff Wellbeing during Covid-19</a:t>
            </a:r>
            <a:endParaRPr kumimoji="0" lang="en-GB"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884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Meaning in Practice</a:t>
            </a:r>
            <a:endParaRPr lang="en-GB"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Supporting Staff Wellbeing during Covid-19</a:t>
            </a: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ontent Placeholder 6"/>
          <p:cNvSpPr>
            <a:spLocks noGrp="1"/>
          </p:cNvSpPr>
          <p:nvPr>
            <p:ph sz="half" idx="1"/>
          </p:nvPr>
        </p:nvSpPr>
        <p:spPr>
          <a:xfrm>
            <a:off x="628650" y="1493624"/>
            <a:ext cx="5915025" cy="4351338"/>
          </a:xfrm>
        </p:spPr>
        <p:txBody>
          <a:bodyPr>
            <a:normAutofit fontScale="92500" lnSpcReduction="10000"/>
          </a:bodyPr>
          <a:lstStyle/>
          <a:p>
            <a:r>
              <a:rPr lang="en-GB" dirty="0"/>
              <a:t>Think of what you spend </a:t>
            </a:r>
            <a:r>
              <a:rPr lang="en-GB" dirty="0" smtClean="0"/>
              <a:t>your non work time </a:t>
            </a:r>
            <a:r>
              <a:rPr lang="en-GB" dirty="0"/>
              <a:t>doing. </a:t>
            </a:r>
            <a:endParaRPr lang="en-GB" dirty="0" smtClean="0"/>
          </a:p>
          <a:p>
            <a:r>
              <a:rPr lang="en-GB" dirty="0" smtClean="0"/>
              <a:t>It might be looking after your family, supporting a neighbour or gardening</a:t>
            </a:r>
          </a:p>
          <a:p>
            <a:r>
              <a:rPr lang="en-GB" dirty="0" smtClean="0"/>
              <a:t>How does this activity make you feel part of some ‘bigger picture’?</a:t>
            </a:r>
          </a:p>
          <a:p>
            <a:r>
              <a:rPr lang="en-GB" dirty="0" smtClean="0"/>
              <a:t>Jot your thoughts down in your PERMA journal.</a:t>
            </a:r>
          </a:p>
          <a:p>
            <a:r>
              <a:rPr lang="en-GB" dirty="0" smtClean="0"/>
              <a:t>Over the next week, notice any other things that make you part of a bigger picture. </a:t>
            </a:r>
          </a:p>
        </p:txBody>
      </p:sp>
      <p:pic>
        <p:nvPicPr>
          <p:cNvPr id="6" name="Picture 5" descr="infographic perma model "/>
          <p:cNvPicPr/>
          <p:nvPr/>
        </p:nvPicPr>
        <p:blipFill rotWithShape="1">
          <a:blip r:embed="rId2" cstate="print">
            <a:extLst>
              <a:ext uri="{28A0092B-C50C-407E-A947-70E740481C1C}">
                <a14:useLocalDpi xmlns:a14="http://schemas.microsoft.com/office/drawing/2010/main" val="0"/>
              </a:ext>
            </a:extLst>
          </a:blip>
          <a:srcRect l="56010" t="31103" r="24278" b="57411"/>
          <a:stretch/>
        </p:blipFill>
        <p:spPr bwMode="auto">
          <a:xfrm>
            <a:off x="7200899" y="2442262"/>
            <a:ext cx="1314451" cy="1325563"/>
          </a:xfrm>
          <a:prstGeom prst="rect">
            <a:avLst/>
          </a:prstGeom>
          <a:noFill/>
          <a:ln>
            <a:noFill/>
          </a:ln>
        </p:spPr>
      </p:pic>
    </p:spTree>
    <p:extLst>
      <p:ext uri="{BB962C8B-B14F-4D97-AF65-F5344CB8AC3E}">
        <p14:creationId xmlns:p14="http://schemas.microsoft.com/office/powerpoint/2010/main" val="1991714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Why does staff wellbeing matter?</a:t>
            </a:r>
            <a:endParaRPr lang="en-GB" dirty="0"/>
          </a:p>
        </p:txBody>
      </p:sp>
      <p:sp>
        <p:nvSpPr>
          <p:cNvPr id="3" name="Content Placeholder 2"/>
          <p:cNvSpPr>
            <a:spLocks noGrp="1"/>
          </p:cNvSpPr>
          <p:nvPr>
            <p:ph idx="1"/>
          </p:nvPr>
        </p:nvSpPr>
        <p:spPr/>
        <p:txBody>
          <a:bodyPr>
            <a:normAutofit fontScale="92500"/>
          </a:bodyPr>
          <a:lstStyle/>
          <a:p>
            <a:r>
              <a:rPr lang="en-GB" dirty="0"/>
              <a:t>How teachers feel on a daily basis is likely to affect their performance and, in turn, the performance of the pupils they teach </a:t>
            </a:r>
          </a:p>
          <a:p>
            <a:r>
              <a:rPr lang="en-GB" dirty="0"/>
              <a:t>Happier, motivated teachers may make pupils feel happier, motivated and more confident </a:t>
            </a:r>
          </a:p>
          <a:p>
            <a:r>
              <a:rPr lang="en-GB" dirty="0"/>
              <a:t>Happier teachers may also be able to concentrate better on the job of teaching and experience more motivation to help pupils in need of special attention </a:t>
            </a:r>
          </a:p>
          <a:p>
            <a:r>
              <a:rPr lang="en-GB" dirty="0" smtClean="0"/>
              <a:t>Less sickness absence</a:t>
            </a:r>
          </a:p>
          <a:p>
            <a:r>
              <a:rPr lang="en-GB" dirty="0" smtClean="0"/>
              <a:t>Greater staff retention</a:t>
            </a:r>
          </a:p>
        </p:txBody>
      </p:sp>
    </p:spTree>
    <p:extLst>
      <p:ext uri="{BB962C8B-B14F-4D97-AF65-F5344CB8AC3E}">
        <p14:creationId xmlns:p14="http://schemas.microsoft.com/office/powerpoint/2010/main" val="783731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Meaning in the Workplace</a:t>
            </a:r>
            <a:endParaRPr lang="en-GB" dirty="0"/>
          </a:p>
        </p:txBody>
      </p:sp>
      <p:sp>
        <p:nvSpPr>
          <p:cNvPr id="5" name="Content Placeholder 4"/>
          <p:cNvSpPr>
            <a:spLocks noGrp="1"/>
          </p:cNvSpPr>
          <p:nvPr>
            <p:ph sz="half" idx="2"/>
          </p:nvPr>
        </p:nvSpPr>
        <p:spPr>
          <a:xfrm>
            <a:off x="628650" y="2230573"/>
            <a:ext cx="7886700" cy="3059884"/>
          </a:xfrm>
        </p:spPr>
        <p:txBody>
          <a:bodyPr>
            <a:normAutofit lnSpcReduction="10000"/>
          </a:bodyPr>
          <a:lstStyle/>
          <a:p>
            <a:r>
              <a:rPr lang="en-GB" dirty="0" smtClean="0"/>
              <a:t>What can you do as a management team?</a:t>
            </a:r>
          </a:p>
          <a:p>
            <a:r>
              <a:rPr lang="en-GB" dirty="0" smtClean="0"/>
              <a:t>Make a list </a:t>
            </a:r>
            <a:r>
              <a:rPr lang="en-GB" dirty="0" err="1" smtClean="0"/>
              <a:t>eg</a:t>
            </a:r>
            <a:r>
              <a:rPr lang="en-GB" dirty="0" smtClean="0"/>
              <a:t>:</a:t>
            </a:r>
          </a:p>
          <a:p>
            <a:pPr lvl="1"/>
            <a:r>
              <a:rPr lang="en-GB" dirty="0" smtClean="0"/>
              <a:t>Provide </a:t>
            </a:r>
            <a:r>
              <a:rPr lang="en-GB" dirty="0"/>
              <a:t>regular opportunities for staff to reflect </a:t>
            </a:r>
            <a:r>
              <a:rPr lang="en-GB" dirty="0" smtClean="0"/>
              <a:t>on:</a:t>
            </a:r>
          </a:p>
          <a:p>
            <a:pPr lvl="2"/>
            <a:r>
              <a:rPr lang="en-GB" sz="2400" dirty="0" smtClean="0"/>
              <a:t>What </a:t>
            </a:r>
            <a:r>
              <a:rPr lang="en-GB" sz="2400" dirty="0"/>
              <a:t>difference are we making? </a:t>
            </a:r>
            <a:endParaRPr lang="en-GB" sz="2400" dirty="0" smtClean="0"/>
          </a:p>
          <a:p>
            <a:pPr lvl="2"/>
            <a:r>
              <a:rPr lang="en-GB" sz="2400" dirty="0" smtClean="0"/>
              <a:t>How </a:t>
            </a:r>
            <a:r>
              <a:rPr lang="en-GB" sz="2400" dirty="0"/>
              <a:t>do we know</a:t>
            </a:r>
            <a:r>
              <a:rPr lang="en-GB" sz="2400" dirty="0" smtClean="0"/>
              <a:t>?</a:t>
            </a:r>
          </a:p>
          <a:p>
            <a:pPr lvl="1"/>
            <a:r>
              <a:rPr lang="en-GB" dirty="0" smtClean="0"/>
              <a:t>Update the school development, philosophy and mission </a:t>
            </a:r>
            <a:r>
              <a:rPr lang="en-GB" dirty="0"/>
              <a:t>statement </a:t>
            </a:r>
            <a:r>
              <a:rPr lang="en-GB" dirty="0" smtClean="0"/>
              <a:t>annually to </a:t>
            </a:r>
            <a:r>
              <a:rPr lang="en-GB" dirty="0"/>
              <a:t>reflect upon where and how </a:t>
            </a:r>
            <a:r>
              <a:rPr lang="en-GB" dirty="0" smtClean="0"/>
              <a:t>you are making </a:t>
            </a:r>
            <a:r>
              <a:rPr lang="en-GB" dirty="0"/>
              <a:t>a difference</a:t>
            </a:r>
          </a:p>
          <a:p>
            <a:pPr lvl="1"/>
            <a:endParaRPr lang="en-GB" dirty="0"/>
          </a:p>
        </p:txBody>
      </p:sp>
      <p:pic>
        <p:nvPicPr>
          <p:cNvPr id="6" name="Picture 5" descr="infographic perma model "/>
          <p:cNvPicPr/>
          <p:nvPr/>
        </p:nvPicPr>
        <p:blipFill rotWithShape="1">
          <a:blip r:embed="rId2" cstate="print">
            <a:extLst>
              <a:ext uri="{28A0092B-C50C-407E-A947-70E740481C1C}">
                <a14:useLocalDpi xmlns:a14="http://schemas.microsoft.com/office/drawing/2010/main" val="0"/>
              </a:ext>
            </a:extLst>
          </a:blip>
          <a:srcRect l="56010" t="31103" r="24278" b="57411"/>
          <a:stretch/>
        </p:blipFill>
        <p:spPr bwMode="auto">
          <a:xfrm>
            <a:off x="3914774" y="5167559"/>
            <a:ext cx="1314451" cy="1325563"/>
          </a:xfrm>
          <a:prstGeom prst="rect">
            <a:avLst/>
          </a:prstGeom>
          <a:noFill/>
          <a:ln>
            <a:noFill/>
          </a:ln>
        </p:spPr>
      </p:pic>
    </p:spTree>
    <p:extLst>
      <p:ext uri="{BB962C8B-B14F-4D97-AF65-F5344CB8AC3E}">
        <p14:creationId xmlns:p14="http://schemas.microsoft.com/office/powerpoint/2010/main" val="3622268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 </a:t>
            </a:r>
            <a:r>
              <a:rPr lang="en-GB" dirty="0" smtClean="0"/>
              <a:t>Accomplishments</a:t>
            </a:r>
            <a:endParaRPr lang="en-GB" dirty="0"/>
          </a:p>
        </p:txBody>
      </p:sp>
      <p:sp>
        <p:nvSpPr>
          <p:cNvPr id="3" name="Content Placeholder 2"/>
          <p:cNvSpPr>
            <a:spLocks noGrp="1"/>
          </p:cNvSpPr>
          <p:nvPr>
            <p:ph idx="1"/>
          </p:nvPr>
        </p:nvSpPr>
        <p:spPr>
          <a:xfrm>
            <a:off x="628650" y="1825625"/>
            <a:ext cx="7029447" cy="4351338"/>
          </a:xfrm>
        </p:spPr>
        <p:txBody>
          <a:bodyPr>
            <a:normAutofit fontScale="92500" lnSpcReduction="10000"/>
          </a:bodyPr>
          <a:lstStyle/>
          <a:p>
            <a:r>
              <a:rPr lang="en-GB" dirty="0" smtClean="0"/>
              <a:t>Having </a:t>
            </a:r>
            <a:r>
              <a:rPr lang="en-GB" dirty="0"/>
              <a:t>goals and ambition in life can help us to achieve things that can give us a sense of accomplishment. </a:t>
            </a:r>
            <a:endParaRPr lang="en-GB" dirty="0" smtClean="0"/>
          </a:p>
          <a:p>
            <a:r>
              <a:rPr lang="en-GB" dirty="0" smtClean="0"/>
              <a:t>At this time, it is important to set goals </a:t>
            </a:r>
            <a:r>
              <a:rPr lang="en-GB" dirty="0"/>
              <a:t>that can </a:t>
            </a:r>
            <a:r>
              <a:rPr lang="en-GB" dirty="0" smtClean="0"/>
              <a:t>realistically be met.</a:t>
            </a:r>
          </a:p>
          <a:p>
            <a:r>
              <a:rPr lang="en-GB" dirty="0"/>
              <a:t>J</a:t>
            </a:r>
            <a:r>
              <a:rPr lang="en-GB" dirty="0" smtClean="0"/>
              <a:t>ust </a:t>
            </a:r>
            <a:r>
              <a:rPr lang="en-GB" dirty="0"/>
              <a:t>putting in the effort to achieving those goals can </a:t>
            </a:r>
            <a:r>
              <a:rPr lang="en-GB" dirty="0" smtClean="0"/>
              <a:t>give </a:t>
            </a:r>
            <a:r>
              <a:rPr lang="en-GB" dirty="0"/>
              <a:t>you a sense of satisfaction </a:t>
            </a:r>
            <a:endParaRPr lang="en-GB" dirty="0" smtClean="0"/>
          </a:p>
          <a:p>
            <a:r>
              <a:rPr lang="en-GB" dirty="0"/>
              <a:t>W</a:t>
            </a:r>
            <a:r>
              <a:rPr lang="en-GB" dirty="0" smtClean="0"/>
              <a:t>hen </a:t>
            </a:r>
            <a:r>
              <a:rPr lang="en-GB" dirty="0"/>
              <a:t>you finally achieve those </a:t>
            </a:r>
            <a:r>
              <a:rPr lang="en-GB" dirty="0" smtClean="0"/>
              <a:t>goals you will have a  </a:t>
            </a:r>
            <a:r>
              <a:rPr lang="en-GB" dirty="0"/>
              <a:t>a sense of pride and </a:t>
            </a:r>
            <a:r>
              <a:rPr lang="en-GB" dirty="0" smtClean="0"/>
              <a:t>fulfilment.</a:t>
            </a:r>
            <a:endParaRPr lang="en-GB" dirty="0"/>
          </a:p>
          <a:p>
            <a:r>
              <a:rPr lang="en-GB" dirty="0"/>
              <a:t>Having accomplishments in life is important </a:t>
            </a:r>
            <a:r>
              <a:rPr lang="en-GB" dirty="0" smtClean="0"/>
              <a:t>– they push us to </a:t>
            </a:r>
            <a:r>
              <a:rPr lang="en-GB" dirty="0"/>
              <a:t>thrive and flourish.</a:t>
            </a:r>
          </a:p>
          <a:p>
            <a:endParaRPr lang="en-GB" dirty="0"/>
          </a:p>
        </p:txBody>
      </p:sp>
      <p:pic>
        <p:nvPicPr>
          <p:cNvPr id="4" name="Picture 3" descr="infographic perma model "/>
          <p:cNvPicPr/>
          <p:nvPr/>
        </p:nvPicPr>
        <p:blipFill rotWithShape="1">
          <a:blip r:embed="rId2" cstate="print">
            <a:extLst>
              <a:ext uri="{28A0092B-C50C-407E-A947-70E740481C1C}">
                <a14:useLocalDpi xmlns:a14="http://schemas.microsoft.com/office/drawing/2010/main" val="0"/>
              </a:ext>
            </a:extLst>
          </a:blip>
          <a:srcRect l="77765" t="30879" r="4808" b="57635"/>
          <a:stretch/>
        </p:blipFill>
        <p:spPr bwMode="auto">
          <a:xfrm>
            <a:off x="7658097" y="1095376"/>
            <a:ext cx="1247778" cy="1325562"/>
          </a:xfrm>
          <a:prstGeom prst="rect">
            <a:avLst/>
          </a:prstGeom>
          <a:noFill/>
          <a:ln>
            <a:noFill/>
          </a:ln>
        </p:spPr>
      </p:pic>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Supporting Staff Wellbeing during Covid-19</a:t>
            </a:r>
            <a:endParaRPr kumimoji="0" lang="en-GB"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046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Accomplishment in Practice</a:t>
            </a:r>
            <a:endParaRPr lang="en-GB"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Supporting Staff Wellbeing during Covid-19</a:t>
            </a: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ontent Placeholder 6"/>
          <p:cNvSpPr>
            <a:spLocks noGrp="1"/>
          </p:cNvSpPr>
          <p:nvPr>
            <p:ph sz="half" idx="1"/>
          </p:nvPr>
        </p:nvSpPr>
        <p:spPr>
          <a:xfrm>
            <a:off x="628649" y="1493624"/>
            <a:ext cx="6457947" cy="4351338"/>
          </a:xfrm>
        </p:spPr>
        <p:txBody>
          <a:bodyPr>
            <a:normAutofit fontScale="70000" lnSpcReduction="20000"/>
          </a:bodyPr>
          <a:lstStyle/>
          <a:p>
            <a:r>
              <a:rPr lang="en-GB" dirty="0" smtClean="0"/>
              <a:t>Are there any things that you would like to do but never get around to it? </a:t>
            </a:r>
            <a:endParaRPr lang="en-GB" dirty="0"/>
          </a:p>
          <a:p>
            <a:r>
              <a:rPr lang="en-GB" dirty="0"/>
              <a:t>It might be </a:t>
            </a:r>
            <a:r>
              <a:rPr lang="en-GB" dirty="0" smtClean="0"/>
              <a:t>something big like learning an instrument or a new language.</a:t>
            </a:r>
          </a:p>
          <a:p>
            <a:r>
              <a:rPr lang="en-GB" dirty="0" smtClean="0"/>
              <a:t>It might be small – making 5 minutes for yourself, to sit down with a cup of tea every day.</a:t>
            </a:r>
          </a:p>
          <a:p>
            <a:r>
              <a:rPr lang="en-GB" dirty="0" smtClean="0"/>
              <a:t>Set yourself a goal this week – as large or as small as you want. What small step will you take every day?</a:t>
            </a:r>
          </a:p>
          <a:p>
            <a:r>
              <a:rPr lang="en-GB" dirty="0" smtClean="0"/>
              <a:t>Actively notice when you manage to achieve this small step and jot </a:t>
            </a:r>
            <a:r>
              <a:rPr lang="en-GB" dirty="0"/>
              <a:t>your thoughts down in your PERMA journal</a:t>
            </a:r>
            <a:r>
              <a:rPr lang="en-GB" dirty="0" smtClean="0"/>
              <a:t>.</a:t>
            </a:r>
          </a:p>
          <a:p>
            <a:r>
              <a:rPr lang="en-GB" dirty="0" smtClean="0"/>
              <a:t>Notice how you feel when you have achieved a step towards your goal.</a:t>
            </a:r>
            <a:endParaRPr lang="en-GB" dirty="0"/>
          </a:p>
          <a:p>
            <a:r>
              <a:rPr lang="en-GB" dirty="0"/>
              <a:t>Over the next week, </a:t>
            </a:r>
            <a:r>
              <a:rPr lang="en-GB" dirty="0" smtClean="0"/>
              <a:t>continue to notice how you feel as you work towards your goal. </a:t>
            </a:r>
            <a:endParaRPr lang="en-GB" dirty="0"/>
          </a:p>
        </p:txBody>
      </p:sp>
      <p:pic>
        <p:nvPicPr>
          <p:cNvPr id="6" name="Picture 5" descr="infographic perma model "/>
          <p:cNvPicPr/>
          <p:nvPr/>
        </p:nvPicPr>
        <p:blipFill rotWithShape="1">
          <a:blip r:embed="rId2" cstate="print">
            <a:extLst>
              <a:ext uri="{28A0092B-C50C-407E-A947-70E740481C1C}">
                <a14:useLocalDpi xmlns:a14="http://schemas.microsoft.com/office/drawing/2010/main" val="0"/>
              </a:ext>
            </a:extLst>
          </a:blip>
          <a:srcRect l="77765" t="30879" r="4808" b="57635"/>
          <a:stretch/>
        </p:blipFill>
        <p:spPr bwMode="auto">
          <a:xfrm>
            <a:off x="7086597" y="2713832"/>
            <a:ext cx="1247778" cy="1325562"/>
          </a:xfrm>
          <a:prstGeom prst="rect">
            <a:avLst/>
          </a:prstGeom>
          <a:noFill/>
          <a:ln>
            <a:noFill/>
          </a:ln>
        </p:spPr>
      </p:pic>
    </p:spTree>
    <p:extLst>
      <p:ext uri="{BB962C8B-B14F-4D97-AF65-F5344CB8AC3E}">
        <p14:creationId xmlns:p14="http://schemas.microsoft.com/office/powerpoint/2010/main" val="2978903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Accomplishment in the Workplace</a:t>
            </a:r>
            <a:endParaRPr lang="en-GB" dirty="0"/>
          </a:p>
        </p:txBody>
      </p:sp>
      <p:sp>
        <p:nvSpPr>
          <p:cNvPr id="5" name="Content Placeholder 4"/>
          <p:cNvSpPr>
            <a:spLocks noGrp="1"/>
          </p:cNvSpPr>
          <p:nvPr>
            <p:ph sz="half" idx="2"/>
          </p:nvPr>
        </p:nvSpPr>
        <p:spPr>
          <a:xfrm>
            <a:off x="444137" y="1825625"/>
            <a:ext cx="8071213" cy="4351338"/>
          </a:xfrm>
        </p:spPr>
        <p:txBody>
          <a:bodyPr>
            <a:normAutofit/>
          </a:bodyPr>
          <a:lstStyle/>
          <a:p>
            <a:r>
              <a:rPr lang="en-GB" dirty="0" smtClean="0"/>
              <a:t>What can you do as a management team?</a:t>
            </a:r>
          </a:p>
          <a:p>
            <a:r>
              <a:rPr lang="en-GB" dirty="0" smtClean="0"/>
              <a:t>Make a list </a:t>
            </a:r>
            <a:r>
              <a:rPr lang="en-GB" dirty="0" err="1" smtClean="0"/>
              <a:t>eg</a:t>
            </a:r>
            <a:r>
              <a:rPr lang="en-GB" dirty="0" smtClean="0"/>
              <a:t>:</a:t>
            </a:r>
          </a:p>
          <a:p>
            <a:pPr lvl="1"/>
            <a:r>
              <a:rPr lang="en-GB" dirty="0"/>
              <a:t>Document and give voice to accomplishments by sending emails to </a:t>
            </a:r>
            <a:r>
              <a:rPr lang="en-GB" dirty="0" smtClean="0"/>
              <a:t>acknowledge</a:t>
            </a:r>
          </a:p>
          <a:p>
            <a:pPr lvl="1"/>
            <a:r>
              <a:rPr lang="en-GB" dirty="0"/>
              <a:t>E</a:t>
            </a:r>
            <a:r>
              <a:rPr lang="en-GB" dirty="0" smtClean="0"/>
              <a:t>xplicitly </a:t>
            </a:r>
            <a:r>
              <a:rPr lang="en-GB" dirty="0"/>
              <a:t>name where and how success has occurred. </a:t>
            </a:r>
            <a:endParaRPr lang="en-GB" dirty="0" smtClean="0"/>
          </a:p>
          <a:p>
            <a:pPr lvl="1"/>
            <a:r>
              <a:rPr lang="en-GB" dirty="0" smtClean="0"/>
              <a:t>Take </a:t>
            </a:r>
            <a:r>
              <a:rPr lang="en-GB" dirty="0"/>
              <a:t>a coach-approach to leadership that helps others develop solutions on their own</a:t>
            </a:r>
          </a:p>
        </p:txBody>
      </p:sp>
    </p:spTree>
    <p:extLst>
      <p:ext uri="{BB962C8B-B14F-4D97-AF65-F5344CB8AC3E}">
        <p14:creationId xmlns:p14="http://schemas.microsoft.com/office/powerpoint/2010/main" val="3416454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PERMA In the Workplace</a:t>
            </a:r>
            <a:endParaRPr lang="en-GB" dirty="0"/>
          </a:p>
        </p:txBody>
      </p:sp>
      <p:sp>
        <p:nvSpPr>
          <p:cNvPr id="3" name="Content Placeholder 2"/>
          <p:cNvSpPr>
            <a:spLocks noGrp="1"/>
          </p:cNvSpPr>
          <p:nvPr>
            <p:ph idx="1"/>
          </p:nvPr>
        </p:nvSpPr>
        <p:spPr/>
        <p:txBody>
          <a:bodyPr/>
          <a:lstStyle/>
          <a:p>
            <a:r>
              <a:rPr lang="en-GB" dirty="0" smtClean="0"/>
              <a:t>You should now have a set of actions to support the development of PERMA in the workplace.</a:t>
            </a:r>
          </a:p>
          <a:p>
            <a:r>
              <a:rPr lang="en-GB" dirty="0" smtClean="0"/>
              <a:t>Use the PERMA Action Plan to identify any areas for development and next steps.</a:t>
            </a:r>
          </a:p>
          <a:p>
            <a:r>
              <a:rPr lang="en-GB" dirty="0" smtClean="0"/>
              <a:t>How will you communicate this to the team?</a:t>
            </a:r>
          </a:p>
          <a:p>
            <a:r>
              <a:rPr lang="en-GB" dirty="0" smtClean="0"/>
              <a:t>When will you review it?</a:t>
            </a:r>
            <a:endParaRPr lang="en-GB" dirty="0"/>
          </a:p>
        </p:txBody>
      </p:sp>
    </p:spTree>
    <p:extLst>
      <p:ext uri="{BB962C8B-B14F-4D97-AF65-F5344CB8AC3E}">
        <p14:creationId xmlns:p14="http://schemas.microsoft.com/office/powerpoint/2010/main" val="15525642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Introducing PERMA </a:t>
            </a:r>
            <a:br>
              <a:rPr lang="en-GB" dirty="0" smtClean="0"/>
            </a:br>
            <a:r>
              <a:rPr lang="en-GB" dirty="0" smtClean="0"/>
              <a:t>during Covid-19</a:t>
            </a:r>
            <a:endParaRPr lang="en-GB" dirty="0"/>
          </a:p>
        </p:txBody>
      </p:sp>
      <p:sp>
        <p:nvSpPr>
          <p:cNvPr id="4" name="Content Placeholder 3"/>
          <p:cNvSpPr>
            <a:spLocks noGrp="1"/>
          </p:cNvSpPr>
          <p:nvPr>
            <p:ph idx="1"/>
          </p:nvPr>
        </p:nvSpPr>
        <p:spPr/>
        <p:txBody>
          <a:bodyPr>
            <a:normAutofit lnSpcReduction="10000"/>
          </a:bodyPr>
          <a:lstStyle/>
          <a:p>
            <a:r>
              <a:rPr lang="en-GB" dirty="0" smtClean="0"/>
              <a:t>Staff are tired</a:t>
            </a:r>
          </a:p>
          <a:p>
            <a:r>
              <a:rPr lang="en-GB" dirty="0" smtClean="0"/>
              <a:t>Emotional resources are low</a:t>
            </a:r>
          </a:p>
          <a:p>
            <a:r>
              <a:rPr lang="en-GB" dirty="0" smtClean="0"/>
              <a:t>Resilience is stretched.</a:t>
            </a:r>
          </a:p>
          <a:p>
            <a:r>
              <a:rPr lang="en-GB" dirty="0" smtClean="0"/>
              <a:t>The model needs to be applied with kindness and implemented through whatever means people can manage;</a:t>
            </a:r>
          </a:p>
          <a:p>
            <a:r>
              <a:rPr lang="en-GB" dirty="0" smtClean="0"/>
              <a:t>This may take many forms </a:t>
            </a:r>
            <a:r>
              <a:rPr lang="en-GB" dirty="0" err="1" smtClean="0"/>
              <a:t>eg</a:t>
            </a:r>
            <a:r>
              <a:rPr lang="en-GB" dirty="0" smtClean="0"/>
              <a:t>:</a:t>
            </a:r>
          </a:p>
          <a:p>
            <a:pPr lvl="1"/>
            <a:r>
              <a:rPr lang="en-GB" dirty="0" smtClean="0"/>
              <a:t>Whole staff application</a:t>
            </a:r>
          </a:p>
          <a:p>
            <a:pPr lvl="1"/>
            <a:r>
              <a:rPr lang="en-GB" dirty="0" smtClean="0"/>
              <a:t>Open offer to anyone who feels it would be helpful</a:t>
            </a:r>
          </a:p>
          <a:p>
            <a:pPr lvl="1"/>
            <a:r>
              <a:rPr lang="en-GB" dirty="0" smtClean="0"/>
              <a:t>Joint development of PERMA school action plan</a:t>
            </a:r>
            <a:endParaRPr lang="en-GB" dirty="0"/>
          </a:p>
        </p:txBody>
      </p:sp>
    </p:spTree>
    <p:extLst>
      <p:ext uri="{BB962C8B-B14F-4D97-AF65-F5344CB8AC3E}">
        <p14:creationId xmlns:p14="http://schemas.microsoft.com/office/powerpoint/2010/main" val="1018454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Proposed Model</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Work through the ‘PERMA for School Leaders ‘ presentation completing both the Whole School Wellbeing checklist and the PERMA  Workbook;</a:t>
            </a:r>
          </a:p>
          <a:p>
            <a:r>
              <a:rPr lang="en-GB" dirty="0" smtClean="0"/>
              <a:t>Introduce PERMA to staff. Give time for them to watch the videos and complete the work</a:t>
            </a:r>
          </a:p>
          <a:p>
            <a:r>
              <a:rPr lang="en-GB" dirty="0" smtClean="0"/>
              <a:t>Is it optional or compulsory?</a:t>
            </a:r>
          </a:p>
          <a:p>
            <a:r>
              <a:rPr lang="en-GB" dirty="0" smtClean="0"/>
              <a:t>Share your whole school PERMA audit and gather further ideas how to support wellbeing in school</a:t>
            </a:r>
          </a:p>
          <a:p>
            <a:r>
              <a:rPr lang="en-GB" dirty="0" smtClean="0"/>
              <a:t>Draft your whole school PERMA action plan</a:t>
            </a:r>
          </a:p>
          <a:p>
            <a:r>
              <a:rPr lang="en-GB" dirty="0" smtClean="0"/>
              <a:t>Optional management support via access to PERMA support consultations</a:t>
            </a:r>
            <a:endParaRPr lang="en-GB" dirty="0"/>
          </a:p>
        </p:txBody>
      </p:sp>
    </p:spTree>
    <p:extLst>
      <p:ext uri="{BB962C8B-B14F-4D97-AF65-F5344CB8AC3E}">
        <p14:creationId xmlns:p14="http://schemas.microsoft.com/office/powerpoint/2010/main" val="134556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Staff Wellbeing Support </a:t>
            </a:r>
            <a:br>
              <a:rPr lang="en-GB" dirty="0" smtClean="0"/>
            </a:br>
            <a:r>
              <a:rPr lang="en-GB" dirty="0" smtClean="0"/>
              <a:t>from the EPT</a:t>
            </a:r>
            <a:endParaRPr lang="en-GB" dirty="0"/>
          </a:p>
        </p:txBody>
      </p:sp>
      <p:sp>
        <p:nvSpPr>
          <p:cNvPr id="3" name="Content Placeholder 2"/>
          <p:cNvSpPr>
            <a:spLocks noGrp="1"/>
          </p:cNvSpPr>
          <p:nvPr>
            <p:ph idx="1"/>
          </p:nvPr>
        </p:nvSpPr>
        <p:spPr/>
        <p:txBody>
          <a:bodyPr/>
          <a:lstStyle/>
          <a:p>
            <a:r>
              <a:rPr lang="en-GB" dirty="0" smtClean="0"/>
              <a:t>Introductory video training for senior leaders on Staff Wellbeing during Covid-19</a:t>
            </a:r>
          </a:p>
          <a:p>
            <a:r>
              <a:rPr lang="en-GB" dirty="0"/>
              <a:t>6</a:t>
            </a:r>
            <a:r>
              <a:rPr lang="en-GB" dirty="0" smtClean="0"/>
              <a:t> x Mini PERMA videos for staff</a:t>
            </a:r>
          </a:p>
          <a:p>
            <a:r>
              <a:rPr lang="en-GB" dirty="0" smtClean="0"/>
              <a:t>PERMA Audit for use in school</a:t>
            </a:r>
          </a:p>
          <a:p>
            <a:r>
              <a:rPr lang="en-GB" dirty="0" smtClean="0"/>
              <a:t>PERMA Action Plan Support – bookable consultation sessions to plan and support implementation in schools</a:t>
            </a:r>
          </a:p>
          <a:p>
            <a:endParaRPr lang="en-GB" dirty="0"/>
          </a:p>
        </p:txBody>
      </p:sp>
    </p:spTree>
    <p:extLst>
      <p:ext uri="{BB962C8B-B14F-4D97-AF65-F5344CB8AC3E}">
        <p14:creationId xmlns:p14="http://schemas.microsoft.com/office/powerpoint/2010/main" val="15501120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PERMA Audit</a:t>
            </a:r>
            <a:endParaRPr lang="en-GB" dirty="0"/>
          </a:p>
        </p:txBody>
      </p:sp>
      <p:sp>
        <p:nvSpPr>
          <p:cNvPr id="3" name="Content Placeholder 2"/>
          <p:cNvSpPr>
            <a:spLocks noGrp="1"/>
          </p:cNvSpPr>
          <p:nvPr>
            <p:ph idx="1"/>
          </p:nvPr>
        </p:nvSpPr>
        <p:spPr>
          <a:xfrm>
            <a:off x="628650" y="1690689"/>
            <a:ext cx="7886700" cy="4351338"/>
          </a:xfrm>
        </p:spPr>
        <p:txBody>
          <a:bodyPr>
            <a:normAutofit fontScale="77500" lnSpcReduction="20000"/>
          </a:bodyPr>
          <a:lstStyle/>
          <a:p>
            <a:r>
              <a:rPr lang="en-GB" dirty="0" smtClean="0"/>
              <a:t>If you want to, you can use the PERMA audit to evaluate where you think your school is in the different elements of PERMA.</a:t>
            </a:r>
          </a:p>
          <a:p>
            <a:r>
              <a:rPr lang="en-GB" dirty="0" smtClean="0"/>
              <a:t>Use the scoring system 0 – 10 </a:t>
            </a:r>
            <a:r>
              <a:rPr lang="en-GB" dirty="0"/>
              <a:t>to </a:t>
            </a:r>
            <a:r>
              <a:rPr lang="en-GB" dirty="0" smtClean="0"/>
              <a:t>respond to each question. This will be a sense of how your school is functioning rather than based on actual data.</a:t>
            </a:r>
          </a:p>
          <a:p>
            <a:endParaRPr lang="en-GB" sz="600" dirty="0" smtClean="0"/>
          </a:p>
          <a:p>
            <a:pPr lvl="1"/>
            <a:r>
              <a:rPr lang="en-GB" dirty="0" smtClean="0"/>
              <a:t> </a:t>
            </a:r>
            <a:r>
              <a:rPr lang="en-GB" dirty="0"/>
              <a:t>0 </a:t>
            </a:r>
            <a:r>
              <a:rPr lang="en-GB" dirty="0" smtClean="0"/>
              <a:t>= </a:t>
            </a:r>
            <a:r>
              <a:rPr lang="en-GB" dirty="0"/>
              <a:t>not at all </a:t>
            </a:r>
            <a:r>
              <a:rPr lang="en-GB" dirty="0" smtClean="0"/>
              <a:t>and </a:t>
            </a:r>
          </a:p>
          <a:p>
            <a:pPr lvl="1"/>
            <a:r>
              <a:rPr lang="en-GB" dirty="0" smtClean="0"/>
              <a:t>10 = </a:t>
            </a:r>
            <a:r>
              <a:rPr lang="en-GB" dirty="0"/>
              <a:t>completely 	</a:t>
            </a:r>
            <a:endParaRPr lang="en-GB" dirty="0" smtClean="0"/>
          </a:p>
          <a:p>
            <a:pPr marL="457200" lvl="1" indent="0">
              <a:buNone/>
            </a:pPr>
            <a:r>
              <a:rPr lang="en-GB" sz="600" dirty="0"/>
              <a:t>	</a:t>
            </a:r>
          </a:p>
          <a:p>
            <a:r>
              <a:rPr lang="en-GB" dirty="0" smtClean="0"/>
              <a:t>Don’t spend too long thinking about it, you can go back and change it later.</a:t>
            </a:r>
          </a:p>
          <a:p>
            <a:r>
              <a:rPr lang="en-GB" dirty="0" smtClean="0"/>
              <a:t>The spreadsheet will automatically calculate your scores in the 5 areas.</a:t>
            </a:r>
          </a:p>
          <a:p>
            <a:r>
              <a:rPr lang="en-GB" dirty="0" smtClean="0"/>
              <a:t>On the second tab it will plot these on a graph so you can see which areas you are more developed in and which less so.</a:t>
            </a:r>
            <a:endParaRPr lang="en-GB" dirty="0"/>
          </a:p>
        </p:txBody>
      </p:sp>
      <p:sp>
        <p:nvSpPr>
          <p:cNvPr id="4" name="Footer Placeholder 3"/>
          <p:cNvSpPr>
            <a:spLocks noGrp="1"/>
          </p:cNvSpPr>
          <p:nvPr>
            <p:ph type="ftr" sz="quarter" idx="11"/>
          </p:nvPr>
        </p:nvSpPr>
        <p:spPr/>
        <p:txBody>
          <a:bodyPr/>
          <a:lstStyle/>
          <a:p>
            <a:pPr>
              <a:defRPr/>
            </a:pPr>
            <a:r>
              <a:rPr lang="en-GB" dirty="0" smtClean="0">
                <a:solidFill>
                  <a:prstClr val="black">
                    <a:tint val="75000"/>
                  </a:prstClr>
                </a:solidFill>
              </a:rPr>
              <a:t>Supporting Staff Wellbeing during Covid-19</a:t>
            </a:r>
          </a:p>
        </p:txBody>
      </p:sp>
    </p:spTree>
    <p:extLst>
      <p:ext uri="{BB962C8B-B14F-4D97-AF65-F5344CB8AC3E}">
        <p14:creationId xmlns:p14="http://schemas.microsoft.com/office/powerpoint/2010/main" val="2471936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Part 1</a:t>
            </a:r>
            <a:endParaRPr lang="en-GB" dirty="0"/>
          </a:p>
        </p:txBody>
      </p:sp>
      <p:sp>
        <p:nvSpPr>
          <p:cNvPr id="3" name="Content Placeholder 2"/>
          <p:cNvSpPr>
            <a:spLocks noGrp="1"/>
          </p:cNvSpPr>
          <p:nvPr>
            <p:ph idx="1"/>
          </p:nvPr>
        </p:nvSpPr>
        <p:spPr/>
        <p:txBody>
          <a:bodyPr/>
          <a:lstStyle/>
          <a:p>
            <a:r>
              <a:rPr lang="en-GB" dirty="0" smtClean="0"/>
              <a:t>In the Example</a:t>
            </a:r>
          </a:p>
          <a:p>
            <a:endParaRPr lang="en-GB" dirty="0"/>
          </a:p>
          <a:p>
            <a:endParaRPr lang="en-GB" dirty="0"/>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Supporting Staff Wellbeing during Covid-19</a:t>
            </a:r>
            <a:endParaRPr lang="en-GB" dirty="0" smtClean="0">
              <a:solidFill>
                <a:prstClr val="black">
                  <a:tint val="75000"/>
                </a:prstClr>
              </a:solidFill>
            </a:endParaRPr>
          </a:p>
        </p:txBody>
      </p:sp>
      <p:pic>
        <p:nvPicPr>
          <p:cNvPr id="5" name="Picture 4"/>
          <p:cNvPicPr>
            <a:picLocks noChangeAspect="1"/>
          </p:cNvPicPr>
          <p:nvPr/>
        </p:nvPicPr>
        <p:blipFill rotWithShape="1">
          <a:blip r:embed="rId2"/>
          <a:srcRect l="2568" t="22065" r="25879" b="28653"/>
          <a:stretch/>
        </p:blipFill>
        <p:spPr>
          <a:xfrm>
            <a:off x="628650" y="1446826"/>
            <a:ext cx="7741508" cy="4265507"/>
          </a:xfrm>
          <a:prstGeom prst="rect">
            <a:avLst/>
          </a:prstGeom>
        </p:spPr>
      </p:pic>
    </p:spTree>
    <p:extLst>
      <p:ext uri="{BB962C8B-B14F-4D97-AF65-F5344CB8AC3E}">
        <p14:creationId xmlns:p14="http://schemas.microsoft.com/office/powerpoint/2010/main" val="2290579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2B93E31-E179-4088-A154-B752D4333CF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219074" y="987425"/>
            <a:ext cx="8666565"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7651308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 2</a:t>
            </a:r>
            <a:endParaRPr lang="en-GB" dirty="0"/>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Supporting Staff Wellbeing during Covid-19</a:t>
            </a:r>
            <a:endParaRPr lang="en-GB" dirty="0" smtClean="0">
              <a:solidFill>
                <a:prstClr val="black">
                  <a:tint val="75000"/>
                </a:prstClr>
              </a:solidFill>
            </a:endParaRPr>
          </a:p>
        </p:txBody>
      </p:sp>
      <p:sp>
        <p:nvSpPr>
          <p:cNvPr id="6" name="Content Placeholder 5"/>
          <p:cNvSpPr>
            <a:spLocks noGrp="1"/>
          </p:cNvSpPr>
          <p:nvPr>
            <p:ph idx="1"/>
          </p:nvPr>
        </p:nvSpPr>
        <p:spPr>
          <a:xfrm>
            <a:off x="628650" y="1491992"/>
            <a:ext cx="7886700" cy="4351338"/>
          </a:xfrm>
        </p:spPr>
        <p:txBody>
          <a:bodyPr/>
          <a:lstStyle/>
          <a:p>
            <a:r>
              <a:rPr lang="en-GB" dirty="0" smtClean="0"/>
              <a:t>In the example, Engagement comes out as </a:t>
            </a:r>
            <a:r>
              <a:rPr lang="en-GB" dirty="0"/>
              <a:t>a</a:t>
            </a:r>
            <a:r>
              <a:rPr lang="en-GB" dirty="0" smtClean="0"/>
              <a:t> strength and Accomplishments as an area that is less fulfilling.</a:t>
            </a:r>
          </a:p>
          <a:p>
            <a:r>
              <a:rPr lang="en-GB" dirty="0" smtClean="0"/>
              <a:t>Despite this, overall satisfaction is good.</a:t>
            </a:r>
            <a:endParaRPr lang="en-GB" dirty="0"/>
          </a:p>
        </p:txBody>
      </p:sp>
      <p:pic>
        <p:nvPicPr>
          <p:cNvPr id="7" name="Picture 6"/>
          <p:cNvPicPr>
            <a:picLocks noChangeAspect="1"/>
          </p:cNvPicPr>
          <p:nvPr/>
        </p:nvPicPr>
        <p:blipFill rotWithShape="1">
          <a:blip r:embed="rId2"/>
          <a:srcRect l="7330" t="22825" r="31757" b="38155"/>
          <a:stretch/>
        </p:blipFill>
        <p:spPr>
          <a:xfrm>
            <a:off x="2168779" y="3496962"/>
            <a:ext cx="4806441" cy="2463201"/>
          </a:xfrm>
          <a:prstGeom prst="rect">
            <a:avLst/>
          </a:prstGeom>
        </p:spPr>
      </p:pic>
    </p:spTree>
    <p:extLst>
      <p:ext uri="{BB962C8B-B14F-4D97-AF65-F5344CB8AC3E}">
        <p14:creationId xmlns:p14="http://schemas.microsoft.com/office/powerpoint/2010/main" val="1062167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Help us by Providing Feedback</a:t>
            </a:r>
            <a:endParaRPr lang="en-GB" dirty="0"/>
          </a:p>
        </p:txBody>
      </p:sp>
      <p:sp>
        <p:nvSpPr>
          <p:cNvPr id="3" name="Content Placeholder 2"/>
          <p:cNvSpPr>
            <a:spLocks noGrp="1"/>
          </p:cNvSpPr>
          <p:nvPr>
            <p:ph idx="1"/>
          </p:nvPr>
        </p:nvSpPr>
        <p:spPr/>
        <p:txBody>
          <a:bodyPr/>
          <a:lstStyle/>
          <a:p>
            <a:r>
              <a:rPr lang="en-GB" dirty="0" smtClean="0"/>
              <a:t>Before you begin implementing the programme, complete the staff wellbeing checklist;</a:t>
            </a:r>
          </a:p>
          <a:p>
            <a:r>
              <a:rPr lang="en-GB" dirty="0" smtClean="0"/>
              <a:t>Complete the checklist again at the end of the programme;</a:t>
            </a:r>
          </a:p>
          <a:p>
            <a:r>
              <a:rPr lang="en-GB" dirty="0" smtClean="0"/>
              <a:t>Return data to EPT, plus any other feedback in order for us to evaluate the impact of the programme.</a:t>
            </a:r>
          </a:p>
          <a:p>
            <a:r>
              <a:rPr lang="en-GB" dirty="0" smtClean="0"/>
              <a:t>Thank You and Good Luck !</a:t>
            </a:r>
            <a:endParaRPr lang="en-GB" dirty="0"/>
          </a:p>
        </p:txBody>
      </p:sp>
    </p:spTree>
    <p:extLst>
      <p:ext uri="{BB962C8B-B14F-4D97-AF65-F5344CB8AC3E}">
        <p14:creationId xmlns:p14="http://schemas.microsoft.com/office/powerpoint/2010/main" val="6312340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Further Information</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Ruth Dennis - Principal </a:t>
            </a:r>
            <a:r>
              <a:rPr lang="en-GB" dirty="0"/>
              <a:t>Educational Psychologist</a:t>
            </a:r>
          </a:p>
          <a:p>
            <a:pPr marL="0" indent="0">
              <a:buNone/>
            </a:pPr>
            <a:endParaRPr lang="en-GB" dirty="0" smtClean="0"/>
          </a:p>
          <a:p>
            <a:pPr marL="0" indent="0">
              <a:buNone/>
            </a:pPr>
            <a:r>
              <a:rPr lang="en-GB" dirty="0" smtClean="0"/>
              <a:t>City </a:t>
            </a:r>
            <a:r>
              <a:rPr lang="en-GB" dirty="0"/>
              <a:t>Of Bradford Metropolitan District </a:t>
            </a:r>
            <a:r>
              <a:rPr lang="en-GB" dirty="0" smtClean="0"/>
              <a:t>Council</a:t>
            </a:r>
          </a:p>
          <a:p>
            <a:pPr marL="0" indent="0">
              <a:buNone/>
            </a:pPr>
            <a:r>
              <a:rPr lang="en-GB" dirty="0" smtClean="0"/>
              <a:t>Margaret </a:t>
            </a:r>
            <a:r>
              <a:rPr lang="en-GB" dirty="0"/>
              <a:t>McMillan Tower</a:t>
            </a:r>
            <a:br>
              <a:rPr lang="en-GB" dirty="0"/>
            </a:br>
            <a:r>
              <a:rPr lang="en-GB" dirty="0"/>
              <a:t>Princes Way</a:t>
            </a:r>
            <a:br>
              <a:rPr lang="en-GB" dirty="0"/>
            </a:br>
            <a:r>
              <a:rPr lang="en-GB" dirty="0"/>
              <a:t>BRADFORD</a:t>
            </a:r>
            <a:br>
              <a:rPr lang="en-GB" dirty="0"/>
            </a:br>
            <a:r>
              <a:rPr lang="en-GB" dirty="0"/>
              <a:t>BD1 1NN</a:t>
            </a:r>
          </a:p>
          <a:p>
            <a:pPr marL="0" indent="0">
              <a:buNone/>
            </a:pPr>
            <a:endParaRPr lang="en-GB" dirty="0"/>
          </a:p>
          <a:p>
            <a:pPr marL="0" indent="0">
              <a:buNone/>
            </a:pPr>
            <a:r>
              <a:rPr lang="en-GB" dirty="0" smtClean="0">
                <a:hlinkClick r:id="rId2"/>
              </a:rPr>
              <a:t>ruth.dennis@bradford.gov.uk</a:t>
            </a:r>
            <a:endParaRPr lang="en-GB" dirty="0"/>
          </a:p>
          <a:p>
            <a:pPr marL="0" indent="0">
              <a:buNone/>
            </a:pPr>
            <a:r>
              <a:rPr lang="en-GB" dirty="0"/>
              <a:t>07582 109129 </a:t>
            </a:r>
          </a:p>
          <a:p>
            <a:pPr marL="0" indent="0">
              <a:buNone/>
            </a:pPr>
            <a:r>
              <a:rPr lang="en-GB" dirty="0"/>
              <a:t>01274 439417 </a:t>
            </a:r>
          </a:p>
          <a:p>
            <a:pPr marL="0" indent="0">
              <a:buNone/>
            </a:pPr>
            <a:r>
              <a:rPr lang="en-GB" dirty="0"/>
              <a:t> </a:t>
            </a:r>
          </a:p>
          <a:p>
            <a:endParaRPr lang="en-GB" dirty="0"/>
          </a:p>
        </p:txBody>
      </p:sp>
    </p:spTree>
    <p:extLst>
      <p:ext uri="{BB962C8B-B14F-4D97-AF65-F5344CB8AC3E}">
        <p14:creationId xmlns:p14="http://schemas.microsoft.com/office/powerpoint/2010/main" val="3470839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fographic perma model "/>
          <p:cNvPicPr/>
          <p:nvPr/>
        </p:nvPicPr>
        <p:blipFill rotWithShape="1">
          <a:blip r:embed="rId2" cstate="print">
            <a:extLst>
              <a:ext uri="{28A0092B-C50C-407E-A947-70E740481C1C}">
                <a14:useLocalDpi xmlns:a14="http://schemas.microsoft.com/office/drawing/2010/main" val="0"/>
              </a:ext>
            </a:extLst>
          </a:blip>
          <a:srcRect b="54353"/>
          <a:stretch/>
        </p:blipFill>
        <p:spPr bwMode="auto">
          <a:xfrm>
            <a:off x="571500" y="514350"/>
            <a:ext cx="7924800" cy="5829299"/>
          </a:xfrm>
          <a:prstGeom prst="rect">
            <a:avLst/>
          </a:prstGeom>
          <a:noFill/>
          <a:ln>
            <a:noFill/>
          </a:ln>
        </p:spPr>
      </p:pic>
    </p:spTree>
    <p:extLst>
      <p:ext uri="{BB962C8B-B14F-4D97-AF65-F5344CB8AC3E}">
        <p14:creationId xmlns:p14="http://schemas.microsoft.com/office/powerpoint/2010/main" val="38874848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fographic perma model "/>
          <p:cNvPicPr/>
          <p:nvPr/>
        </p:nvPicPr>
        <p:blipFill rotWithShape="1">
          <a:blip r:embed="rId2" cstate="print">
            <a:extLst>
              <a:ext uri="{28A0092B-C50C-407E-A947-70E740481C1C}">
                <a14:useLocalDpi xmlns:a14="http://schemas.microsoft.com/office/drawing/2010/main" val="0"/>
              </a:ext>
            </a:extLst>
          </a:blip>
          <a:srcRect t="30458" b="6176"/>
          <a:stretch/>
        </p:blipFill>
        <p:spPr bwMode="auto">
          <a:xfrm>
            <a:off x="771526" y="342901"/>
            <a:ext cx="6943724" cy="6210300"/>
          </a:xfrm>
          <a:prstGeom prst="rect">
            <a:avLst/>
          </a:prstGeom>
          <a:noFill/>
          <a:ln>
            <a:noFill/>
          </a:ln>
        </p:spPr>
      </p:pic>
    </p:spTree>
    <p:extLst>
      <p:ext uri="{BB962C8B-B14F-4D97-AF65-F5344CB8AC3E}">
        <p14:creationId xmlns:p14="http://schemas.microsoft.com/office/powerpoint/2010/main" val="271594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Stress and Wellbeing</a:t>
            </a:r>
            <a:endParaRPr lang="en-GB" dirty="0"/>
          </a:p>
        </p:txBody>
      </p:sp>
      <p:sp>
        <p:nvSpPr>
          <p:cNvPr id="3" name="Content Placeholder 2"/>
          <p:cNvSpPr>
            <a:spLocks noGrp="1"/>
          </p:cNvSpPr>
          <p:nvPr>
            <p:ph idx="1"/>
          </p:nvPr>
        </p:nvSpPr>
        <p:spPr/>
        <p:txBody>
          <a:bodyPr>
            <a:normAutofit fontScale="85000" lnSpcReduction="10000"/>
          </a:bodyPr>
          <a:lstStyle/>
          <a:p>
            <a:r>
              <a:rPr lang="en-GB" dirty="0"/>
              <a:t>Traditionally, </a:t>
            </a:r>
            <a:r>
              <a:rPr lang="en-GB" dirty="0" smtClean="0"/>
              <a:t>our stress response was to fill </a:t>
            </a:r>
            <a:r>
              <a:rPr lang="en-GB" dirty="0"/>
              <a:t>up with adrenaline and cortisol in a ‘fight or flight’ impulse. </a:t>
            </a:r>
            <a:r>
              <a:rPr lang="en-GB" dirty="0" smtClean="0"/>
              <a:t>These hormones </a:t>
            </a:r>
            <a:r>
              <a:rPr lang="en-GB" dirty="0"/>
              <a:t>are still released </a:t>
            </a:r>
            <a:r>
              <a:rPr lang="en-GB" dirty="0" smtClean="0"/>
              <a:t>today in reaction to external pressures.</a:t>
            </a:r>
          </a:p>
          <a:p>
            <a:endParaRPr lang="en-GB" sz="100" dirty="0"/>
          </a:p>
          <a:p>
            <a:r>
              <a:rPr lang="en-GB" dirty="0" smtClean="0"/>
              <a:t>There </a:t>
            </a:r>
            <a:r>
              <a:rPr lang="en-GB" dirty="0"/>
              <a:t>are </a:t>
            </a:r>
            <a:r>
              <a:rPr lang="en-GB" dirty="0" smtClean="0"/>
              <a:t>two different </a:t>
            </a:r>
            <a:r>
              <a:rPr lang="en-GB" dirty="0"/>
              <a:t>types of stress; </a:t>
            </a:r>
            <a:endParaRPr lang="en-GB" dirty="0" smtClean="0"/>
          </a:p>
          <a:p>
            <a:endParaRPr lang="en-GB" sz="100" dirty="0"/>
          </a:p>
          <a:p>
            <a:r>
              <a:rPr lang="en-GB" dirty="0">
                <a:solidFill>
                  <a:srgbClr val="00B050"/>
                </a:solidFill>
              </a:rPr>
              <a:t>P</a:t>
            </a:r>
            <a:r>
              <a:rPr lang="en-GB" dirty="0" smtClean="0">
                <a:solidFill>
                  <a:srgbClr val="00B050"/>
                </a:solidFill>
              </a:rPr>
              <a:t>ositive Stress</a:t>
            </a:r>
            <a:r>
              <a:rPr lang="en-GB" dirty="0">
                <a:solidFill>
                  <a:srgbClr val="00B050"/>
                </a:solidFill>
              </a:rPr>
              <a:t> </a:t>
            </a:r>
            <a:r>
              <a:rPr lang="en-GB" dirty="0" smtClean="0"/>
              <a:t>- can be productive and creative e.g</a:t>
            </a:r>
            <a:r>
              <a:rPr lang="en-GB" dirty="0"/>
              <a:t>. deadlines</a:t>
            </a:r>
            <a:r>
              <a:rPr lang="en-GB" dirty="0" smtClean="0"/>
              <a:t>.</a:t>
            </a:r>
          </a:p>
          <a:p>
            <a:endParaRPr lang="en-GB" sz="100" dirty="0"/>
          </a:p>
          <a:p>
            <a:r>
              <a:rPr lang="en-GB" dirty="0" smtClean="0">
                <a:solidFill>
                  <a:srgbClr val="FF0000"/>
                </a:solidFill>
              </a:rPr>
              <a:t>Negative </a:t>
            </a:r>
            <a:r>
              <a:rPr lang="en-GB" dirty="0">
                <a:solidFill>
                  <a:srgbClr val="FF0000"/>
                </a:solidFill>
              </a:rPr>
              <a:t>stress </a:t>
            </a:r>
            <a:r>
              <a:rPr lang="en-GB" dirty="0"/>
              <a:t>– increases cortisol levels and affects </a:t>
            </a:r>
            <a:r>
              <a:rPr lang="en-GB" dirty="0" smtClean="0"/>
              <a:t>our executive </a:t>
            </a:r>
            <a:r>
              <a:rPr lang="en-GB" dirty="0"/>
              <a:t>functioning </a:t>
            </a:r>
            <a:r>
              <a:rPr lang="en-GB" dirty="0" smtClean="0"/>
              <a:t>skills leading to reduced function.</a:t>
            </a:r>
          </a:p>
          <a:p>
            <a:endParaRPr lang="en-GB" sz="100" dirty="0" smtClean="0"/>
          </a:p>
          <a:p>
            <a:r>
              <a:rPr lang="en-GB" dirty="0" smtClean="0"/>
              <a:t>This </a:t>
            </a:r>
            <a:r>
              <a:rPr lang="en-GB" dirty="0"/>
              <a:t>has implications in your school and in the classroom.</a:t>
            </a:r>
          </a:p>
        </p:txBody>
      </p:sp>
    </p:spTree>
    <p:extLst>
      <p:ext uri="{BB962C8B-B14F-4D97-AF65-F5344CB8AC3E}">
        <p14:creationId xmlns:p14="http://schemas.microsoft.com/office/powerpoint/2010/main" val="1712870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250" t="29297" r="15860" b="15723"/>
          <a:stretch/>
        </p:blipFill>
        <p:spPr>
          <a:xfrm>
            <a:off x="628650" y="581025"/>
            <a:ext cx="8277225" cy="5362575"/>
          </a:xfrm>
          <a:prstGeom prst="rect">
            <a:avLst/>
          </a:prstGeom>
        </p:spPr>
      </p:pic>
    </p:spTree>
    <p:extLst>
      <p:ext uri="{BB962C8B-B14F-4D97-AF65-F5344CB8AC3E}">
        <p14:creationId xmlns:p14="http://schemas.microsoft.com/office/powerpoint/2010/main" val="540694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7152" y="445295"/>
            <a:ext cx="6235698" cy="6235698"/>
          </a:xfrm>
        </p:spPr>
      </p:pic>
    </p:spTree>
    <p:extLst>
      <p:ext uri="{BB962C8B-B14F-4D97-AF65-F5344CB8AC3E}">
        <p14:creationId xmlns:p14="http://schemas.microsoft.com/office/powerpoint/2010/main" val="938190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Covid-19 is impacting on staff wellbeing</a:t>
            </a:r>
            <a:endParaRPr lang="en-GB" dirty="0"/>
          </a:p>
        </p:txBody>
      </p:sp>
      <p:graphicFrame>
        <p:nvGraphicFramePr>
          <p:cNvPr id="4" name="Table 3"/>
          <p:cNvGraphicFramePr>
            <a:graphicFrameLocks noGrp="1"/>
          </p:cNvGraphicFramePr>
          <p:nvPr>
            <p:extLst/>
          </p:nvPr>
        </p:nvGraphicFramePr>
        <p:xfrm>
          <a:off x="628650" y="1806575"/>
          <a:ext cx="7791451" cy="4208316"/>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3240184470"/>
                    </a:ext>
                  </a:extLst>
                </a:gridCol>
                <a:gridCol w="3200400">
                  <a:extLst>
                    <a:ext uri="{9D8B030D-6E8A-4147-A177-3AD203B41FA5}">
                      <a16:colId xmlns:a16="http://schemas.microsoft.com/office/drawing/2014/main" val="658796402"/>
                    </a:ext>
                  </a:extLst>
                </a:gridCol>
                <a:gridCol w="3162301">
                  <a:extLst>
                    <a:ext uri="{9D8B030D-6E8A-4147-A177-3AD203B41FA5}">
                      <a16:colId xmlns:a16="http://schemas.microsoft.com/office/drawing/2014/main" val="1528355681"/>
                    </a:ext>
                  </a:extLst>
                </a:gridCol>
              </a:tblGrid>
              <a:tr h="383454">
                <a:tc>
                  <a:txBody>
                    <a:bodyPr/>
                    <a:lstStyle/>
                    <a:p>
                      <a:endParaRPr lang="en-GB" dirty="0"/>
                    </a:p>
                  </a:txBody>
                  <a:tcPr/>
                </a:tc>
                <a:tc>
                  <a:txBody>
                    <a:bodyPr/>
                    <a:lstStyle/>
                    <a:p>
                      <a:r>
                        <a:rPr lang="en-GB" dirty="0" smtClean="0"/>
                        <a:t>Home life</a:t>
                      </a:r>
                      <a:endParaRPr lang="en-GB" dirty="0"/>
                    </a:p>
                  </a:txBody>
                  <a:tcPr/>
                </a:tc>
                <a:tc>
                  <a:txBody>
                    <a:bodyPr/>
                    <a:lstStyle/>
                    <a:p>
                      <a:r>
                        <a:rPr lang="en-GB" dirty="0" smtClean="0"/>
                        <a:t>Work life</a:t>
                      </a:r>
                      <a:endParaRPr lang="en-GB" dirty="0"/>
                    </a:p>
                  </a:txBody>
                  <a:tcPr/>
                </a:tc>
                <a:extLst>
                  <a:ext uri="{0D108BD9-81ED-4DB2-BD59-A6C34878D82A}">
                    <a16:rowId xmlns:a16="http://schemas.microsoft.com/office/drawing/2014/main" val="2348370632"/>
                  </a:ext>
                </a:extLst>
              </a:tr>
              <a:tr h="383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Physiological</a:t>
                      </a:r>
                    </a:p>
                  </a:txBody>
                  <a:tcPr/>
                </a:tc>
                <a:tc>
                  <a:txBody>
                    <a:bodyPr/>
                    <a:lstStyle/>
                    <a:p>
                      <a:r>
                        <a:rPr lang="en-GB" dirty="0" smtClean="0"/>
                        <a:t>Food availability</a:t>
                      </a:r>
                    </a:p>
                    <a:p>
                      <a:r>
                        <a:rPr lang="en-GB" dirty="0" smtClean="0"/>
                        <a:t>Limits on physical activity</a:t>
                      </a:r>
                    </a:p>
                    <a:p>
                      <a:r>
                        <a:rPr lang="en-GB" dirty="0" smtClean="0"/>
                        <a:t>Disturbed sleep</a:t>
                      </a:r>
                      <a:endParaRPr lang="en-GB" dirty="0"/>
                    </a:p>
                  </a:txBody>
                  <a:tcPr/>
                </a:tc>
                <a:tc>
                  <a:txBody>
                    <a:bodyPr/>
                    <a:lstStyle/>
                    <a:p>
                      <a:r>
                        <a:rPr lang="en-GB" dirty="0" smtClean="0"/>
                        <a:t>No rest / holidays</a:t>
                      </a:r>
                      <a:endParaRPr lang="en-GB" dirty="0"/>
                    </a:p>
                  </a:txBody>
                  <a:tcPr/>
                </a:tc>
                <a:extLst>
                  <a:ext uri="{0D108BD9-81ED-4DB2-BD59-A6C34878D82A}">
                    <a16:rowId xmlns:a16="http://schemas.microsoft.com/office/drawing/2014/main" val="541512339"/>
                  </a:ext>
                </a:extLst>
              </a:tr>
              <a:tr h="1229154">
                <a:tc>
                  <a:txBody>
                    <a:bodyPr/>
                    <a:lstStyle/>
                    <a:p>
                      <a:r>
                        <a:rPr lang="en-GB" dirty="0" smtClean="0"/>
                        <a:t>Safety</a:t>
                      </a:r>
                      <a:endParaRPr lang="en-GB" dirty="0"/>
                    </a:p>
                  </a:txBody>
                  <a:tcPr/>
                </a:tc>
                <a:tc>
                  <a:txBody>
                    <a:bodyPr/>
                    <a:lstStyle/>
                    <a:p>
                      <a:r>
                        <a:rPr lang="en-GB" dirty="0" smtClean="0"/>
                        <a:t>Risk of catching </a:t>
                      </a:r>
                      <a:r>
                        <a:rPr lang="en-GB" dirty="0" err="1" smtClean="0"/>
                        <a:t>covid</a:t>
                      </a:r>
                      <a:endParaRPr lang="en-GB" dirty="0" smtClean="0"/>
                    </a:p>
                    <a:p>
                      <a:r>
                        <a:rPr lang="en-GB" dirty="0" smtClean="0"/>
                        <a:t>Being unwell</a:t>
                      </a:r>
                    </a:p>
                    <a:p>
                      <a:r>
                        <a:rPr lang="en-GB" dirty="0" smtClean="0"/>
                        <a:t>Managing wellbeing of family members</a:t>
                      </a:r>
                      <a:endParaRPr lang="en-GB" dirty="0"/>
                    </a:p>
                  </a:txBody>
                  <a:tcPr/>
                </a:tc>
                <a:tc>
                  <a:txBody>
                    <a:bodyPr/>
                    <a:lstStyle/>
                    <a:p>
                      <a:r>
                        <a:rPr lang="en-GB" dirty="0" smtClean="0"/>
                        <a:t>Loss of structure and routine</a:t>
                      </a:r>
                      <a:endParaRPr lang="en-GB" dirty="0"/>
                    </a:p>
                  </a:txBody>
                  <a:tcPr/>
                </a:tc>
                <a:extLst>
                  <a:ext uri="{0D108BD9-81ED-4DB2-BD59-A6C34878D82A}">
                    <a16:rowId xmlns:a16="http://schemas.microsoft.com/office/drawing/2014/main" val="3494440210"/>
                  </a:ext>
                </a:extLst>
              </a:tr>
              <a:tr h="383454">
                <a:tc>
                  <a:txBody>
                    <a:bodyPr/>
                    <a:lstStyle/>
                    <a:p>
                      <a:r>
                        <a:rPr lang="en-GB" dirty="0" smtClean="0"/>
                        <a:t>Love and Belonging</a:t>
                      </a:r>
                      <a:endParaRPr lang="en-GB" dirty="0"/>
                    </a:p>
                  </a:txBody>
                  <a:tcPr/>
                </a:tc>
                <a:tc>
                  <a:txBody>
                    <a:bodyPr/>
                    <a:lstStyle/>
                    <a:p>
                      <a:r>
                        <a:rPr lang="en-GB" dirty="0" smtClean="0"/>
                        <a:t>Illness and loss of</a:t>
                      </a:r>
                      <a:r>
                        <a:rPr lang="en-GB" baseline="0" dirty="0" smtClean="0"/>
                        <a:t> loved ones</a:t>
                      </a:r>
                    </a:p>
                    <a:p>
                      <a:r>
                        <a:rPr lang="en-GB" baseline="0" dirty="0" smtClean="0"/>
                        <a:t>Loss of social contact</a:t>
                      </a:r>
                      <a:endParaRPr lang="en-GB" dirty="0"/>
                    </a:p>
                  </a:txBody>
                  <a:tcPr/>
                </a:tc>
                <a:tc>
                  <a:txBody>
                    <a:bodyPr/>
                    <a:lstStyle/>
                    <a:p>
                      <a:r>
                        <a:rPr lang="en-GB" dirty="0" smtClean="0"/>
                        <a:t>Illness and loss</a:t>
                      </a:r>
                      <a:r>
                        <a:rPr lang="en-GB" baseline="0" dirty="0" smtClean="0"/>
                        <a:t> of colleagues / members of school community</a:t>
                      </a:r>
                    </a:p>
                    <a:p>
                      <a:r>
                        <a:rPr lang="en-GB" baseline="0" dirty="0" smtClean="0"/>
                        <a:t>Loss of colleague support</a:t>
                      </a:r>
                      <a:endParaRPr lang="en-GB" dirty="0"/>
                    </a:p>
                  </a:txBody>
                  <a:tcPr/>
                </a:tc>
                <a:extLst>
                  <a:ext uri="{0D108BD9-81ED-4DB2-BD59-A6C34878D82A}">
                    <a16:rowId xmlns:a16="http://schemas.microsoft.com/office/drawing/2014/main" val="312873214"/>
                  </a:ext>
                </a:extLst>
              </a:tr>
              <a:tr h="383454">
                <a:tc>
                  <a:txBody>
                    <a:bodyPr/>
                    <a:lstStyle/>
                    <a:p>
                      <a:r>
                        <a:rPr lang="en-GB" dirty="0" smtClean="0"/>
                        <a:t>Esteem</a:t>
                      </a:r>
                      <a:endParaRPr lang="en-GB" dirty="0"/>
                    </a:p>
                  </a:txBody>
                  <a:tcPr/>
                </a:tc>
                <a:tc>
                  <a:txBody>
                    <a:bodyPr/>
                    <a:lstStyle/>
                    <a:p>
                      <a:endParaRPr lang="en-GB" dirty="0"/>
                    </a:p>
                  </a:txBody>
                  <a:tcPr/>
                </a:tc>
                <a:tc>
                  <a:txBody>
                    <a:bodyPr/>
                    <a:lstStyle/>
                    <a:p>
                      <a:r>
                        <a:rPr lang="en-GB" dirty="0" smtClean="0"/>
                        <a:t>Loss of feeling of competence</a:t>
                      </a:r>
                      <a:endParaRPr lang="en-GB" dirty="0"/>
                    </a:p>
                  </a:txBody>
                  <a:tcPr/>
                </a:tc>
                <a:extLst>
                  <a:ext uri="{0D108BD9-81ED-4DB2-BD59-A6C34878D82A}">
                    <a16:rowId xmlns:a16="http://schemas.microsoft.com/office/drawing/2014/main" val="1429954600"/>
                  </a:ext>
                </a:extLst>
              </a:tr>
              <a:tr h="383454">
                <a:tc>
                  <a:txBody>
                    <a:bodyPr/>
                    <a:lstStyle/>
                    <a:p>
                      <a:r>
                        <a:rPr lang="en-GB" dirty="0" smtClean="0"/>
                        <a:t>Actualisation</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634163006"/>
                  </a:ext>
                </a:extLst>
              </a:tr>
            </a:tbl>
          </a:graphicData>
        </a:graphic>
      </p:graphicFrame>
    </p:spTree>
    <p:extLst>
      <p:ext uri="{BB962C8B-B14F-4D97-AF65-F5344CB8AC3E}">
        <p14:creationId xmlns:p14="http://schemas.microsoft.com/office/powerpoint/2010/main" val="2799894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42875"/>
            <a:ext cx="8181975" cy="1162049"/>
          </a:xfrm>
        </p:spPr>
        <p:txBody>
          <a:bodyPr>
            <a:normAutofit fontScale="90000"/>
          </a:bodyPr>
          <a:lstStyle/>
          <a:p>
            <a:r>
              <a:rPr lang="en-GB" dirty="0"/>
              <a:t>How </a:t>
            </a:r>
            <a:r>
              <a:rPr lang="en-GB" dirty="0" smtClean="0"/>
              <a:t>Schools </a:t>
            </a:r>
            <a:r>
              <a:rPr lang="en-GB" dirty="0"/>
              <a:t>can </a:t>
            </a:r>
            <a:r>
              <a:rPr lang="en-GB" dirty="0" smtClean="0"/>
              <a:t>Support </a:t>
            </a:r>
            <a:r>
              <a:rPr lang="en-GB" dirty="0"/>
              <a:t/>
            </a:r>
            <a:br>
              <a:rPr lang="en-GB" dirty="0"/>
            </a:br>
            <a:r>
              <a:rPr lang="en-GB" dirty="0" smtClean="0"/>
              <a:t>Staff Wellbeing</a:t>
            </a:r>
            <a:endParaRPr lang="en-GB" dirty="0"/>
          </a:p>
        </p:txBody>
      </p:sp>
      <p:pic>
        <p:nvPicPr>
          <p:cNvPr id="5" name="Content Placeholder 3"/>
          <p:cNvPicPr>
            <a:picLocks noChangeAspect="1"/>
          </p:cNvPicPr>
          <p:nvPr/>
        </p:nvPicPr>
        <p:blipFill rotWithShape="1">
          <a:blip r:embed="rId2"/>
          <a:srcRect l="33261" t="48826" r="34358" b="34219"/>
          <a:stretch/>
        </p:blipFill>
        <p:spPr>
          <a:xfrm>
            <a:off x="2739221" y="2992583"/>
            <a:ext cx="3823504" cy="1601586"/>
          </a:xfrm>
          <a:prstGeom prst="rect">
            <a:avLst/>
          </a:prstGeom>
        </p:spPr>
      </p:pic>
      <p:pic>
        <p:nvPicPr>
          <p:cNvPr id="6" name="Content Placeholder 3"/>
          <p:cNvPicPr>
            <a:picLocks noChangeAspect="1"/>
          </p:cNvPicPr>
          <p:nvPr/>
        </p:nvPicPr>
        <p:blipFill rotWithShape="1">
          <a:blip r:embed="rId2"/>
          <a:srcRect l="37655" t="33125" r="39039" b="51651"/>
          <a:stretch/>
        </p:blipFill>
        <p:spPr>
          <a:xfrm>
            <a:off x="3129354" y="1402370"/>
            <a:ext cx="3043238" cy="1590213"/>
          </a:xfrm>
          <a:prstGeom prst="rect">
            <a:avLst/>
          </a:prstGeom>
        </p:spPr>
      </p:pic>
      <p:pic>
        <p:nvPicPr>
          <p:cNvPr id="7" name="Content Placeholder 3"/>
          <p:cNvPicPr>
            <a:picLocks noChangeAspect="1"/>
          </p:cNvPicPr>
          <p:nvPr/>
        </p:nvPicPr>
        <p:blipFill rotWithShape="1">
          <a:blip r:embed="rId2"/>
          <a:srcRect l="29344" t="66259" r="30539" b="9383"/>
          <a:stretch/>
        </p:blipFill>
        <p:spPr>
          <a:xfrm>
            <a:off x="2314575" y="4594169"/>
            <a:ext cx="4429125" cy="2151289"/>
          </a:xfrm>
          <a:prstGeom prst="rect">
            <a:avLst/>
          </a:prstGeom>
        </p:spPr>
      </p:pic>
    </p:spTree>
    <p:extLst>
      <p:ext uri="{BB962C8B-B14F-4D97-AF65-F5344CB8AC3E}">
        <p14:creationId xmlns:p14="http://schemas.microsoft.com/office/powerpoint/2010/main" val="422042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1099</TotalTime>
  <Words>2798</Words>
  <Application>Microsoft Office PowerPoint</Application>
  <PresentationFormat>On-screen Show (4:3)</PresentationFormat>
  <Paragraphs>271</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Times New Roman</vt:lpstr>
      <vt:lpstr>Office Theme</vt:lpstr>
      <vt:lpstr>Supporting Staff Wellbeing during Covid-19 Introduction for School Leaders</vt:lpstr>
      <vt:lpstr>Purpose of this session</vt:lpstr>
      <vt:lpstr>Why does staff wellbeing matter?</vt:lpstr>
      <vt:lpstr>PowerPoint Presentation</vt:lpstr>
      <vt:lpstr>Stress and Wellbeing</vt:lpstr>
      <vt:lpstr>PowerPoint Presentation</vt:lpstr>
      <vt:lpstr>PowerPoint Presentation</vt:lpstr>
      <vt:lpstr>How Covid-19 is impacting on staff wellbeing</vt:lpstr>
      <vt:lpstr>How Schools can Support  Staff Wellbeing</vt:lpstr>
      <vt:lpstr>Using Maslow to meet basic wellbeing needs in school</vt:lpstr>
      <vt:lpstr>Existing Wellbeing Support  in your School</vt:lpstr>
      <vt:lpstr>Universal Wellbeing Support</vt:lpstr>
      <vt:lpstr>Targeted Wellbeing Support</vt:lpstr>
      <vt:lpstr>Specialist Wellbeing support</vt:lpstr>
      <vt:lpstr>Wellbeing during Covid-19</vt:lpstr>
      <vt:lpstr>Seligman’s PERMA Model</vt:lpstr>
      <vt:lpstr>Stop Look Listen Think</vt:lpstr>
      <vt:lpstr>Using PERMA in your School</vt:lpstr>
      <vt:lpstr>P –   Positive Emotions</vt:lpstr>
      <vt:lpstr>Positive Emotions in Practice</vt:lpstr>
      <vt:lpstr>Supporting Positive Emotions in the Workplace</vt:lpstr>
      <vt:lpstr>E – Engagement</vt:lpstr>
      <vt:lpstr>Engagement in Practice</vt:lpstr>
      <vt:lpstr>Supporting Engagement in the Workplace</vt:lpstr>
      <vt:lpstr>R – Relationships</vt:lpstr>
      <vt:lpstr>Relationships in Practice</vt:lpstr>
      <vt:lpstr>Supporting Relationships in the Workplace</vt:lpstr>
      <vt:lpstr>M – Meaning</vt:lpstr>
      <vt:lpstr>Meaning in Practice</vt:lpstr>
      <vt:lpstr>Supporting Meaning in the Workplace</vt:lpstr>
      <vt:lpstr>A – Accomplishments</vt:lpstr>
      <vt:lpstr>Accomplishment in Practice</vt:lpstr>
      <vt:lpstr>Supporting Accomplishment in the Workplace</vt:lpstr>
      <vt:lpstr>PERMA In the Workplace</vt:lpstr>
      <vt:lpstr>Introducing PERMA  during Covid-19</vt:lpstr>
      <vt:lpstr>Proposed Model</vt:lpstr>
      <vt:lpstr>Staff Wellbeing Support  from the EPT</vt:lpstr>
      <vt:lpstr>PERMA Audit</vt:lpstr>
      <vt:lpstr>Example Part 1</vt:lpstr>
      <vt:lpstr>Part 2</vt:lpstr>
      <vt:lpstr>Help us by Providing Feedback</vt:lpstr>
      <vt:lpstr>Further Information</vt:lpstr>
      <vt:lpstr>PowerPoint Presentation</vt:lpstr>
      <vt:lpstr>PowerPoint Presentation</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Educational Psychology Team</dc:creator>
  <cp:lastModifiedBy>Ruth Dennis</cp:lastModifiedBy>
  <cp:revision>56</cp:revision>
  <dcterms:created xsi:type="dcterms:W3CDTF">2021-01-05T15:11:13Z</dcterms:created>
  <dcterms:modified xsi:type="dcterms:W3CDTF">2021-02-22T12:09:47Z</dcterms:modified>
</cp:coreProperties>
</file>