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4"/>
  </p:notesMasterIdLst>
  <p:handoutMasterIdLst>
    <p:handoutMasterId r:id="rId25"/>
  </p:handoutMasterIdLst>
  <p:sldIdLst>
    <p:sldId id="256" r:id="rId6"/>
    <p:sldId id="265" r:id="rId7"/>
    <p:sldId id="267" r:id="rId8"/>
    <p:sldId id="286" r:id="rId9"/>
    <p:sldId id="278" r:id="rId10"/>
    <p:sldId id="258" r:id="rId11"/>
    <p:sldId id="281" r:id="rId12"/>
    <p:sldId id="268" r:id="rId13"/>
    <p:sldId id="280" r:id="rId14"/>
    <p:sldId id="282" r:id="rId15"/>
    <p:sldId id="293" r:id="rId16"/>
    <p:sldId id="294" r:id="rId17"/>
    <p:sldId id="295" r:id="rId18"/>
    <p:sldId id="296" r:id="rId19"/>
    <p:sldId id="297" r:id="rId20"/>
    <p:sldId id="298" r:id="rId21"/>
    <p:sldId id="273"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1842">
          <p15:clr>
            <a:srgbClr val="A4A3A4"/>
          </p15:clr>
        </p15:guide>
        <p15:guide id="3" orient="horz" pos="3702">
          <p15:clr>
            <a:srgbClr val="A4A3A4"/>
          </p15:clr>
        </p15:guide>
        <p15:guide id="4" orient="horz" pos="1026">
          <p15:clr>
            <a:srgbClr val="A4A3A4"/>
          </p15:clr>
        </p15:guide>
        <p15:guide id="5" orient="horz" pos="210">
          <p15:clr>
            <a:srgbClr val="A4A3A4"/>
          </p15:clr>
        </p15:guide>
        <p15:guide id="6" orient="horz" pos="754">
          <p15:clr>
            <a:srgbClr val="A4A3A4"/>
          </p15:clr>
        </p15:guide>
        <p15:guide id="7" orient="horz" pos="3748">
          <p15:clr>
            <a:srgbClr val="A4A3A4"/>
          </p15:clr>
        </p15:guide>
        <p15:guide id="8" pos="431">
          <p15:clr>
            <a:srgbClr val="A4A3A4"/>
          </p15:clr>
        </p15:guide>
        <p15:guide id="9" pos="5329">
          <p15:clr>
            <a:srgbClr val="A4A3A4"/>
          </p15:clr>
        </p15:guide>
        <p15:guide id="10" pos="2925">
          <p15:clr>
            <a:srgbClr val="A4A3A4"/>
          </p15:clr>
        </p15:guide>
        <p15:guide id="11" pos="28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 Colette"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618"/>
        <p:guide orient="horz" pos="1842"/>
        <p:guide orient="horz" pos="3702"/>
        <p:guide orient="horz" pos="1026"/>
        <p:guide orient="horz" pos="210"/>
        <p:guide orient="horz" pos="754"/>
        <p:guide orient="horz" pos="3748"/>
        <p:guide pos="431"/>
        <p:guide pos="5329"/>
        <p:guide pos="2925"/>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Ben" userId="1268c0d4-60a1-4624-b6e0-b4865f0818e7" providerId="ADAL" clId="{764C4F76-A358-43E4-A597-27B18FEF5788}"/>
    <pc:docChg chg="undo custSel modSld">
      <pc:chgData name="THOMPSON, Ben" userId="1268c0d4-60a1-4624-b6e0-b4865f0818e7" providerId="ADAL" clId="{764C4F76-A358-43E4-A597-27B18FEF5788}" dt="2022-10-05T10:47:21.467" v="3" actId="20577"/>
      <pc:docMkLst>
        <pc:docMk/>
      </pc:docMkLst>
      <pc:sldChg chg="modSp mod">
        <pc:chgData name="THOMPSON, Ben" userId="1268c0d4-60a1-4624-b6e0-b4865f0818e7" providerId="ADAL" clId="{764C4F76-A358-43E4-A597-27B18FEF5788}" dt="2022-10-05T10:47:21.467" v="3" actId="20577"/>
        <pc:sldMkLst>
          <pc:docMk/>
          <pc:sldMk cId="2292690803" sldId="297"/>
        </pc:sldMkLst>
        <pc:spChg chg="mod">
          <ac:chgData name="THOMPSON, Ben" userId="1268c0d4-60a1-4624-b6e0-b4865f0818e7" providerId="ADAL" clId="{764C4F76-A358-43E4-A597-27B18FEF5788}" dt="2022-10-05T10:47:21.467" v="3" actId="20577"/>
          <ac:spMkLst>
            <pc:docMk/>
            <pc:sldMk cId="2292690803" sldId="297"/>
            <ac:spMk id="6" creationId="{3E97AE15-2047-0224-785D-9C5F85A6E6A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3E899-6C75-4E10-94DB-CE3142A2B292}" type="doc">
      <dgm:prSet loTypeId="urn:microsoft.com/office/officeart/2005/8/layout/hProcess9" loCatId="process" qsTypeId="urn:microsoft.com/office/officeart/2005/8/quickstyle/simple1" qsCatId="simple" csTypeId="urn:microsoft.com/office/officeart/2005/8/colors/accent1_2" csCatId="accent1" phldr="1"/>
      <dgm:spPr/>
    </dgm:pt>
    <dgm:pt modelId="{1D2DBA44-4BD0-4D95-A010-967D6BC0D1F3}">
      <dgm:prSet phldrT="[Text]" custT="1"/>
      <dgm:spPr/>
      <dgm:t>
        <a:bodyPr lIns="0" rIns="0"/>
        <a:lstStyle/>
        <a:p>
          <a:r>
            <a:rPr lang="en-GB" sz="2000" b="1" dirty="0">
              <a:latin typeface="Calibri" panose="020F0502020204030204" pitchFamily="34" charset="0"/>
              <a:cs typeface="Calibri" panose="020F0502020204030204" pitchFamily="34" charset="0"/>
            </a:rPr>
            <a:t>1.     Eligibility</a:t>
          </a:r>
        </a:p>
      </dgm:t>
    </dgm:pt>
    <dgm:pt modelId="{DFFAADBD-741B-43CB-9A12-21EBCA719C9F}" type="parTrans" cxnId="{C86EB65D-0C3F-4425-A35E-AA3B05C5ACAC}">
      <dgm:prSet/>
      <dgm:spPr/>
      <dgm:t>
        <a:bodyPr/>
        <a:lstStyle/>
        <a:p>
          <a:endParaRPr lang="en-GB"/>
        </a:p>
      </dgm:t>
    </dgm:pt>
    <dgm:pt modelId="{BF9E0D13-296E-4A85-B038-F482A7973689}" type="sibTrans" cxnId="{C86EB65D-0C3F-4425-A35E-AA3B05C5ACAC}">
      <dgm:prSet/>
      <dgm:spPr/>
      <dgm:t>
        <a:bodyPr/>
        <a:lstStyle/>
        <a:p>
          <a:endParaRPr lang="en-GB"/>
        </a:p>
      </dgm:t>
    </dgm:pt>
    <dgm:pt modelId="{725B3EE7-B750-49B9-9966-01E170D0155E}">
      <dgm:prSet phldrT="[Text]" custT="1"/>
      <dgm:spPr/>
      <dgm:t>
        <a:bodyPr lIns="0" rIns="0"/>
        <a:lstStyle/>
        <a:p>
          <a:r>
            <a:rPr lang="en-GB" sz="2000" b="1" dirty="0">
              <a:latin typeface="Calibri" panose="020F0502020204030204" pitchFamily="34" charset="0"/>
              <a:cs typeface="Calibri" panose="020F0502020204030204" pitchFamily="34" charset="0"/>
            </a:rPr>
            <a:t>3. Procurement</a:t>
          </a:r>
        </a:p>
      </dgm:t>
    </dgm:pt>
    <dgm:pt modelId="{0687B245-BD65-46D5-99FB-2E3B1651600A}" type="parTrans" cxnId="{5716CFE2-F007-475D-916D-31E677E03B11}">
      <dgm:prSet/>
      <dgm:spPr/>
      <dgm:t>
        <a:bodyPr/>
        <a:lstStyle/>
        <a:p>
          <a:endParaRPr lang="en-GB"/>
        </a:p>
      </dgm:t>
    </dgm:pt>
    <dgm:pt modelId="{31377174-F963-424D-B8BF-84A078AAAC37}" type="sibTrans" cxnId="{5716CFE2-F007-475D-916D-31E677E03B11}">
      <dgm:prSet/>
      <dgm:spPr/>
      <dgm:t>
        <a:bodyPr/>
        <a:lstStyle/>
        <a:p>
          <a:endParaRPr lang="en-GB"/>
        </a:p>
      </dgm:t>
    </dgm:pt>
    <dgm:pt modelId="{B8412769-8481-4529-84A6-30CD479574BA}">
      <dgm:prSet phldrT="[Text]" custT="1"/>
      <dgm:spPr/>
      <dgm:t>
        <a:bodyPr lIns="0" rIns="0"/>
        <a:lstStyle/>
        <a:p>
          <a:r>
            <a:rPr lang="en-GB" sz="2000" b="1" dirty="0">
              <a:latin typeface="Calibri" panose="020F0502020204030204" pitchFamily="34" charset="0"/>
              <a:cs typeface="Calibri" panose="020F0502020204030204" pitchFamily="34" charset="0"/>
            </a:rPr>
            <a:t>4.           Grant Award</a:t>
          </a:r>
        </a:p>
      </dgm:t>
    </dgm:pt>
    <dgm:pt modelId="{F3FB10E3-08CC-41E3-93A4-944E5C16B8C0}" type="parTrans" cxnId="{B2B5A4DA-F7EC-44AB-873D-BD29AABBCFB1}">
      <dgm:prSet/>
      <dgm:spPr/>
      <dgm:t>
        <a:bodyPr/>
        <a:lstStyle/>
        <a:p>
          <a:endParaRPr lang="en-GB"/>
        </a:p>
      </dgm:t>
    </dgm:pt>
    <dgm:pt modelId="{7E13D018-17E8-425B-A991-511740FAB993}" type="sibTrans" cxnId="{B2B5A4DA-F7EC-44AB-873D-BD29AABBCFB1}">
      <dgm:prSet/>
      <dgm:spPr/>
      <dgm:t>
        <a:bodyPr/>
        <a:lstStyle/>
        <a:p>
          <a:endParaRPr lang="en-GB"/>
        </a:p>
      </dgm:t>
    </dgm:pt>
    <dgm:pt modelId="{3A422FEA-A6AC-4FAF-A7FC-DE49F82136F8}">
      <dgm:prSet phldrT="[Text]" custT="1"/>
      <dgm:spPr/>
      <dgm:t>
        <a:bodyPr lIns="0" rIns="0"/>
        <a:lstStyle/>
        <a:p>
          <a:r>
            <a:rPr lang="en-GB" sz="2000" b="1" dirty="0">
              <a:latin typeface="Calibri" panose="020F0502020204030204" pitchFamily="34" charset="0"/>
              <a:cs typeface="Calibri" panose="020F0502020204030204" pitchFamily="34" charset="0"/>
            </a:rPr>
            <a:t>2. Onboarding</a:t>
          </a:r>
        </a:p>
      </dgm:t>
    </dgm:pt>
    <dgm:pt modelId="{348951AB-78B7-4D8A-B585-7C0133AC029A}" type="parTrans" cxnId="{8D5F5600-A882-4E1B-8B37-F4C7FA7B775C}">
      <dgm:prSet/>
      <dgm:spPr/>
      <dgm:t>
        <a:bodyPr/>
        <a:lstStyle/>
        <a:p>
          <a:endParaRPr lang="en-GB"/>
        </a:p>
      </dgm:t>
    </dgm:pt>
    <dgm:pt modelId="{91E0C3F9-A77A-4CEB-B2A8-4A681ECF2197}" type="sibTrans" cxnId="{8D5F5600-A882-4E1B-8B37-F4C7FA7B775C}">
      <dgm:prSet/>
      <dgm:spPr/>
      <dgm:t>
        <a:bodyPr/>
        <a:lstStyle/>
        <a:p>
          <a:endParaRPr lang="en-GB"/>
        </a:p>
      </dgm:t>
    </dgm:pt>
    <dgm:pt modelId="{70812038-66C9-4BB3-BEC4-A4DCC43ED29B}">
      <dgm:prSet phldrT="[Text]" custT="1"/>
      <dgm:spPr/>
      <dgm:t>
        <a:bodyPr lIns="0" rIns="0"/>
        <a:lstStyle/>
        <a:p>
          <a:r>
            <a:rPr lang="en-GB" sz="2000" b="1" dirty="0">
              <a:latin typeface="Calibri" panose="020F0502020204030204" pitchFamily="34" charset="0"/>
              <a:cs typeface="Calibri" panose="020F0502020204030204" pitchFamily="34" charset="0"/>
            </a:rPr>
            <a:t>5. Completion</a:t>
          </a:r>
        </a:p>
      </dgm:t>
    </dgm:pt>
    <dgm:pt modelId="{961D4928-00C7-4CFD-A9A7-DBBB4A2EAA85}" type="parTrans" cxnId="{6E205594-F252-4029-BF58-AE977854F57B}">
      <dgm:prSet/>
      <dgm:spPr/>
      <dgm:t>
        <a:bodyPr/>
        <a:lstStyle/>
        <a:p>
          <a:endParaRPr lang="en-GB"/>
        </a:p>
      </dgm:t>
    </dgm:pt>
    <dgm:pt modelId="{A516F80F-4B86-417A-9C7E-66F0141D6186}" type="sibTrans" cxnId="{6E205594-F252-4029-BF58-AE977854F57B}">
      <dgm:prSet/>
      <dgm:spPr/>
      <dgm:t>
        <a:bodyPr/>
        <a:lstStyle/>
        <a:p>
          <a:endParaRPr lang="en-GB"/>
        </a:p>
      </dgm:t>
    </dgm:pt>
    <dgm:pt modelId="{D3133A28-B626-41EE-AA4F-57FD7EEF1E1D}" type="pres">
      <dgm:prSet presAssocID="{CA33E899-6C75-4E10-94DB-CE3142A2B292}" presName="CompostProcess" presStyleCnt="0">
        <dgm:presLayoutVars>
          <dgm:dir/>
          <dgm:resizeHandles val="exact"/>
        </dgm:presLayoutVars>
      </dgm:prSet>
      <dgm:spPr/>
    </dgm:pt>
    <dgm:pt modelId="{4991778F-6C4B-4010-B0B2-8CC28EA12EC5}" type="pres">
      <dgm:prSet presAssocID="{CA33E899-6C75-4E10-94DB-CE3142A2B292}" presName="arrow" presStyleLbl="bgShp" presStyleIdx="0" presStyleCnt="1"/>
      <dgm:spPr/>
    </dgm:pt>
    <dgm:pt modelId="{8E177006-EAEE-4E93-BE39-A2A58E0A1CFF}" type="pres">
      <dgm:prSet presAssocID="{CA33E899-6C75-4E10-94DB-CE3142A2B292}" presName="linearProcess" presStyleCnt="0"/>
      <dgm:spPr/>
    </dgm:pt>
    <dgm:pt modelId="{38DD504A-04C3-42FF-9871-CB475B193979}" type="pres">
      <dgm:prSet presAssocID="{1D2DBA44-4BD0-4D95-A010-967D6BC0D1F3}" presName="textNode" presStyleLbl="node1" presStyleIdx="0" presStyleCnt="5" custScaleX="74026">
        <dgm:presLayoutVars>
          <dgm:bulletEnabled val="1"/>
        </dgm:presLayoutVars>
      </dgm:prSet>
      <dgm:spPr/>
      <dgm:t>
        <a:bodyPr/>
        <a:lstStyle/>
        <a:p>
          <a:endParaRPr lang="en-US"/>
        </a:p>
      </dgm:t>
    </dgm:pt>
    <dgm:pt modelId="{1AA51482-9596-4C44-ACF0-C1FF37CB93E5}" type="pres">
      <dgm:prSet presAssocID="{BF9E0D13-296E-4A85-B038-F482A7973689}" presName="sibTrans" presStyleCnt="0"/>
      <dgm:spPr/>
    </dgm:pt>
    <dgm:pt modelId="{C6F6B96A-8630-43FF-8620-570D9C0A9541}" type="pres">
      <dgm:prSet presAssocID="{3A422FEA-A6AC-4FAF-A7FC-DE49F82136F8}" presName="textNode" presStyleLbl="node1" presStyleIdx="1" presStyleCnt="5" custScaleX="74026">
        <dgm:presLayoutVars>
          <dgm:bulletEnabled val="1"/>
        </dgm:presLayoutVars>
      </dgm:prSet>
      <dgm:spPr/>
      <dgm:t>
        <a:bodyPr/>
        <a:lstStyle/>
        <a:p>
          <a:endParaRPr lang="en-US"/>
        </a:p>
      </dgm:t>
    </dgm:pt>
    <dgm:pt modelId="{893102F5-4BA1-4B8A-B0F9-6EAAFF3AD160}" type="pres">
      <dgm:prSet presAssocID="{91E0C3F9-A77A-4CEB-B2A8-4A681ECF2197}" presName="sibTrans" presStyleCnt="0"/>
      <dgm:spPr/>
    </dgm:pt>
    <dgm:pt modelId="{C6B3D901-0825-44C7-90B1-D7A29CCBF7D0}" type="pres">
      <dgm:prSet presAssocID="{725B3EE7-B750-49B9-9966-01E170D0155E}" presName="textNode" presStyleLbl="node1" presStyleIdx="2" presStyleCnt="5" custScaleX="74026">
        <dgm:presLayoutVars>
          <dgm:bulletEnabled val="1"/>
        </dgm:presLayoutVars>
      </dgm:prSet>
      <dgm:spPr/>
      <dgm:t>
        <a:bodyPr/>
        <a:lstStyle/>
        <a:p>
          <a:endParaRPr lang="en-US"/>
        </a:p>
      </dgm:t>
    </dgm:pt>
    <dgm:pt modelId="{F0BFD288-6CEF-4FF8-8425-A118C62E05C8}" type="pres">
      <dgm:prSet presAssocID="{31377174-F963-424D-B8BF-84A078AAAC37}" presName="sibTrans" presStyleCnt="0"/>
      <dgm:spPr/>
    </dgm:pt>
    <dgm:pt modelId="{72F40A25-370F-45DE-AF00-EDF94DEBBD0F}" type="pres">
      <dgm:prSet presAssocID="{B8412769-8481-4529-84A6-30CD479574BA}" presName="textNode" presStyleLbl="node1" presStyleIdx="3" presStyleCnt="5" custScaleX="74026">
        <dgm:presLayoutVars>
          <dgm:bulletEnabled val="1"/>
        </dgm:presLayoutVars>
      </dgm:prSet>
      <dgm:spPr/>
      <dgm:t>
        <a:bodyPr/>
        <a:lstStyle/>
        <a:p>
          <a:endParaRPr lang="en-US"/>
        </a:p>
      </dgm:t>
    </dgm:pt>
    <dgm:pt modelId="{C09623B5-60E1-4611-BA01-82909150B06A}" type="pres">
      <dgm:prSet presAssocID="{7E13D018-17E8-425B-A991-511740FAB993}" presName="sibTrans" presStyleCnt="0"/>
      <dgm:spPr/>
    </dgm:pt>
    <dgm:pt modelId="{992C3AAF-50F9-41AD-92DD-E3AB43FCED8E}" type="pres">
      <dgm:prSet presAssocID="{70812038-66C9-4BB3-BEC4-A4DCC43ED29B}" presName="textNode" presStyleLbl="node1" presStyleIdx="4" presStyleCnt="5" custScaleX="74026">
        <dgm:presLayoutVars>
          <dgm:bulletEnabled val="1"/>
        </dgm:presLayoutVars>
      </dgm:prSet>
      <dgm:spPr/>
      <dgm:t>
        <a:bodyPr/>
        <a:lstStyle/>
        <a:p>
          <a:endParaRPr lang="en-US"/>
        </a:p>
      </dgm:t>
    </dgm:pt>
  </dgm:ptLst>
  <dgm:cxnLst>
    <dgm:cxn modelId="{F276198A-EBC9-4754-9415-ECCE1FB1C890}" type="presOf" srcId="{1D2DBA44-4BD0-4D95-A010-967D6BC0D1F3}" destId="{38DD504A-04C3-42FF-9871-CB475B193979}" srcOrd="0" destOrd="0" presId="urn:microsoft.com/office/officeart/2005/8/layout/hProcess9"/>
    <dgm:cxn modelId="{6E205594-F252-4029-BF58-AE977854F57B}" srcId="{CA33E899-6C75-4E10-94DB-CE3142A2B292}" destId="{70812038-66C9-4BB3-BEC4-A4DCC43ED29B}" srcOrd="4" destOrd="0" parTransId="{961D4928-00C7-4CFD-A9A7-DBBB4A2EAA85}" sibTransId="{A516F80F-4B86-417A-9C7E-66F0141D6186}"/>
    <dgm:cxn modelId="{A939E5D3-84E1-4EAB-BEE9-D899A8DB7C5A}" type="presOf" srcId="{725B3EE7-B750-49B9-9966-01E170D0155E}" destId="{C6B3D901-0825-44C7-90B1-D7A29CCBF7D0}" srcOrd="0" destOrd="0" presId="urn:microsoft.com/office/officeart/2005/8/layout/hProcess9"/>
    <dgm:cxn modelId="{B2B5A4DA-F7EC-44AB-873D-BD29AABBCFB1}" srcId="{CA33E899-6C75-4E10-94DB-CE3142A2B292}" destId="{B8412769-8481-4529-84A6-30CD479574BA}" srcOrd="3" destOrd="0" parTransId="{F3FB10E3-08CC-41E3-93A4-944E5C16B8C0}" sibTransId="{7E13D018-17E8-425B-A991-511740FAB993}"/>
    <dgm:cxn modelId="{14376D24-922F-4EBB-81BB-DAF949A9E661}" type="presOf" srcId="{3A422FEA-A6AC-4FAF-A7FC-DE49F82136F8}" destId="{C6F6B96A-8630-43FF-8620-570D9C0A9541}" srcOrd="0" destOrd="0" presId="urn:microsoft.com/office/officeart/2005/8/layout/hProcess9"/>
    <dgm:cxn modelId="{CDEBB1F5-C01D-4E37-A8A1-D0F160ACD46F}" type="presOf" srcId="{70812038-66C9-4BB3-BEC4-A4DCC43ED29B}" destId="{992C3AAF-50F9-41AD-92DD-E3AB43FCED8E}" srcOrd="0" destOrd="0" presId="urn:microsoft.com/office/officeart/2005/8/layout/hProcess9"/>
    <dgm:cxn modelId="{3322EA9A-C1DD-4A5B-AD14-5A287AEC5C28}" type="presOf" srcId="{CA33E899-6C75-4E10-94DB-CE3142A2B292}" destId="{D3133A28-B626-41EE-AA4F-57FD7EEF1E1D}" srcOrd="0" destOrd="0" presId="urn:microsoft.com/office/officeart/2005/8/layout/hProcess9"/>
    <dgm:cxn modelId="{0EBA65EA-E91B-45C7-B05A-36D339ADF38B}" type="presOf" srcId="{B8412769-8481-4529-84A6-30CD479574BA}" destId="{72F40A25-370F-45DE-AF00-EDF94DEBBD0F}" srcOrd="0" destOrd="0" presId="urn:microsoft.com/office/officeart/2005/8/layout/hProcess9"/>
    <dgm:cxn modelId="{5716CFE2-F007-475D-916D-31E677E03B11}" srcId="{CA33E899-6C75-4E10-94DB-CE3142A2B292}" destId="{725B3EE7-B750-49B9-9966-01E170D0155E}" srcOrd="2" destOrd="0" parTransId="{0687B245-BD65-46D5-99FB-2E3B1651600A}" sibTransId="{31377174-F963-424D-B8BF-84A078AAAC37}"/>
    <dgm:cxn modelId="{8D5F5600-A882-4E1B-8B37-F4C7FA7B775C}" srcId="{CA33E899-6C75-4E10-94DB-CE3142A2B292}" destId="{3A422FEA-A6AC-4FAF-A7FC-DE49F82136F8}" srcOrd="1" destOrd="0" parTransId="{348951AB-78B7-4D8A-B585-7C0133AC029A}" sibTransId="{91E0C3F9-A77A-4CEB-B2A8-4A681ECF2197}"/>
    <dgm:cxn modelId="{C86EB65D-0C3F-4425-A35E-AA3B05C5ACAC}" srcId="{CA33E899-6C75-4E10-94DB-CE3142A2B292}" destId="{1D2DBA44-4BD0-4D95-A010-967D6BC0D1F3}" srcOrd="0" destOrd="0" parTransId="{DFFAADBD-741B-43CB-9A12-21EBCA719C9F}" sibTransId="{BF9E0D13-296E-4A85-B038-F482A7973689}"/>
    <dgm:cxn modelId="{5073B6A4-0853-4095-940F-2A71A13D2B74}" type="presParOf" srcId="{D3133A28-B626-41EE-AA4F-57FD7EEF1E1D}" destId="{4991778F-6C4B-4010-B0B2-8CC28EA12EC5}" srcOrd="0" destOrd="0" presId="urn:microsoft.com/office/officeart/2005/8/layout/hProcess9"/>
    <dgm:cxn modelId="{E7B9D217-5AB9-43B9-B5E1-A22DBCC5D513}" type="presParOf" srcId="{D3133A28-B626-41EE-AA4F-57FD7EEF1E1D}" destId="{8E177006-EAEE-4E93-BE39-A2A58E0A1CFF}" srcOrd="1" destOrd="0" presId="urn:microsoft.com/office/officeart/2005/8/layout/hProcess9"/>
    <dgm:cxn modelId="{393BBE44-21E4-47F4-A728-8FEAD44B8175}" type="presParOf" srcId="{8E177006-EAEE-4E93-BE39-A2A58E0A1CFF}" destId="{38DD504A-04C3-42FF-9871-CB475B193979}" srcOrd="0" destOrd="0" presId="urn:microsoft.com/office/officeart/2005/8/layout/hProcess9"/>
    <dgm:cxn modelId="{C7BDAB60-D5C0-4CDD-A45B-2E8B938B1237}" type="presParOf" srcId="{8E177006-EAEE-4E93-BE39-A2A58E0A1CFF}" destId="{1AA51482-9596-4C44-ACF0-C1FF37CB93E5}" srcOrd="1" destOrd="0" presId="urn:microsoft.com/office/officeart/2005/8/layout/hProcess9"/>
    <dgm:cxn modelId="{FDD57771-2685-4215-A22A-1EA80B95B7D8}" type="presParOf" srcId="{8E177006-EAEE-4E93-BE39-A2A58E0A1CFF}" destId="{C6F6B96A-8630-43FF-8620-570D9C0A9541}" srcOrd="2" destOrd="0" presId="urn:microsoft.com/office/officeart/2005/8/layout/hProcess9"/>
    <dgm:cxn modelId="{08287DA5-15D5-43B1-936E-BC5B832D951E}" type="presParOf" srcId="{8E177006-EAEE-4E93-BE39-A2A58E0A1CFF}" destId="{893102F5-4BA1-4B8A-B0F9-6EAAFF3AD160}" srcOrd="3" destOrd="0" presId="urn:microsoft.com/office/officeart/2005/8/layout/hProcess9"/>
    <dgm:cxn modelId="{6F105D89-D7B8-45C5-A829-1D2F15993AAC}" type="presParOf" srcId="{8E177006-EAEE-4E93-BE39-A2A58E0A1CFF}" destId="{C6B3D901-0825-44C7-90B1-D7A29CCBF7D0}" srcOrd="4" destOrd="0" presId="urn:microsoft.com/office/officeart/2005/8/layout/hProcess9"/>
    <dgm:cxn modelId="{C5570BC6-2DDF-45D8-B4F2-94C2082B694B}" type="presParOf" srcId="{8E177006-EAEE-4E93-BE39-A2A58E0A1CFF}" destId="{F0BFD288-6CEF-4FF8-8425-A118C62E05C8}" srcOrd="5" destOrd="0" presId="urn:microsoft.com/office/officeart/2005/8/layout/hProcess9"/>
    <dgm:cxn modelId="{E046834A-3373-431C-B6EC-7D041FBDDA38}" type="presParOf" srcId="{8E177006-EAEE-4E93-BE39-A2A58E0A1CFF}" destId="{72F40A25-370F-45DE-AF00-EDF94DEBBD0F}" srcOrd="6" destOrd="0" presId="urn:microsoft.com/office/officeart/2005/8/layout/hProcess9"/>
    <dgm:cxn modelId="{B4F9A4CF-71FF-4C91-817C-330A72A25CCF}" type="presParOf" srcId="{8E177006-EAEE-4E93-BE39-A2A58E0A1CFF}" destId="{C09623B5-60E1-4611-BA01-82909150B06A}" srcOrd="7" destOrd="0" presId="urn:microsoft.com/office/officeart/2005/8/layout/hProcess9"/>
    <dgm:cxn modelId="{73EB911C-BFE3-4CE8-AB94-E327A1C781A9}" type="presParOf" srcId="{8E177006-EAEE-4E93-BE39-A2A58E0A1CFF}" destId="{992C3AAF-50F9-41AD-92DD-E3AB43FCED8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1778F-6C4B-4010-B0B2-8CC28EA12EC5}">
      <dsp:nvSpPr>
        <dsp:cNvPr id="0" name=""/>
        <dsp:cNvSpPr/>
      </dsp:nvSpPr>
      <dsp:spPr>
        <a:xfrm>
          <a:off x="663854" y="0"/>
          <a:ext cx="7523683" cy="35844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D504A-04C3-42FF-9871-CB475B193979}">
      <dsp:nvSpPr>
        <dsp:cNvPr id="0" name=""/>
        <dsp:cNvSpPr/>
      </dsp:nvSpPr>
      <dsp:spPr>
        <a:xfrm>
          <a:off x="4440" y="1075334"/>
          <a:ext cx="1554898" cy="143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GB" sz="2000" b="1" kern="1200" dirty="0">
              <a:latin typeface="Calibri" panose="020F0502020204030204" pitchFamily="34" charset="0"/>
              <a:cs typeface="Calibri" panose="020F0502020204030204" pitchFamily="34" charset="0"/>
            </a:rPr>
            <a:t>1.     Eligibility</a:t>
          </a:r>
        </a:p>
      </dsp:txBody>
      <dsp:txXfrm>
        <a:off x="74431" y="1145325"/>
        <a:ext cx="1414916" cy="1293797"/>
      </dsp:txXfrm>
    </dsp:sp>
    <dsp:sp modelId="{C6F6B96A-8630-43FF-8620-570D9C0A9541}">
      <dsp:nvSpPr>
        <dsp:cNvPr id="0" name=""/>
        <dsp:cNvSpPr/>
      </dsp:nvSpPr>
      <dsp:spPr>
        <a:xfrm>
          <a:off x="1826343" y="1075334"/>
          <a:ext cx="1554898" cy="143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GB" sz="2000" b="1" kern="1200" dirty="0">
              <a:latin typeface="Calibri" panose="020F0502020204030204" pitchFamily="34" charset="0"/>
              <a:cs typeface="Calibri" panose="020F0502020204030204" pitchFamily="34" charset="0"/>
            </a:rPr>
            <a:t>2. Onboarding</a:t>
          </a:r>
        </a:p>
      </dsp:txBody>
      <dsp:txXfrm>
        <a:off x="1896334" y="1145325"/>
        <a:ext cx="1414916" cy="1293797"/>
      </dsp:txXfrm>
    </dsp:sp>
    <dsp:sp modelId="{C6B3D901-0825-44C7-90B1-D7A29CCBF7D0}">
      <dsp:nvSpPr>
        <dsp:cNvPr id="0" name=""/>
        <dsp:cNvSpPr/>
      </dsp:nvSpPr>
      <dsp:spPr>
        <a:xfrm>
          <a:off x="3648246" y="1075334"/>
          <a:ext cx="1554898" cy="143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GB" sz="2000" b="1" kern="1200" dirty="0">
              <a:latin typeface="Calibri" panose="020F0502020204030204" pitchFamily="34" charset="0"/>
              <a:cs typeface="Calibri" panose="020F0502020204030204" pitchFamily="34" charset="0"/>
            </a:rPr>
            <a:t>3. Procurement</a:t>
          </a:r>
        </a:p>
      </dsp:txBody>
      <dsp:txXfrm>
        <a:off x="3718237" y="1145325"/>
        <a:ext cx="1414916" cy="1293797"/>
      </dsp:txXfrm>
    </dsp:sp>
    <dsp:sp modelId="{72F40A25-370F-45DE-AF00-EDF94DEBBD0F}">
      <dsp:nvSpPr>
        <dsp:cNvPr id="0" name=""/>
        <dsp:cNvSpPr/>
      </dsp:nvSpPr>
      <dsp:spPr>
        <a:xfrm>
          <a:off x="5470149" y="1075334"/>
          <a:ext cx="1554898" cy="143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GB" sz="2000" b="1" kern="1200" dirty="0">
              <a:latin typeface="Calibri" panose="020F0502020204030204" pitchFamily="34" charset="0"/>
              <a:cs typeface="Calibri" panose="020F0502020204030204" pitchFamily="34" charset="0"/>
            </a:rPr>
            <a:t>4.           Grant Award</a:t>
          </a:r>
        </a:p>
      </dsp:txBody>
      <dsp:txXfrm>
        <a:off x="5540140" y="1145325"/>
        <a:ext cx="1414916" cy="1293797"/>
      </dsp:txXfrm>
    </dsp:sp>
    <dsp:sp modelId="{992C3AAF-50F9-41AD-92DD-E3AB43FCED8E}">
      <dsp:nvSpPr>
        <dsp:cNvPr id="0" name=""/>
        <dsp:cNvSpPr/>
      </dsp:nvSpPr>
      <dsp:spPr>
        <a:xfrm>
          <a:off x="7292052" y="1075334"/>
          <a:ext cx="1554898" cy="1433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GB" sz="2000" b="1" kern="1200" dirty="0">
              <a:latin typeface="Calibri" panose="020F0502020204030204" pitchFamily="34" charset="0"/>
              <a:cs typeface="Calibri" panose="020F0502020204030204" pitchFamily="34" charset="0"/>
            </a:rPr>
            <a:t>5. Completion</a:t>
          </a:r>
        </a:p>
      </dsp:txBody>
      <dsp:txXfrm>
        <a:off x="7362043" y="1145325"/>
        <a:ext cx="1414916" cy="12937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0599" y="8686800"/>
            <a:ext cx="1123157" cy="457200"/>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30/11/2022</a:t>
            </a:fld>
            <a:endParaRPr lang="en-GB"/>
          </a:p>
        </p:txBody>
      </p:sp>
      <p:sp>
        <p:nvSpPr>
          <p:cNvPr id="4" name="Footer Placeholder 3"/>
          <p:cNvSpPr>
            <a:spLocks noGrp="1"/>
          </p:cNvSpPr>
          <p:nvPr>
            <p:ph type="ftr" sz="quarter" idx="2"/>
          </p:nvPr>
        </p:nvSpPr>
        <p:spPr>
          <a:xfrm>
            <a:off x="1268578" y="8686800"/>
            <a:ext cx="4896725" cy="457200"/>
          </a:xfrm>
          <a:prstGeom prst="rect">
            <a:avLst/>
          </a:prstGeom>
        </p:spPr>
        <p:txBody>
          <a:bodyPr vert="horz" lIns="91440" tIns="45720" rIns="91440" bIns="45720" rtlCol="0" anchor="t" anchorCtr="0"/>
          <a:lstStyle>
            <a:lvl1pPr algn="l">
              <a:defRPr sz="1200"/>
            </a:lvl1pPr>
          </a:lstStyle>
          <a:p>
            <a:endParaRPr lang="en-GB"/>
          </a:p>
        </p:txBody>
      </p:sp>
      <p:sp>
        <p:nvSpPr>
          <p:cNvPr id="5" name="Slide Number Placeholder 4"/>
          <p:cNvSpPr>
            <a:spLocks noGrp="1"/>
          </p:cNvSpPr>
          <p:nvPr>
            <p:ph type="sldNum" sz="quarter" idx="3"/>
          </p:nvPr>
        </p:nvSpPr>
        <p:spPr>
          <a:xfrm>
            <a:off x="6309319" y="8685213"/>
            <a:ext cx="547093" cy="457200"/>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
        <p:nvSpPr>
          <p:cNvPr id="7" name="Header Placeholder 6"/>
          <p:cNvSpPr>
            <a:spLocks noGrp="1"/>
          </p:cNvSpPr>
          <p:nvPr>
            <p:ph type="hdr" sz="quarter"/>
          </p:nvPr>
        </p:nvSpPr>
        <p:spPr>
          <a:xfrm>
            <a:off x="1556792" y="179512"/>
            <a:ext cx="4752528" cy="504056"/>
          </a:xfrm>
          <a:prstGeom prst="rect">
            <a:avLst/>
          </a:prstGeom>
        </p:spPr>
        <p:txBody>
          <a:bodyPr vert="horz" lIns="91440" tIns="45720" rIns="91440" bIns="45720" rtlCol="0"/>
          <a:lstStyle>
            <a:lvl1pPr algn="l">
              <a:defRPr sz="1200"/>
            </a:lvl1pPr>
          </a:lstStyle>
          <a:p>
            <a:endParaRPr lang="en-GB"/>
          </a:p>
        </p:txBody>
      </p:sp>
      <p:pic>
        <p:nvPicPr>
          <p:cNvPr id="8" name="Picture 7" descr="Department for Education" title="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79512"/>
            <a:ext cx="864096" cy="5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4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696" y="251520"/>
            <a:ext cx="5400600" cy="4050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2696" y="4343400"/>
            <a:ext cx="54006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2"/>
          <p:cNvSpPr>
            <a:spLocks noGrp="1"/>
          </p:cNvSpPr>
          <p:nvPr>
            <p:ph type="dt" sz="quarter" idx="1"/>
          </p:nvPr>
        </p:nvSpPr>
        <p:spPr>
          <a:xfrm>
            <a:off x="-20599" y="8686800"/>
            <a:ext cx="1123157" cy="457200"/>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30/11/2022</a:t>
            </a:fld>
            <a:endParaRPr lang="en-GB"/>
          </a:p>
        </p:txBody>
      </p:sp>
      <p:sp>
        <p:nvSpPr>
          <p:cNvPr id="9" name="Footer Placeholder 3"/>
          <p:cNvSpPr>
            <a:spLocks noGrp="1"/>
          </p:cNvSpPr>
          <p:nvPr>
            <p:ph type="ftr" sz="quarter" idx="4"/>
          </p:nvPr>
        </p:nvSpPr>
        <p:spPr>
          <a:xfrm>
            <a:off x="1268578" y="8686800"/>
            <a:ext cx="4896725" cy="457200"/>
          </a:xfrm>
          <a:prstGeom prst="rect">
            <a:avLst/>
          </a:prstGeom>
        </p:spPr>
        <p:txBody>
          <a:bodyPr vert="horz" lIns="91440" tIns="45720" rIns="91440" bIns="45720" rtlCol="0" anchor="t" anchorCtr="0"/>
          <a:lstStyle>
            <a:lvl1pPr algn="l">
              <a:defRPr sz="1200"/>
            </a:lvl1pPr>
          </a:lstStyle>
          <a:p>
            <a:endParaRPr lang="en-GB"/>
          </a:p>
        </p:txBody>
      </p:sp>
      <p:sp>
        <p:nvSpPr>
          <p:cNvPr id="10" name="Slide Number Placeholder 4"/>
          <p:cNvSpPr>
            <a:spLocks noGrp="1"/>
          </p:cNvSpPr>
          <p:nvPr>
            <p:ph type="sldNum" sz="quarter" idx="5"/>
          </p:nvPr>
        </p:nvSpPr>
        <p:spPr>
          <a:xfrm>
            <a:off x="6309319" y="8685213"/>
            <a:ext cx="547093" cy="457200"/>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Tree>
    <p:extLst>
      <p:ext uri="{BB962C8B-B14F-4D97-AF65-F5344CB8AC3E}">
        <p14:creationId xmlns:p14="http://schemas.microsoft.com/office/powerpoint/2010/main" val="675420162"/>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200" b="1" kern="1200">
        <a:solidFill>
          <a:schemeClr val="tx1"/>
        </a:solidFill>
        <a:latin typeface="+mn-lt"/>
        <a:ea typeface="+mn-ea"/>
        <a:cs typeface="+mn-cs"/>
      </a:defRPr>
    </a:lvl1pPr>
    <a:lvl2pPr marL="36830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5334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715963"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987425" indent="-174625" algn="l" defTabSz="987425"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a:t>
            </a:fld>
            <a:endParaRPr lang="en-GB"/>
          </a:p>
        </p:txBody>
      </p:sp>
    </p:spTree>
    <p:extLst>
      <p:ext uri="{BB962C8B-B14F-4D97-AF65-F5344CB8AC3E}">
        <p14:creationId xmlns:p14="http://schemas.microsoft.com/office/powerpoint/2010/main" val="66320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11</a:t>
            </a:fld>
            <a:endParaRPr lang="en-GB"/>
          </a:p>
        </p:txBody>
      </p:sp>
    </p:spTree>
    <p:extLst>
      <p:ext uri="{BB962C8B-B14F-4D97-AF65-F5344CB8AC3E}">
        <p14:creationId xmlns:p14="http://schemas.microsoft.com/office/powerpoint/2010/main" val="172257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12</a:t>
            </a:fld>
            <a:endParaRPr lang="en-GB"/>
          </a:p>
        </p:txBody>
      </p:sp>
    </p:spTree>
    <p:extLst>
      <p:ext uri="{BB962C8B-B14F-4D97-AF65-F5344CB8AC3E}">
        <p14:creationId xmlns:p14="http://schemas.microsoft.com/office/powerpoint/2010/main" val="237302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13</a:t>
            </a:fld>
            <a:endParaRPr lang="en-GB"/>
          </a:p>
        </p:txBody>
      </p:sp>
    </p:spTree>
    <p:extLst>
      <p:ext uri="{BB962C8B-B14F-4D97-AF65-F5344CB8AC3E}">
        <p14:creationId xmlns:p14="http://schemas.microsoft.com/office/powerpoint/2010/main" val="246567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14</a:t>
            </a:fld>
            <a:endParaRPr lang="en-GB"/>
          </a:p>
        </p:txBody>
      </p:sp>
    </p:spTree>
    <p:extLst>
      <p:ext uri="{BB962C8B-B14F-4D97-AF65-F5344CB8AC3E}">
        <p14:creationId xmlns:p14="http://schemas.microsoft.com/office/powerpoint/2010/main" val="325747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15</a:t>
            </a:fld>
            <a:endParaRPr lang="en-GB"/>
          </a:p>
        </p:txBody>
      </p:sp>
    </p:spTree>
    <p:extLst>
      <p:ext uri="{BB962C8B-B14F-4D97-AF65-F5344CB8AC3E}">
        <p14:creationId xmlns:p14="http://schemas.microsoft.com/office/powerpoint/2010/main" val="37681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16</a:t>
            </a:fld>
            <a:endParaRPr lang="en-GB"/>
          </a:p>
        </p:txBody>
      </p:sp>
    </p:spTree>
    <p:extLst>
      <p:ext uri="{BB962C8B-B14F-4D97-AF65-F5344CB8AC3E}">
        <p14:creationId xmlns:p14="http://schemas.microsoft.com/office/powerpoint/2010/main" val="421242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17</a:t>
            </a:fld>
            <a:endParaRPr lang="en-GB"/>
          </a:p>
        </p:txBody>
      </p:sp>
    </p:spTree>
    <p:extLst>
      <p:ext uri="{BB962C8B-B14F-4D97-AF65-F5344CB8AC3E}">
        <p14:creationId xmlns:p14="http://schemas.microsoft.com/office/powerpoint/2010/main" val="34434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18</a:t>
            </a:fld>
            <a:endParaRPr lang="en-GB"/>
          </a:p>
        </p:txBody>
      </p:sp>
    </p:spTree>
    <p:extLst>
      <p:ext uri="{BB962C8B-B14F-4D97-AF65-F5344CB8AC3E}">
        <p14:creationId xmlns:p14="http://schemas.microsoft.com/office/powerpoint/2010/main" val="163324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2</a:t>
            </a:fld>
            <a:endParaRPr lang="en-GB"/>
          </a:p>
        </p:txBody>
      </p:sp>
    </p:spTree>
    <p:extLst>
      <p:ext uri="{BB962C8B-B14F-4D97-AF65-F5344CB8AC3E}">
        <p14:creationId xmlns:p14="http://schemas.microsoft.com/office/powerpoint/2010/main" val="9205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3</a:t>
            </a:fld>
            <a:endParaRPr lang="en-GB"/>
          </a:p>
        </p:txBody>
      </p:sp>
    </p:spTree>
    <p:extLst>
      <p:ext uri="{BB962C8B-B14F-4D97-AF65-F5344CB8AC3E}">
        <p14:creationId xmlns:p14="http://schemas.microsoft.com/office/powerpoint/2010/main" val="225877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5</a:t>
            </a:fld>
            <a:endParaRPr lang="en-GB"/>
          </a:p>
        </p:txBody>
      </p:sp>
    </p:spTree>
    <p:extLst>
      <p:ext uri="{BB962C8B-B14F-4D97-AF65-F5344CB8AC3E}">
        <p14:creationId xmlns:p14="http://schemas.microsoft.com/office/powerpoint/2010/main" val="234731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6</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7</a:t>
            </a:fld>
            <a:endParaRPr lang="en-GB"/>
          </a:p>
        </p:txBody>
      </p:sp>
    </p:spTree>
    <p:extLst>
      <p:ext uri="{BB962C8B-B14F-4D97-AF65-F5344CB8AC3E}">
        <p14:creationId xmlns:p14="http://schemas.microsoft.com/office/powerpoint/2010/main" val="269093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8</a:t>
            </a:fld>
            <a:endParaRPr lang="en-GB"/>
          </a:p>
        </p:txBody>
      </p:sp>
    </p:spTree>
    <p:extLst>
      <p:ext uri="{BB962C8B-B14F-4D97-AF65-F5344CB8AC3E}">
        <p14:creationId xmlns:p14="http://schemas.microsoft.com/office/powerpoint/2010/main" val="103176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9</a:t>
            </a:fld>
            <a:endParaRPr lang="en-GB"/>
          </a:p>
        </p:txBody>
      </p:sp>
    </p:spTree>
    <p:extLst>
      <p:ext uri="{BB962C8B-B14F-4D97-AF65-F5344CB8AC3E}">
        <p14:creationId xmlns:p14="http://schemas.microsoft.com/office/powerpoint/2010/main" val="217459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10</a:t>
            </a:fld>
            <a:endParaRPr lang="en-GB"/>
          </a:p>
        </p:txBody>
      </p:sp>
    </p:spTree>
    <p:extLst>
      <p:ext uri="{BB962C8B-B14F-4D97-AF65-F5344CB8AC3E}">
        <p14:creationId xmlns:p14="http://schemas.microsoft.com/office/powerpoint/2010/main" val="393376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a:t>Click to edit Master title style</a:t>
            </a:r>
            <a:endParaRPr lang="en-GB"/>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5072E3D2-633F-45FE-A9D9-3CFB03DEF69E}" type="datetime1">
              <a:rPr lang="en-GB" smtClean="0"/>
              <a:t>30/11/2022</a:t>
            </a:fld>
            <a:endParaRPr lang="en-GB"/>
          </a:p>
        </p:txBody>
      </p:sp>
      <p:sp>
        <p:nvSpPr>
          <p:cNvPr id="13"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4"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87227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000B85B5-2405-4794-A28B-55A38D748E3D}" type="datetime1">
              <a:rPr lang="en-GB" smtClean="0"/>
              <a:t>30/11/2022</a:t>
            </a:fld>
            <a:endParaRPr lang="en-GB"/>
          </a:p>
        </p:txBody>
      </p:sp>
      <p:sp>
        <p:nvSpPr>
          <p:cNvPr id="6"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7"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15366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2" y="335919"/>
            <a:ext cx="7775575" cy="645155"/>
          </a:xfrm>
        </p:spPr>
        <p:txBody>
          <a:bodyPr vert="horz" lIns="91440" tIns="45720" rIns="91440" bIns="45720" rtlCol="0" anchor="ctr">
            <a:noAutofit/>
          </a:bodyPr>
          <a:lstStyle>
            <a:lvl1pPr>
              <a:defRPr lang="en-GB" dirty="0"/>
            </a:lvl1pPr>
          </a:lstStyle>
          <a:p>
            <a:pPr lvl="0"/>
            <a:r>
              <a:rPr lang="en-US"/>
              <a:t>Click to edit Master title style</a:t>
            </a:r>
            <a:endParaRPr lang="en-GB"/>
          </a:p>
        </p:txBody>
      </p:sp>
      <p:sp>
        <p:nvSpPr>
          <p:cNvPr id="3" name="Picture Placeholder 2"/>
          <p:cNvSpPr>
            <a:spLocks noGrp="1"/>
          </p:cNvSpPr>
          <p:nvPr>
            <p:ph type="pic" idx="1"/>
          </p:nvPr>
        </p:nvSpPr>
        <p:spPr>
          <a:xfrm>
            <a:off x="1872271" y="1187202"/>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63688" y="5445571"/>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EA521C4F-B076-4C70-A85D-920D1FC181EA}"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3487876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a:t>Click to edit Master title style</a:t>
            </a:r>
            <a:endParaRPr lang="en-GB"/>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590076CA-C5D1-4021-B786-A0049C4CBEAA}" type="datetime1">
              <a:rPr lang="en-GB" smtClean="0"/>
              <a:t>30/11/2022</a:t>
            </a:fld>
            <a:endParaRPr lang="en-GB"/>
          </a:p>
        </p:txBody>
      </p:sp>
      <p:sp>
        <p:nvSpPr>
          <p:cNvPr id="13"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4"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87227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654042-17D4-42DB-886E-ADAF1A00A85A}" type="datetime1">
              <a:rPr lang="en-GB" smtClean="0"/>
              <a:t>30/11/2022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a:p>
        </p:txBody>
      </p:sp>
    </p:spTree>
    <p:extLst>
      <p:ext uri="{BB962C8B-B14F-4D97-AF65-F5344CB8AC3E}">
        <p14:creationId xmlns:p14="http://schemas.microsoft.com/office/powerpoint/2010/main" val="17103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4"/>
            <a:ext cx="7775575" cy="647701"/>
          </a:xfrm>
        </p:spPr>
        <p:txBody>
          <a:bodyPr/>
          <a:lstStyle/>
          <a:p>
            <a:r>
              <a:rPr lang="en-US"/>
              <a:t>Click to edit Master title style</a:t>
            </a:r>
            <a:endParaRPr lang="en-GB"/>
          </a:p>
        </p:txBody>
      </p:sp>
      <p:sp>
        <p:nvSpPr>
          <p:cNvPr id="3" name="Content Placeholder 2"/>
          <p:cNvSpPr>
            <a:spLocks noGrp="1"/>
          </p:cNvSpPr>
          <p:nvPr>
            <p:ph idx="1"/>
          </p:nvPr>
        </p:nvSpPr>
        <p:spPr>
          <a:xfrm>
            <a:off x="684212" y="1196976"/>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A04548A2-3D95-4245-A3E4-B43F40C5BB7C}" type="datetime1">
              <a:rPr lang="en-GB" smtClean="0"/>
              <a:t>30/11/2022</a:t>
            </a:fld>
            <a:endParaRPr lang="en-GB"/>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01759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1" y="981075"/>
            <a:ext cx="7775575" cy="1253337"/>
          </a:xfrm>
        </p:spPr>
        <p:txBody>
          <a:bodyPr anchor="t"/>
          <a:lstStyle>
            <a:lvl1pPr algn="l">
              <a:defRPr sz="4000" b="1" cap="none" baseline="0"/>
            </a:lvl1pPr>
          </a:lstStyle>
          <a:p>
            <a:r>
              <a:rPr lang="en-US"/>
              <a:t>Click to edit Master title style</a:t>
            </a:r>
            <a:endParaRPr lang="en-GB"/>
          </a:p>
        </p:txBody>
      </p:sp>
      <p:sp>
        <p:nvSpPr>
          <p:cNvPr id="3" name="Text Placeholder 2"/>
          <p:cNvSpPr>
            <a:spLocks noGrp="1"/>
          </p:cNvSpPr>
          <p:nvPr>
            <p:ph type="body" idx="1"/>
          </p:nvPr>
        </p:nvSpPr>
        <p:spPr>
          <a:xfrm>
            <a:off x="691109" y="2420888"/>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707BA89-F618-4606-84BC-1140CF9191E6}" type="datetime1">
              <a:rPr lang="en-GB" smtClean="0"/>
              <a:t>30/11/2022</a:t>
            </a:fld>
            <a:endParaRPr lang="en-GB"/>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00329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9F097F18-C60B-491B-829F-761EF24893EF}"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420449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3"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1" y="1339474"/>
            <a:ext cx="3811588" cy="830997"/>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1615605D-B22D-41D1-BE5F-A0A9D4CD229C}"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511808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84213" y="1196975"/>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a:t>Click to edit Master text styles</a:t>
            </a:r>
          </a:p>
        </p:txBody>
      </p:sp>
      <p:sp>
        <p:nvSpPr>
          <p:cNvPr id="4" name="Content Placeholder 3"/>
          <p:cNvSpPr>
            <a:spLocks noGrp="1"/>
          </p:cNvSpPr>
          <p:nvPr>
            <p:ph sz="half" idx="2"/>
          </p:nvPr>
        </p:nvSpPr>
        <p:spPr>
          <a:xfrm>
            <a:off x="684213" y="1845072"/>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96975"/>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a:t>Click to edit Master text styles</a:t>
            </a:r>
          </a:p>
        </p:txBody>
      </p:sp>
      <p:sp>
        <p:nvSpPr>
          <p:cNvPr id="6" name="Content Placeholder 5"/>
          <p:cNvSpPr>
            <a:spLocks noGrp="1"/>
          </p:cNvSpPr>
          <p:nvPr>
            <p:ph sz="quarter" idx="4"/>
          </p:nvPr>
        </p:nvSpPr>
        <p:spPr>
          <a:xfrm>
            <a:off x="4645026" y="1845072"/>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6263758C-74EC-4917-B6D5-A11BBBE3E16B}" type="datetime1">
              <a:rPr lang="en-GB" smtClean="0"/>
              <a:t>30/11/2022</a:t>
            </a:fld>
            <a:endParaRPr lang="en-GB"/>
          </a:p>
        </p:txBody>
      </p:sp>
      <p:sp>
        <p:nvSpPr>
          <p:cNvPr id="11" name="Footer Placeholder 4"/>
          <p:cNvSpPr>
            <a:spLocks noGrp="1"/>
          </p:cNvSpPr>
          <p:nvPr>
            <p:ph type="ftr" sz="quarter" idx="11"/>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2" name="Slide Number Placeholder 5"/>
          <p:cNvSpPr>
            <a:spLocks noGrp="1"/>
          </p:cNvSpPr>
          <p:nvPr>
            <p:ph type="sldNum" sz="quarter" idx="12"/>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822229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D7517D6B-BDFD-4405-B039-1AD339A455FE}"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179626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B62EA7-4E5A-46B5-8A54-515B1A745FFA}" type="datetime1">
              <a:rPr lang="en-GB" smtClean="0"/>
              <a:t>30/11/2022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a:p>
        </p:txBody>
      </p:sp>
    </p:spTree>
    <p:extLst>
      <p:ext uri="{BB962C8B-B14F-4D97-AF65-F5344CB8AC3E}">
        <p14:creationId xmlns:p14="http://schemas.microsoft.com/office/powerpoint/2010/main" val="17103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CD77B54C-7D93-4E15-8263-1F34CDBE6CE7}" type="datetime1">
              <a:rPr lang="en-GB" smtClean="0"/>
              <a:t>30/11/2022</a:t>
            </a:fld>
            <a:endParaRPr lang="en-GB"/>
          </a:p>
        </p:txBody>
      </p:sp>
      <p:sp>
        <p:nvSpPr>
          <p:cNvPr id="7"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8"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476900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89B21DFD-547B-4BFD-A31E-C4679A5D0231}" type="datetime1">
              <a:rPr lang="en-GB" smtClean="0"/>
              <a:t>30/11/2022</a:t>
            </a:fld>
            <a:endParaRPr lang="en-GB"/>
          </a:p>
        </p:txBody>
      </p:sp>
      <p:sp>
        <p:nvSpPr>
          <p:cNvPr id="6"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7"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15366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2" y="335919"/>
            <a:ext cx="7775575" cy="645155"/>
          </a:xfrm>
        </p:spPr>
        <p:txBody>
          <a:bodyPr vert="horz" lIns="91440" tIns="45720" rIns="91440" bIns="45720" rtlCol="0" anchor="ctr">
            <a:noAutofit/>
          </a:bodyPr>
          <a:lstStyle>
            <a:lvl1pPr>
              <a:defRPr lang="en-GB" dirty="0"/>
            </a:lvl1pPr>
          </a:lstStyle>
          <a:p>
            <a:pPr lvl="0"/>
            <a:r>
              <a:rPr lang="en-US"/>
              <a:t>Click to edit Master title style</a:t>
            </a:r>
            <a:endParaRPr lang="en-GB"/>
          </a:p>
        </p:txBody>
      </p:sp>
      <p:sp>
        <p:nvSpPr>
          <p:cNvPr id="3" name="Picture Placeholder 2"/>
          <p:cNvSpPr>
            <a:spLocks noGrp="1"/>
          </p:cNvSpPr>
          <p:nvPr>
            <p:ph type="pic" idx="1"/>
          </p:nvPr>
        </p:nvSpPr>
        <p:spPr>
          <a:xfrm>
            <a:off x="1872271" y="1187202"/>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63688" y="5445571"/>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6B15AEC0-B34A-474A-AEE1-9AEB2D1609C5}"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348787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4"/>
            <a:ext cx="7775575" cy="647701"/>
          </a:xfrm>
        </p:spPr>
        <p:txBody>
          <a:bodyPr/>
          <a:lstStyle/>
          <a:p>
            <a:r>
              <a:rPr lang="en-US"/>
              <a:t>Click to edit Master title style</a:t>
            </a:r>
            <a:endParaRPr lang="en-GB"/>
          </a:p>
        </p:txBody>
      </p:sp>
      <p:sp>
        <p:nvSpPr>
          <p:cNvPr id="3" name="Content Placeholder 2"/>
          <p:cNvSpPr>
            <a:spLocks noGrp="1"/>
          </p:cNvSpPr>
          <p:nvPr>
            <p:ph idx="1"/>
          </p:nvPr>
        </p:nvSpPr>
        <p:spPr>
          <a:xfrm>
            <a:off x="684212" y="1196976"/>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7D6B4631-23BC-499C-94F8-FA4CB190D9D1}" type="datetime1">
              <a:rPr lang="en-GB" smtClean="0"/>
              <a:t>30/11/2022</a:t>
            </a:fld>
            <a:endParaRPr lang="en-GB"/>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01759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1" y="981075"/>
            <a:ext cx="7775575" cy="1253337"/>
          </a:xfrm>
        </p:spPr>
        <p:txBody>
          <a:bodyPr anchor="t"/>
          <a:lstStyle>
            <a:lvl1pPr algn="l">
              <a:defRPr sz="4000" b="1" cap="none" baseline="0"/>
            </a:lvl1pPr>
          </a:lstStyle>
          <a:p>
            <a:r>
              <a:rPr lang="en-US"/>
              <a:t>Click to edit Master title style</a:t>
            </a:r>
            <a:endParaRPr lang="en-GB"/>
          </a:p>
        </p:txBody>
      </p:sp>
      <p:sp>
        <p:nvSpPr>
          <p:cNvPr id="3" name="Text Placeholder 2"/>
          <p:cNvSpPr>
            <a:spLocks noGrp="1"/>
          </p:cNvSpPr>
          <p:nvPr>
            <p:ph type="body" idx="1"/>
          </p:nvPr>
        </p:nvSpPr>
        <p:spPr>
          <a:xfrm>
            <a:off x="691109" y="2420888"/>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D1E4E32C-0353-4A12-9147-F3F15EA02DBA}" type="datetime1">
              <a:rPr lang="en-GB" smtClean="0"/>
              <a:t>30/11/2022</a:t>
            </a:fld>
            <a:endParaRPr lang="en-GB"/>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00329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3DC8509B-1B8B-434D-909B-E52E6E27EE91}"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420449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3"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1" y="1339474"/>
            <a:ext cx="3811588" cy="830997"/>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C5E2EC67-8F37-4ABE-9C5C-FC353A4B6163}"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51180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84213" y="1196975"/>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a:t>Click to edit Master text styles</a:t>
            </a:r>
          </a:p>
        </p:txBody>
      </p:sp>
      <p:sp>
        <p:nvSpPr>
          <p:cNvPr id="4" name="Content Placeholder 3"/>
          <p:cNvSpPr>
            <a:spLocks noGrp="1"/>
          </p:cNvSpPr>
          <p:nvPr>
            <p:ph sz="half" idx="2"/>
          </p:nvPr>
        </p:nvSpPr>
        <p:spPr>
          <a:xfrm>
            <a:off x="684213" y="1845072"/>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96975"/>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a:t>Click to edit Master text styles</a:t>
            </a:r>
          </a:p>
        </p:txBody>
      </p:sp>
      <p:sp>
        <p:nvSpPr>
          <p:cNvPr id="6" name="Content Placeholder 5"/>
          <p:cNvSpPr>
            <a:spLocks noGrp="1"/>
          </p:cNvSpPr>
          <p:nvPr>
            <p:ph sz="quarter" idx="4"/>
          </p:nvPr>
        </p:nvSpPr>
        <p:spPr>
          <a:xfrm>
            <a:off x="4645026" y="1845072"/>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F2043CAE-F9FB-4875-872D-752A9D1FA4C7}" type="datetime1">
              <a:rPr lang="en-GB" smtClean="0"/>
              <a:t>30/11/2022</a:t>
            </a:fld>
            <a:endParaRPr lang="en-GB"/>
          </a:p>
        </p:txBody>
      </p:sp>
      <p:sp>
        <p:nvSpPr>
          <p:cNvPr id="11" name="Footer Placeholder 4"/>
          <p:cNvSpPr>
            <a:spLocks noGrp="1"/>
          </p:cNvSpPr>
          <p:nvPr>
            <p:ph type="ftr" sz="quarter" idx="11"/>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2" name="Slide Number Placeholder 5"/>
          <p:cNvSpPr>
            <a:spLocks noGrp="1"/>
          </p:cNvSpPr>
          <p:nvPr>
            <p:ph type="sldNum" sz="quarter" idx="12"/>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82222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E919859F-A534-495A-910F-BB3A661B7335}" type="datetime1">
              <a:rPr lang="en-GB" smtClean="0"/>
              <a:t>30/11/2022</a:t>
            </a:fld>
            <a:endParaRPr lang="en-GB"/>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179626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4239D2C6-0DBF-453F-9B5A-D939A55FBBC6}" type="datetime1">
              <a:rPr lang="en-GB" smtClean="0"/>
              <a:t>30/11/2022</a:t>
            </a:fld>
            <a:endParaRPr lang="en-GB"/>
          </a:p>
        </p:txBody>
      </p:sp>
      <p:sp>
        <p:nvSpPr>
          <p:cNvPr id="7"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8"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4769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32656"/>
            <a:ext cx="7775575" cy="648419"/>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84212" y="1196976"/>
            <a:ext cx="7775575" cy="467994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8AFA0605-B955-4DCD-B925-057BF71A271A}" type="datetime1">
              <a:rPr lang="en-GB" smtClean="0"/>
              <a:t>30/11/2022</a:t>
            </a:fld>
            <a:endParaRPr lang="en-GB"/>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213" y="5937814"/>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468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8" r:id="rId6"/>
    <p:sldLayoutId id="2147483653" r:id="rId7"/>
    <p:sldLayoutId id="2147483659" r:id="rId8"/>
    <p:sldLayoutId id="2147483654" r:id="rId9"/>
    <p:sldLayoutId id="2147483655" r:id="rId10"/>
    <p:sldLayoutId id="2147483657" r:id="rId11"/>
  </p:sldLayoutIdLst>
  <p:hf hdr="0" ftr="0" dt="0"/>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32656"/>
            <a:ext cx="7775575" cy="648419"/>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84212" y="1196976"/>
            <a:ext cx="7775575" cy="467994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55C66C72-BD4B-4D87-A98F-14538CDF7AE5}" type="datetime1">
              <a:rPr lang="en-GB" smtClean="0"/>
              <a:t>30/11/2022</a:t>
            </a:fld>
            <a:endParaRPr lang="en-GB"/>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49380" y="5989570"/>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468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freepngimg.com/png/19340-wi-fi-png-imag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assets.publishing.service.gov.uk/government/uploads/system/uploads/attachment_data/file/1063088/Priority_EIA_selection_methodology_FINAL.pdf"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crowncommercial.gov.uk/"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connecttheclassroom.dfeict@education.gov.u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www.pngall.com/mute-p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ixabay.com/en/question-mark-question-1750942/"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urses.lumenlearning.com/wmopen-organizationalbehavior/chapter/internal-factors-of-organizational-culture/"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opportunity-for-all-strong-schools-with-great-teachers-for-your-child"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77999/GDB_GenericDesignBrief-A-C15.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gov.uk/guidance/meeting-digital-and-technology-standards-in-schools-and-colleg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assets.publishing.service.gov.uk/government/uploads/system/uploads/attachment_data/file/1051431/Education_Investment_Areas_selection_methodolog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4400" u="sng">
                <a:solidFill>
                  <a:schemeClr val="accent1">
                    <a:lumMod val="50000"/>
                  </a:schemeClr>
                </a:solidFill>
              </a:rPr>
              <a:t>Connect the Classroom</a:t>
            </a:r>
          </a:p>
        </p:txBody>
      </p:sp>
      <p:sp>
        <p:nvSpPr>
          <p:cNvPr id="5" name="Subtitle 4"/>
          <p:cNvSpPr>
            <a:spLocks noGrp="1"/>
          </p:cNvSpPr>
          <p:nvPr>
            <p:ph type="subTitle" idx="1"/>
          </p:nvPr>
        </p:nvSpPr>
        <p:spPr>
          <a:xfrm>
            <a:off x="1450034" y="2376304"/>
            <a:ext cx="6400800" cy="1052696"/>
          </a:xfrm>
        </p:spPr>
        <p:txBody>
          <a:bodyPr/>
          <a:lstStyle/>
          <a:p>
            <a:pPr algn="ctr"/>
            <a:r>
              <a:rPr lang="en-GB" sz="2800">
                <a:solidFill>
                  <a:schemeClr val="tx2"/>
                </a:solidFill>
              </a:rPr>
              <a:t>Webinar for Responsible Bodies and Schools </a:t>
            </a:r>
          </a:p>
          <a:p>
            <a:pPr algn="ctr"/>
            <a:r>
              <a:rPr lang="en-GB">
                <a:solidFill>
                  <a:schemeClr val="accent1">
                    <a:lumMod val="50000"/>
                  </a:schemeClr>
                </a:solidFill>
              </a:rPr>
              <a:t>Autumn Term 2022</a:t>
            </a:r>
          </a:p>
        </p:txBody>
      </p:sp>
      <p:pic>
        <p:nvPicPr>
          <p:cNvPr id="8" name="Picture 7" descr="Icon&#10;&#10;Description automatically generated">
            <a:extLst>
              <a:ext uri="{FF2B5EF4-FFF2-40B4-BE49-F238E27FC236}">
                <a16:creationId xmlns:a16="http://schemas.microsoft.com/office/drawing/2014/main" id="{D514FFE3-14C9-D5AE-A4EA-DC996D2B8C1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439218" y="4151008"/>
            <a:ext cx="2422432" cy="217009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0985A1DD-FC43-8021-3D1A-372048AAE911}"/>
              </a:ext>
            </a:extLst>
          </p:cNvPr>
          <p:cNvSpPr txBox="1"/>
          <p:nvPr/>
        </p:nvSpPr>
        <p:spPr>
          <a:xfrm>
            <a:off x="744279" y="7043112"/>
            <a:ext cx="3721843" cy="230832"/>
          </a:xfrm>
          <a:prstGeom prst="rect">
            <a:avLst/>
          </a:prstGeom>
          <a:noFill/>
        </p:spPr>
        <p:txBody>
          <a:bodyPr wrap="square" rtlCol="0">
            <a:spAutoFit/>
          </a:bodyPr>
          <a:lstStyle/>
          <a:p>
            <a:r>
              <a:rPr lang="en-GB" sz="900">
                <a:hlinkClick r:id="rId4" tooltip="https://freepngimg.com/png/19340-wi-fi-png-images"/>
              </a:rPr>
              <a:t>This Photo</a:t>
            </a:r>
            <a:r>
              <a:rPr lang="en-GB" sz="900"/>
              <a:t> by Unknown Author is licensed under </a:t>
            </a:r>
            <a:r>
              <a:rPr lang="en-GB" sz="900">
                <a:hlinkClick r:id="rId5" tooltip="https://creativecommons.org/licenses/by-nc/3.0/"/>
              </a:rPr>
              <a:t>CC BY-NC</a:t>
            </a:r>
            <a:endParaRPr lang="en-GB" sz="900"/>
          </a:p>
        </p:txBody>
      </p:sp>
      <p:sp>
        <p:nvSpPr>
          <p:cNvPr id="2" name="TextBox 1">
            <a:extLst>
              <a:ext uri="{FF2B5EF4-FFF2-40B4-BE49-F238E27FC236}">
                <a16:creationId xmlns:a16="http://schemas.microsoft.com/office/drawing/2014/main" id="{7FC2CB68-48DF-B4B5-0DC1-1BF9A69D8D41}"/>
              </a:ext>
            </a:extLst>
          </p:cNvPr>
          <p:cNvSpPr txBox="1"/>
          <p:nvPr/>
        </p:nvSpPr>
        <p:spPr>
          <a:xfrm>
            <a:off x="5861650" y="5995571"/>
            <a:ext cx="3041583" cy="338554"/>
          </a:xfrm>
          <a:prstGeom prst="rect">
            <a:avLst/>
          </a:prstGeom>
          <a:noFill/>
        </p:spPr>
        <p:txBody>
          <a:bodyPr wrap="square" rtlCol="0">
            <a:spAutoFit/>
          </a:bodyPr>
          <a:lstStyle/>
          <a:p>
            <a:r>
              <a:rPr lang="en-GB" sz="1600" i="1">
                <a:solidFill>
                  <a:schemeClr val="tx2">
                    <a:lumMod val="50000"/>
                  </a:schemeClr>
                </a:solidFill>
              </a:rPr>
              <a:t>The session will begin at 2pm</a:t>
            </a:r>
          </a:p>
        </p:txBody>
      </p:sp>
      <p:sp>
        <p:nvSpPr>
          <p:cNvPr id="3" name="Slide Number Placeholder 2">
            <a:extLst>
              <a:ext uri="{FF2B5EF4-FFF2-40B4-BE49-F238E27FC236}">
                <a16:creationId xmlns:a16="http://schemas.microsoft.com/office/drawing/2014/main" id="{EF4FA798-48AA-11C1-389E-A245487FA86D}"/>
              </a:ext>
            </a:extLst>
          </p:cNvPr>
          <p:cNvSpPr>
            <a:spLocks noGrp="1"/>
          </p:cNvSpPr>
          <p:nvPr>
            <p:ph type="sldNum" sz="quarter" idx="4"/>
          </p:nvPr>
        </p:nvSpPr>
        <p:spPr/>
        <p:txBody>
          <a:bodyPr/>
          <a:lstStyle/>
          <a:p>
            <a:fld id="{5DB98E5A-76C0-453E-B1E0-BC4AB04722D5}" type="slidenum">
              <a:rPr lang="en-GB" smtClean="0"/>
              <a:pPr/>
              <a:t>1</a:t>
            </a:fld>
            <a:endParaRPr lang="en-GB"/>
          </a:p>
        </p:txBody>
      </p:sp>
    </p:spTree>
    <p:extLst>
      <p:ext uri="{BB962C8B-B14F-4D97-AF65-F5344CB8AC3E}">
        <p14:creationId xmlns:p14="http://schemas.microsoft.com/office/powerpoint/2010/main" val="30781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BF280A-61C5-ED34-3362-510603BA6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0"/>
            <a:ext cx="5694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GB" u="sng"/>
              <a:t>Priority</a:t>
            </a:r>
            <a:r>
              <a:rPr lang="en-GB"/>
              <a:t> Education Investment Areas</a:t>
            </a:r>
          </a:p>
        </p:txBody>
      </p:sp>
      <p:sp>
        <p:nvSpPr>
          <p:cNvPr id="11" name="Content Placeholder 10"/>
          <p:cNvSpPr>
            <a:spLocks noGrp="1"/>
          </p:cNvSpPr>
          <p:nvPr>
            <p:ph idx="1"/>
          </p:nvPr>
        </p:nvSpPr>
        <p:spPr>
          <a:xfrm>
            <a:off x="501333" y="1162450"/>
            <a:ext cx="4272798" cy="2639529"/>
          </a:xfrm>
        </p:spPr>
        <p:txBody>
          <a:bodyPr/>
          <a:lstStyle/>
          <a:p>
            <a:pPr marL="457200" lvl="1" indent="0">
              <a:buNone/>
            </a:pPr>
            <a:r>
              <a:rPr lang="en-GB" sz="1200" dirty="0">
                <a:latin typeface="+mj-lt"/>
              </a:rPr>
              <a:t>Taken from </a:t>
            </a:r>
            <a:r>
              <a:rPr lang="en-GB" sz="1200" dirty="0">
                <a:latin typeface="+mj-lt"/>
                <a:hlinkClick r:id="rId4"/>
              </a:rPr>
              <a:t>Priority Education Investment Areas Selection Methodology (publishing.service.gov.uk)</a:t>
            </a:r>
            <a:endParaRPr lang="en-GB" sz="1200" dirty="0">
              <a:latin typeface="+mj-lt"/>
            </a:endParaRPr>
          </a:p>
          <a:p>
            <a:pPr marL="457200" lvl="1" indent="0">
              <a:buNone/>
            </a:pPr>
            <a:endParaRPr lang="en-GB" sz="1200" dirty="0">
              <a:latin typeface="+mj-lt"/>
            </a:endParaRPr>
          </a:p>
          <a:p>
            <a:pPr marL="457200" lvl="1" indent="0">
              <a:buNone/>
            </a:pPr>
            <a:r>
              <a:rPr lang="en-GB" sz="1200" dirty="0">
                <a:effectLst/>
                <a:latin typeface="+mj-lt"/>
                <a:ea typeface="Calibri" panose="020F0502020204030204" pitchFamily="34" charset="0"/>
                <a:cs typeface="Times New Roman" panose="02020603050405020304" pitchFamily="18" charset="0"/>
              </a:rPr>
              <a:t>Blackpool, Bradford, Derby, Doncaster, Fenlands and East Cambridgeshire, Halton, Hartlepool, Hastings, Ipswich, Knowsley, Liverpool, Middlesbrough, North Yorkshire Coast, Norwich, Nottingham, Oldham, Portsmouth, Rochdale, Salford, Sandwell, Stoke-on-Trent, Tameside, Walsall, West Somerset</a:t>
            </a:r>
            <a:endParaRPr lang="en-GB" dirty="0">
              <a:latin typeface="+mj-lt"/>
            </a:endParaRPr>
          </a:p>
        </p:txBody>
      </p:sp>
      <p:sp>
        <p:nvSpPr>
          <p:cNvPr id="2" name="Slide Number Placeholder 1">
            <a:extLst>
              <a:ext uri="{FF2B5EF4-FFF2-40B4-BE49-F238E27FC236}">
                <a16:creationId xmlns:a16="http://schemas.microsoft.com/office/drawing/2014/main" id="{B3961F44-23B9-8C81-7D2C-1902AF4020C6}"/>
              </a:ext>
            </a:extLst>
          </p:cNvPr>
          <p:cNvSpPr>
            <a:spLocks noGrp="1"/>
          </p:cNvSpPr>
          <p:nvPr>
            <p:ph type="sldNum" sz="quarter" idx="4"/>
          </p:nvPr>
        </p:nvSpPr>
        <p:spPr/>
        <p:txBody>
          <a:bodyPr/>
          <a:lstStyle/>
          <a:p>
            <a:fld id="{5DB98E5A-76C0-453E-B1E0-BC4AB04722D5}" type="slidenum">
              <a:rPr lang="en-GB" smtClean="0"/>
              <a:pPr/>
              <a:t>10</a:t>
            </a:fld>
            <a:endParaRPr lang="en-GB"/>
          </a:p>
        </p:txBody>
      </p:sp>
    </p:spTree>
    <p:extLst>
      <p:ext uri="{BB962C8B-B14F-4D97-AF65-F5344CB8AC3E}">
        <p14:creationId xmlns:p14="http://schemas.microsoft.com/office/powerpoint/2010/main" val="115848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694" y="269868"/>
            <a:ext cx="8368146" cy="699943"/>
          </a:xfrm>
        </p:spPr>
        <p:txBody>
          <a:bodyPr/>
          <a:lstStyle/>
          <a:p>
            <a:r>
              <a:rPr lang="en-GB" sz="3200" dirty="0">
                <a:latin typeface="Calibri" panose="020F0502020204030204" pitchFamily="34" charset="0"/>
                <a:cs typeface="Calibri" panose="020F0502020204030204" pitchFamily="34" charset="0"/>
              </a:rPr>
              <a:t>The Process</a:t>
            </a:r>
          </a:p>
        </p:txBody>
      </p:sp>
      <p:graphicFrame>
        <p:nvGraphicFramePr>
          <p:cNvPr id="2" name="Diagram 1">
            <a:extLst>
              <a:ext uri="{FF2B5EF4-FFF2-40B4-BE49-F238E27FC236}">
                <a16:creationId xmlns:a16="http://schemas.microsoft.com/office/drawing/2014/main" id="{0C24581C-93D4-8AEB-65A1-8C5949253727}"/>
              </a:ext>
            </a:extLst>
          </p:cNvPr>
          <p:cNvGraphicFramePr/>
          <p:nvPr/>
        </p:nvGraphicFramePr>
        <p:xfrm>
          <a:off x="146304" y="1133856"/>
          <a:ext cx="8851392" cy="358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9F7AB6-DA32-7AEE-24A2-C0A46030ED05}"/>
              </a:ext>
            </a:extLst>
          </p:cNvPr>
          <p:cNvSpPr>
            <a:spLocks noGrp="1"/>
          </p:cNvSpPr>
          <p:nvPr>
            <p:ph type="sldNum" sz="quarter" idx="4"/>
          </p:nvPr>
        </p:nvSpPr>
        <p:spPr/>
        <p:txBody>
          <a:bodyPr/>
          <a:lstStyle/>
          <a:p>
            <a:fld id="{5DB98E5A-76C0-453E-B1E0-BC4AB04722D5}" type="slidenum">
              <a:rPr lang="en-GB" smtClean="0"/>
              <a:pPr/>
              <a:t>11</a:t>
            </a:fld>
            <a:endParaRPr lang="en-GB"/>
          </a:p>
        </p:txBody>
      </p:sp>
    </p:spTree>
    <p:extLst>
      <p:ext uri="{BB962C8B-B14F-4D97-AF65-F5344CB8AC3E}">
        <p14:creationId xmlns:p14="http://schemas.microsoft.com/office/powerpoint/2010/main" val="124107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694" y="269868"/>
            <a:ext cx="8368146" cy="699943"/>
          </a:xfrm>
        </p:spPr>
        <p:txBody>
          <a:bodyPr/>
          <a:lstStyle/>
          <a:p>
            <a:r>
              <a:rPr lang="en-GB" sz="3200" dirty="0">
                <a:cs typeface="Calibri" panose="020F0502020204030204" pitchFamily="34" charset="0"/>
              </a:rPr>
              <a:t>1. Eligibility </a:t>
            </a:r>
          </a:p>
        </p:txBody>
      </p:sp>
      <p:sp>
        <p:nvSpPr>
          <p:cNvPr id="6" name="Content Placeholder 10">
            <a:extLst>
              <a:ext uri="{FF2B5EF4-FFF2-40B4-BE49-F238E27FC236}">
                <a16:creationId xmlns:a16="http://schemas.microsoft.com/office/drawing/2014/main" id="{3E97AE15-2047-0224-785D-9C5F85A6E6A3}"/>
              </a:ext>
            </a:extLst>
          </p:cNvPr>
          <p:cNvSpPr txBox="1">
            <a:spLocks/>
          </p:cNvSpPr>
          <p:nvPr/>
        </p:nvSpPr>
        <p:spPr>
          <a:xfrm>
            <a:off x="471059" y="996661"/>
            <a:ext cx="8330477" cy="4679949"/>
          </a:xfrm>
          <a:prstGeom prst="rect">
            <a:avLst/>
          </a:prstGeom>
        </p:spPr>
        <p:txBody>
          <a:bodyPr vert="horz" lIns="91440" tIns="45720" rIns="91440" bIns="45720" rtlCol="0" anchor="t" anchorCtr="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mn-lt"/>
                <a:ea typeface="+mn-ea"/>
                <a:cs typeface="+mn-cs"/>
              </a:defRPr>
            </a:lvl1pPr>
            <a:lvl2pPr marL="457200" indent="0" algn="l" defTabSz="914400" rtl="0" eaLnBrk="1" latinLnBrk="0" hangingPunct="1">
              <a:lnSpc>
                <a:spcPct val="120000"/>
              </a:lnSpc>
              <a:spcBef>
                <a:spcPts val="0"/>
              </a:spcBef>
              <a:spcAft>
                <a:spcPts val="600"/>
              </a:spcAft>
              <a:buClr>
                <a:schemeClr val="tx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Priority Education Investment Areas and Education Investment Areas (RI\In only)</a:t>
            </a:r>
          </a:p>
          <a:p>
            <a:pPr marL="342900" indent="-342900">
              <a:lnSpc>
                <a:spcPct val="100000"/>
              </a:lnSpc>
              <a:buSzPct val="100000"/>
              <a:buFont typeface="Wingdings" panose="05000000000000000000" pitchFamily="2" charset="2"/>
              <a:buChar char="§"/>
            </a:pPr>
            <a:r>
              <a:rPr lang="en-GB" sz="2400" b="0" dirty="0">
                <a:solidFill>
                  <a:schemeClr val="tx1"/>
                </a:solidFill>
                <a:latin typeface="Calibri" panose="020F0502020204030204" pitchFamily="34" charset="0"/>
                <a:cs typeface="Calibri" panose="020F0502020204030204" pitchFamily="34" charset="0"/>
              </a:rPr>
              <a:t>Contact from DfE</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School/Responsible Body (RB) CtC Lead identified, contact details added to the Departments CRM</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Online Survey sent and to be returned by School/RB</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Network Asset Form sent and to be returned by School/RB</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Network Asset Form reviewed by DfE</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Eligibility confirmed</a:t>
            </a:r>
          </a:p>
          <a:p>
            <a:pPr marL="342900" indent="-342900">
              <a:lnSpc>
                <a:spcPct val="100000"/>
              </a:lnSpc>
              <a:buSzPct val="100000"/>
              <a:buFont typeface="Wingdings" panose="05000000000000000000" pitchFamily="2" charset="2"/>
              <a:buChar char="§"/>
            </a:pPr>
            <a:endParaRPr lang="en-GB" sz="22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A2F3932-AEFC-E767-CBE2-028A4ACA2EFD}"/>
              </a:ext>
            </a:extLst>
          </p:cNvPr>
          <p:cNvSpPr>
            <a:spLocks noGrp="1"/>
          </p:cNvSpPr>
          <p:nvPr>
            <p:ph type="sldNum" sz="quarter" idx="4"/>
          </p:nvPr>
        </p:nvSpPr>
        <p:spPr/>
        <p:txBody>
          <a:bodyPr/>
          <a:lstStyle/>
          <a:p>
            <a:fld id="{5DB98E5A-76C0-453E-B1E0-BC4AB04722D5}" type="slidenum">
              <a:rPr lang="en-GB" smtClean="0"/>
              <a:pPr/>
              <a:t>12</a:t>
            </a:fld>
            <a:endParaRPr lang="en-GB"/>
          </a:p>
        </p:txBody>
      </p:sp>
    </p:spTree>
    <p:extLst>
      <p:ext uri="{BB962C8B-B14F-4D97-AF65-F5344CB8AC3E}">
        <p14:creationId xmlns:p14="http://schemas.microsoft.com/office/powerpoint/2010/main" val="66397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694" y="269868"/>
            <a:ext cx="8368146" cy="699943"/>
          </a:xfrm>
        </p:spPr>
        <p:txBody>
          <a:bodyPr/>
          <a:lstStyle/>
          <a:p>
            <a:r>
              <a:rPr lang="en-GB" sz="3200" dirty="0">
                <a:cs typeface="Calibri" panose="020F0502020204030204" pitchFamily="34" charset="0"/>
              </a:rPr>
              <a:t>2. Onboarding </a:t>
            </a:r>
          </a:p>
        </p:txBody>
      </p:sp>
      <p:sp>
        <p:nvSpPr>
          <p:cNvPr id="6" name="Content Placeholder 10">
            <a:extLst>
              <a:ext uri="{FF2B5EF4-FFF2-40B4-BE49-F238E27FC236}">
                <a16:creationId xmlns:a16="http://schemas.microsoft.com/office/drawing/2014/main" id="{3E97AE15-2047-0224-785D-9C5F85A6E6A3}"/>
              </a:ext>
            </a:extLst>
          </p:cNvPr>
          <p:cNvSpPr txBox="1">
            <a:spLocks/>
          </p:cNvSpPr>
          <p:nvPr/>
        </p:nvSpPr>
        <p:spPr>
          <a:xfrm>
            <a:off x="471059" y="996661"/>
            <a:ext cx="8330477" cy="4679949"/>
          </a:xfrm>
          <a:prstGeom prst="rect">
            <a:avLst/>
          </a:prstGeom>
        </p:spPr>
        <p:txBody>
          <a:bodyPr vert="horz" lIns="91440" tIns="45720" rIns="91440" bIns="45720" rtlCol="0" anchor="t" anchorCtr="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mn-lt"/>
                <a:ea typeface="+mn-ea"/>
                <a:cs typeface="+mn-cs"/>
              </a:defRPr>
            </a:lvl1pPr>
            <a:lvl2pPr marL="457200" indent="0" algn="l" defTabSz="914400" rtl="0" eaLnBrk="1" latinLnBrk="0" hangingPunct="1">
              <a:lnSpc>
                <a:spcPct val="120000"/>
              </a:lnSpc>
              <a:spcBef>
                <a:spcPts val="0"/>
              </a:spcBef>
              <a:spcAft>
                <a:spcPts val="600"/>
              </a:spcAft>
              <a:buClr>
                <a:schemeClr val="tx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lnSpc>
                <a:spcPct val="100000"/>
              </a:lnSpc>
              <a:buSzPct val="100000"/>
              <a:buFont typeface="Wingdings" panose="05000000000000000000" pitchFamily="2" charset="2"/>
              <a:buChar char="§"/>
            </a:pPr>
            <a:r>
              <a:rPr lang="en-GB" sz="2400" b="0" dirty="0">
                <a:solidFill>
                  <a:schemeClr val="tx1"/>
                </a:solidFill>
                <a:latin typeface="Calibri" panose="020F0502020204030204" pitchFamily="34" charset="0"/>
                <a:cs typeface="Calibri" panose="020F0502020204030204" pitchFamily="34" charset="0"/>
              </a:rPr>
              <a:t>Eligibility confirmed and approval granted</a:t>
            </a:r>
          </a:p>
          <a:p>
            <a:pPr marL="342900" indent="-342900">
              <a:lnSpc>
                <a:spcPct val="100000"/>
              </a:lnSpc>
              <a:buSzPct val="100000"/>
              <a:buFont typeface="Wingdings" panose="05000000000000000000" pitchFamily="2" charset="2"/>
              <a:buChar char="§"/>
            </a:pPr>
            <a:r>
              <a:rPr lang="en-GB" sz="2400" b="0" dirty="0">
                <a:solidFill>
                  <a:schemeClr val="tx1"/>
                </a:solidFill>
                <a:latin typeface="Calibri" panose="020F0502020204030204" pitchFamily="34" charset="0"/>
                <a:cs typeface="Calibri" panose="020F0502020204030204" pitchFamily="34" charset="0"/>
              </a:rPr>
              <a:t>Scope of works identified</a:t>
            </a:r>
          </a:p>
          <a:p>
            <a:pPr marL="342900" indent="-342900">
              <a:lnSpc>
                <a:spcPct val="100000"/>
              </a:lnSpc>
              <a:buSzPct val="100000"/>
              <a:buFont typeface="Wingdings" panose="05000000000000000000" pitchFamily="2" charset="2"/>
              <a:buChar char="§"/>
            </a:pPr>
            <a:r>
              <a:rPr lang="en-GB" sz="2400" b="0" dirty="0">
                <a:solidFill>
                  <a:schemeClr val="tx1"/>
                </a:solidFill>
                <a:latin typeface="Calibri" panose="020F0502020204030204" pitchFamily="34" charset="0"/>
                <a:cs typeface="Calibri" panose="020F0502020204030204" pitchFamily="34" charset="0"/>
              </a:rPr>
              <a:t>DfE Procurement Pack sent</a:t>
            </a:r>
            <a:endParaRPr lang="en-GB" sz="22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F7A6CF50-555D-2248-3BAE-88243C3372F4}"/>
              </a:ext>
            </a:extLst>
          </p:cNvPr>
          <p:cNvSpPr>
            <a:spLocks noGrp="1"/>
          </p:cNvSpPr>
          <p:nvPr>
            <p:ph type="sldNum" sz="quarter" idx="4"/>
          </p:nvPr>
        </p:nvSpPr>
        <p:spPr/>
        <p:txBody>
          <a:bodyPr/>
          <a:lstStyle/>
          <a:p>
            <a:fld id="{5DB98E5A-76C0-453E-B1E0-BC4AB04722D5}" type="slidenum">
              <a:rPr lang="en-GB" smtClean="0"/>
              <a:pPr/>
              <a:t>13</a:t>
            </a:fld>
            <a:endParaRPr lang="en-GB"/>
          </a:p>
        </p:txBody>
      </p:sp>
    </p:spTree>
    <p:extLst>
      <p:ext uri="{BB962C8B-B14F-4D97-AF65-F5344CB8AC3E}">
        <p14:creationId xmlns:p14="http://schemas.microsoft.com/office/powerpoint/2010/main" val="138221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694" y="269868"/>
            <a:ext cx="8368146" cy="699943"/>
          </a:xfrm>
        </p:spPr>
        <p:txBody>
          <a:bodyPr/>
          <a:lstStyle/>
          <a:p>
            <a:r>
              <a:rPr lang="en-GB" sz="3200" dirty="0">
                <a:cs typeface="Calibri" panose="020F0502020204030204" pitchFamily="34" charset="0"/>
              </a:rPr>
              <a:t>3. Procurement </a:t>
            </a:r>
          </a:p>
        </p:txBody>
      </p:sp>
      <p:sp>
        <p:nvSpPr>
          <p:cNvPr id="6" name="Content Placeholder 10">
            <a:extLst>
              <a:ext uri="{FF2B5EF4-FFF2-40B4-BE49-F238E27FC236}">
                <a16:creationId xmlns:a16="http://schemas.microsoft.com/office/drawing/2014/main" id="{3E97AE15-2047-0224-785D-9C5F85A6E6A3}"/>
              </a:ext>
            </a:extLst>
          </p:cNvPr>
          <p:cNvSpPr txBox="1">
            <a:spLocks/>
          </p:cNvSpPr>
          <p:nvPr/>
        </p:nvSpPr>
        <p:spPr>
          <a:xfrm>
            <a:off x="471059" y="996661"/>
            <a:ext cx="8330477" cy="4679949"/>
          </a:xfrm>
          <a:prstGeom prst="rect">
            <a:avLst/>
          </a:prstGeom>
        </p:spPr>
        <p:txBody>
          <a:bodyPr vert="horz" lIns="91440" tIns="45720" rIns="91440" bIns="45720" rtlCol="0" anchor="t" anchorCtr="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mn-lt"/>
                <a:ea typeface="+mn-ea"/>
                <a:cs typeface="+mn-cs"/>
              </a:defRPr>
            </a:lvl1pPr>
            <a:lvl2pPr marL="457200" indent="0" algn="l" defTabSz="914400" rtl="0" eaLnBrk="1" latinLnBrk="0" hangingPunct="1">
              <a:lnSpc>
                <a:spcPct val="120000"/>
              </a:lnSpc>
              <a:spcBef>
                <a:spcPts val="0"/>
              </a:spcBef>
              <a:spcAft>
                <a:spcPts val="600"/>
              </a:spcAft>
              <a:buClr>
                <a:schemeClr val="tx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School/RB manage their own procurement following their procurement processes/procedures</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Share the DfE Procurement Pack with the ICT contractors you invite to bid for the work</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Bidding contractors should complete the ICT Cost Matrix and present an ICT Solution Design</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School/RB to send the ICT Cost Matrix and ICT Solution Design Document of the successful contractor to the DfE for approval</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Schools/RBs struggling to identify suitable ICT contractors for tender could use a Crown Commercial Framework </a:t>
            </a:r>
            <a:r>
              <a:rPr lang="en-GB" sz="2400" b="0" dirty="0">
                <a:latin typeface="Calibri" panose="020F0502020204030204" pitchFamily="34" charset="0"/>
                <a:cs typeface="Calibri" panose="020F0502020204030204" pitchFamily="34" charset="0"/>
                <a:hlinkClick r:id="rId3"/>
              </a:rPr>
              <a:t>www.crowncommercial.gov.uk</a:t>
            </a:r>
            <a:r>
              <a:rPr lang="en-GB" sz="2400" b="0"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36754513-DC23-6689-BE30-62307CFF2FE6}"/>
              </a:ext>
            </a:extLst>
          </p:cNvPr>
          <p:cNvSpPr>
            <a:spLocks noGrp="1"/>
          </p:cNvSpPr>
          <p:nvPr>
            <p:ph type="sldNum" sz="quarter" idx="4"/>
          </p:nvPr>
        </p:nvSpPr>
        <p:spPr/>
        <p:txBody>
          <a:bodyPr/>
          <a:lstStyle/>
          <a:p>
            <a:fld id="{5DB98E5A-76C0-453E-B1E0-BC4AB04722D5}" type="slidenum">
              <a:rPr lang="en-GB" smtClean="0"/>
              <a:pPr/>
              <a:t>14</a:t>
            </a:fld>
            <a:endParaRPr lang="en-GB"/>
          </a:p>
        </p:txBody>
      </p:sp>
    </p:spTree>
    <p:extLst>
      <p:ext uri="{BB962C8B-B14F-4D97-AF65-F5344CB8AC3E}">
        <p14:creationId xmlns:p14="http://schemas.microsoft.com/office/powerpoint/2010/main" val="47832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694" y="269868"/>
            <a:ext cx="8368146" cy="699943"/>
          </a:xfrm>
        </p:spPr>
        <p:txBody>
          <a:bodyPr/>
          <a:lstStyle/>
          <a:p>
            <a:r>
              <a:rPr lang="en-GB" sz="3200" dirty="0">
                <a:cs typeface="Calibri" panose="020F0502020204030204" pitchFamily="34" charset="0"/>
              </a:rPr>
              <a:t>4. Grant Award </a:t>
            </a:r>
          </a:p>
        </p:txBody>
      </p:sp>
      <p:sp>
        <p:nvSpPr>
          <p:cNvPr id="6" name="Content Placeholder 10">
            <a:extLst>
              <a:ext uri="{FF2B5EF4-FFF2-40B4-BE49-F238E27FC236}">
                <a16:creationId xmlns:a16="http://schemas.microsoft.com/office/drawing/2014/main" id="{3E97AE15-2047-0224-785D-9C5F85A6E6A3}"/>
              </a:ext>
            </a:extLst>
          </p:cNvPr>
          <p:cNvSpPr txBox="1">
            <a:spLocks/>
          </p:cNvSpPr>
          <p:nvPr/>
        </p:nvSpPr>
        <p:spPr>
          <a:xfrm>
            <a:off x="471059" y="996661"/>
            <a:ext cx="8330477" cy="4679949"/>
          </a:xfrm>
          <a:prstGeom prst="rect">
            <a:avLst/>
          </a:prstGeom>
        </p:spPr>
        <p:txBody>
          <a:bodyPr vert="horz" lIns="91440" tIns="45720" rIns="91440" bIns="45720" rtlCol="0" anchor="t" anchorCtr="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mn-lt"/>
                <a:ea typeface="+mn-ea"/>
                <a:cs typeface="+mn-cs"/>
              </a:defRPr>
            </a:lvl1pPr>
            <a:lvl2pPr marL="457200" indent="0" algn="l" defTabSz="914400" rtl="0" eaLnBrk="1" latinLnBrk="0" hangingPunct="1">
              <a:lnSpc>
                <a:spcPct val="120000"/>
              </a:lnSpc>
              <a:spcBef>
                <a:spcPts val="0"/>
              </a:spcBef>
              <a:spcAft>
                <a:spcPts val="600"/>
              </a:spcAft>
              <a:buClr>
                <a:schemeClr val="tx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Funding approval will be granted by the DfE for a compliant design/specification which represents value for money</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Funding Pack issued to School/RB</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School/RB to commission the work</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Technical evaluation to be complete by the successful ICT contractor</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Any cost changes must be submitted to the DfE by the School/RB to allow an updated funding agreement to be issued</a:t>
            </a:r>
          </a:p>
        </p:txBody>
      </p:sp>
      <p:sp>
        <p:nvSpPr>
          <p:cNvPr id="2" name="Slide Number Placeholder 1">
            <a:extLst>
              <a:ext uri="{FF2B5EF4-FFF2-40B4-BE49-F238E27FC236}">
                <a16:creationId xmlns:a16="http://schemas.microsoft.com/office/drawing/2014/main" id="{D17B2424-BBFA-0D0D-2404-70F2A17721CF}"/>
              </a:ext>
            </a:extLst>
          </p:cNvPr>
          <p:cNvSpPr>
            <a:spLocks noGrp="1"/>
          </p:cNvSpPr>
          <p:nvPr>
            <p:ph type="sldNum" sz="quarter" idx="4"/>
          </p:nvPr>
        </p:nvSpPr>
        <p:spPr/>
        <p:txBody>
          <a:bodyPr/>
          <a:lstStyle/>
          <a:p>
            <a:fld id="{5DB98E5A-76C0-453E-B1E0-BC4AB04722D5}" type="slidenum">
              <a:rPr lang="en-GB" smtClean="0"/>
              <a:pPr/>
              <a:t>15</a:t>
            </a:fld>
            <a:endParaRPr lang="en-GB"/>
          </a:p>
        </p:txBody>
      </p:sp>
    </p:spTree>
    <p:extLst>
      <p:ext uri="{BB962C8B-B14F-4D97-AF65-F5344CB8AC3E}">
        <p14:creationId xmlns:p14="http://schemas.microsoft.com/office/powerpoint/2010/main" val="229269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694" y="269868"/>
            <a:ext cx="8368146" cy="699943"/>
          </a:xfrm>
        </p:spPr>
        <p:txBody>
          <a:bodyPr/>
          <a:lstStyle/>
          <a:p>
            <a:r>
              <a:rPr lang="en-GB" sz="3200" dirty="0">
                <a:cs typeface="Calibri" panose="020F0502020204030204" pitchFamily="34" charset="0"/>
              </a:rPr>
              <a:t>5. Completion</a:t>
            </a:r>
          </a:p>
        </p:txBody>
      </p:sp>
      <p:sp>
        <p:nvSpPr>
          <p:cNvPr id="6" name="Content Placeholder 10">
            <a:extLst>
              <a:ext uri="{FF2B5EF4-FFF2-40B4-BE49-F238E27FC236}">
                <a16:creationId xmlns:a16="http://schemas.microsoft.com/office/drawing/2014/main" id="{3E97AE15-2047-0224-785D-9C5F85A6E6A3}"/>
              </a:ext>
            </a:extLst>
          </p:cNvPr>
          <p:cNvSpPr txBox="1">
            <a:spLocks/>
          </p:cNvSpPr>
          <p:nvPr/>
        </p:nvSpPr>
        <p:spPr>
          <a:xfrm>
            <a:off x="471059" y="996661"/>
            <a:ext cx="8330477" cy="4679949"/>
          </a:xfrm>
          <a:prstGeom prst="rect">
            <a:avLst/>
          </a:prstGeom>
        </p:spPr>
        <p:txBody>
          <a:bodyPr vert="horz" lIns="91440" tIns="45720" rIns="91440" bIns="45720" rtlCol="0" anchor="t" anchorCtr="0">
            <a:noAutofit/>
          </a:bodyPr>
          <a:lstStyle>
            <a:lvl1pPr marL="0" indent="0" algn="l" defTabSz="914400" rtl="0" eaLnBrk="1" latinLnBrk="0" hangingPunct="1">
              <a:lnSpc>
                <a:spcPct val="120000"/>
              </a:lnSpc>
              <a:spcBef>
                <a:spcPts val="0"/>
              </a:spcBef>
              <a:spcAft>
                <a:spcPts val="600"/>
              </a:spcAft>
              <a:buClr>
                <a:schemeClr val="tx2"/>
              </a:buClr>
              <a:buFont typeface="Wingdings" pitchFamily="2" charset="2"/>
              <a:buNone/>
              <a:defRPr sz="2000" b="1" kern="1200">
                <a:solidFill>
                  <a:schemeClr val="tx1"/>
                </a:solidFill>
                <a:latin typeface="+mn-lt"/>
                <a:ea typeface="+mn-ea"/>
                <a:cs typeface="+mn-cs"/>
              </a:defRPr>
            </a:lvl1pPr>
            <a:lvl2pPr marL="457200" indent="0" algn="l" defTabSz="914400" rtl="0" eaLnBrk="1" latinLnBrk="0" hangingPunct="1">
              <a:lnSpc>
                <a:spcPct val="120000"/>
              </a:lnSpc>
              <a:spcBef>
                <a:spcPts val="0"/>
              </a:spcBef>
              <a:spcAft>
                <a:spcPts val="600"/>
              </a:spcAft>
              <a:buClr>
                <a:schemeClr val="tx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0"/>
              </a:spcBef>
              <a:spcAft>
                <a:spcPts val="600"/>
              </a:spcAft>
              <a:buClr>
                <a:schemeClr val="tx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0"/>
              </a:spcBef>
              <a:spcAft>
                <a:spcPts val="600"/>
              </a:spcAft>
              <a:buClr>
                <a:schemeClr val="tx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lnSpc>
                <a:spcPct val="100000"/>
              </a:lnSpc>
              <a:buSzPct val="100000"/>
              <a:buFont typeface="Wingdings" panose="05000000000000000000" pitchFamily="2" charset="2"/>
              <a:buChar char="§"/>
            </a:pPr>
            <a:r>
              <a:rPr lang="en-GB" sz="2400" b="0" dirty="0">
                <a:solidFill>
                  <a:schemeClr val="tx1"/>
                </a:solidFill>
                <a:latin typeface="Calibri" panose="020F0502020204030204" pitchFamily="34" charset="0"/>
                <a:cs typeface="Calibri" panose="020F0502020204030204" pitchFamily="34" charset="0"/>
              </a:rPr>
              <a:t>Installation complete, supplier handover</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Full claim made to DfE (split claims can also be made for part of the works, multiple payments are allowed)</a:t>
            </a:r>
          </a:p>
          <a:p>
            <a:pPr marL="342900" indent="-342900">
              <a:lnSpc>
                <a:spcPct val="100000"/>
              </a:lnSpc>
              <a:buSzPct val="100000"/>
              <a:buFont typeface="Wingdings" panose="05000000000000000000" pitchFamily="2" charset="2"/>
              <a:buChar char="§"/>
            </a:pPr>
            <a:r>
              <a:rPr lang="en-GB" sz="2400" b="0" dirty="0">
                <a:latin typeface="Calibri" panose="020F0502020204030204" pitchFamily="34" charset="0"/>
                <a:cs typeface="Calibri" panose="020F0502020204030204" pitchFamily="34" charset="0"/>
              </a:rPr>
              <a:t>DfE QA Site Visits</a:t>
            </a:r>
          </a:p>
          <a:p>
            <a:pPr marL="342900" indent="-342900">
              <a:lnSpc>
                <a:spcPct val="100000"/>
              </a:lnSpc>
              <a:buSzPct val="100000"/>
              <a:buFont typeface="Wingdings" panose="05000000000000000000" pitchFamily="2" charset="2"/>
              <a:buChar char="§"/>
            </a:pPr>
            <a:endParaRPr lang="en-GB" sz="2400" b="0" dirty="0">
              <a:solidFill>
                <a:schemeClr val="tx1"/>
              </a:solidFill>
              <a:latin typeface="Calibri" panose="020F0502020204030204" pitchFamily="34" charset="0"/>
              <a:cs typeface="Calibri" panose="020F0502020204030204" pitchFamily="34" charset="0"/>
            </a:endParaRPr>
          </a:p>
          <a:p>
            <a:pPr>
              <a:lnSpc>
                <a:spcPct val="100000"/>
              </a:lnSpc>
              <a:buSzPct val="100000"/>
            </a:pPr>
            <a:r>
              <a:rPr lang="en-GB" sz="2400" dirty="0">
                <a:latin typeface="Calibri" panose="020F0502020204030204" pitchFamily="34" charset="0"/>
                <a:cs typeface="Calibri" panose="020F0502020204030204" pitchFamily="34" charset="0"/>
              </a:rPr>
              <a:t>Please note for CtC Wave 4 schools a claim must have been received before 31</a:t>
            </a:r>
            <a:r>
              <a:rPr lang="en-GB" sz="2400" baseline="30000" dirty="0">
                <a:latin typeface="Calibri" panose="020F0502020204030204" pitchFamily="34" charset="0"/>
                <a:cs typeface="Calibri" panose="020F0502020204030204" pitchFamily="34" charset="0"/>
              </a:rPr>
              <a:t>st</a:t>
            </a:r>
            <a:r>
              <a:rPr lang="en-GB" sz="2400" dirty="0">
                <a:latin typeface="Calibri" panose="020F0502020204030204" pitchFamily="34" charset="0"/>
                <a:cs typeface="Calibri" panose="020F0502020204030204" pitchFamily="34" charset="0"/>
              </a:rPr>
              <a:t> March 2023 to secure the grant funding.  Failure to do this may result in the grant being rescinded by the DfE.</a:t>
            </a:r>
            <a:endParaRPr lang="en-GB" sz="2200" dirty="0">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85880A7-98B0-4050-48C2-77E73F3D95A3}"/>
              </a:ext>
            </a:extLst>
          </p:cNvPr>
          <p:cNvSpPr>
            <a:spLocks noGrp="1"/>
          </p:cNvSpPr>
          <p:nvPr>
            <p:ph type="sldNum" sz="quarter" idx="4"/>
          </p:nvPr>
        </p:nvSpPr>
        <p:spPr/>
        <p:txBody>
          <a:bodyPr/>
          <a:lstStyle/>
          <a:p>
            <a:fld id="{5DB98E5A-76C0-453E-B1E0-BC4AB04722D5}" type="slidenum">
              <a:rPr lang="en-GB" smtClean="0"/>
              <a:pPr/>
              <a:t>16</a:t>
            </a:fld>
            <a:endParaRPr lang="en-GB"/>
          </a:p>
        </p:txBody>
      </p:sp>
    </p:spTree>
    <p:extLst>
      <p:ext uri="{BB962C8B-B14F-4D97-AF65-F5344CB8AC3E}">
        <p14:creationId xmlns:p14="http://schemas.microsoft.com/office/powerpoint/2010/main" val="149316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45" y="567190"/>
            <a:ext cx="7775575" cy="645594"/>
          </a:xfrm>
        </p:spPr>
        <p:txBody>
          <a:bodyPr/>
          <a:lstStyle/>
          <a:p>
            <a:r>
              <a:rPr lang="en-GB" sz="3200"/>
              <a:t>Next Steps: DfE</a:t>
            </a:r>
          </a:p>
        </p:txBody>
      </p:sp>
      <p:sp>
        <p:nvSpPr>
          <p:cNvPr id="5" name="Text Placeholder 4"/>
          <p:cNvSpPr>
            <a:spLocks noGrp="1"/>
          </p:cNvSpPr>
          <p:nvPr>
            <p:ph type="body" idx="1"/>
          </p:nvPr>
        </p:nvSpPr>
        <p:spPr>
          <a:xfrm>
            <a:off x="684212" y="1212784"/>
            <a:ext cx="7775575" cy="892412"/>
          </a:xfrm>
        </p:spPr>
        <p:txBody>
          <a:bodyPr/>
          <a:lstStyle/>
          <a:p>
            <a:r>
              <a:rPr lang="en-GB" dirty="0"/>
              <a:t>We hope to have the first schools enrolled within weeks and all schools by the end of the October half-term</a:t>
            </a:r>
          </a:p>
          <a:p>
            <a:r>
              <a:rPr lang="en-GB" sz="1800" b="0" dirty="0"/>
              <a:t>We will share with you next week:</a:t>
            </a:r>
          </a:p>
          <a:p>
            <a:pPr marL="342900" indent="-342900">
              <a:buFont typeface="Wingdings" panose="05000000000000000000" pitchFamily="2" charset="2"/>
              <a:buChar char="§"/>
            </a:pPr>
            <a:r>
              <a:rPr lang="en-GB" sz="1800" b="0" dirty="0"/>
              <a:t>This slide deck</a:t>
            </a:r>
          </a:p>
          <a:p>
            <a:pPr marL="342900" indent="-342900">
              <a:buFont typeface="Wingdings" panose="05000000000000000000" pitchFamily="2" charset="2"/>
              <a:buChar char="§"/>
            </a:pPr>
            <a:r>
              <a:rPr lang="en-GB" sz="1800" b="0" dirty="0"/>
              <a:t>An end-to-end process guide, including FAQs</a:t>
            </a:r>
          </a:p>
          <a:p>
            <a:r>
              <a:rPr lang="en-GB" sz="1800" b="0" dirty="0"/>
              <a:t>One of the team should have already made contact with you. If you require any further information and/or copies of the updated paperwork for procurement please do get in contact.</a:t>
            </a:r>
            <a:endParaRPr lang="en-GB" sz="1800" b="0" dirty="0">
              <a:solidFill>
                <a:srgbClr val="FF0000"/>
              </a:solidFill>
            </a:endParaRPr>
          </a:p>
          <a:p>
            <a:pPr lvl="1">
              <a:tabLst>
                <a:tab pos="2066925" algn="l"/>
              </a:tabLst>
            </a:pPr>
            <a:r>
              <a:rPr lang="en-GB" dirty="0">
                <a:solidFill>
                  <a:schemeClr val="tx1"/>
                </a:solidFill>
              </a:rPr>
              <a:t>By email: </a:t>
            </a:r>
            <a:r>
              <a:rPr lang="en-GB" dirty="0"/>
              <a:t>	</a:t>
            </a:r>
            <a:r>
              <a:rPr lang="en-GB" dirty="0">
                <a:hlinkClick r:id="rId3"/>
              </a:rPr>
              <a:t>connecttheclassroom.dfeict@education.gov.uk</a:t>
            </a:r>
            <a:endParaRPr lang="en-GB" dirty="0"/>
          </a:p>
          <a:p>
            <a:pPr marL="457200" lvl="1" indent="0">
              <a:buNone/>
              <a:tabLst>
                <a:tab pos="2066925" algn="l"/>
              </a:tabLst>
            </a:pPr>
            <a:r>
              <a:rPr lang="en-GB" dirty="0">
                <a:solidFill>
                  <a:schemeClr val="tx1"/>
                </a:solidFill>
              </a:rPr>
              <a:t>Please ensure that you provide the nature of the enquiry - Name of the school and URN within the subject line when contacting the team</a:t>
            </a:r>
          </a:p>
          <a:p>
            <a:pPr marL="457200" lvl="1" indent="0">
              <a:buNone/>
              <a:tabLst>
                <a:tab pos="2066925" algn="l"/>
              </a:tabLst>
            </a:pPr>
            <a:r>
              <a:rPr lang="en-GB" dirty="0">
                <a:solidFill>
                  <a:schemeClr val="tx1"/>
                </a:solidFill>
              </a:rPr>
              <a:t>E.g. </a:t>
            </a:r>
            <a:r>
              <a:rPr lang="en-GB" b="1" dirty="0">
                <a:solidFill>
                  <a:schemeClr val="tx1"/>
                </a:solidFill>
              </a:rPr>
              <a:t>Subject: </a:t>
            </a:r>
            <a:r>
              <a:rPr lang="en-GB" dirty="0">
                <a:solidFill>
                  <a:schemeClr val="tx1"/>
                </a:solidFill>
              </a:rPr>
              <a:t>NAF - Name of School - URN XXXXXX</a:t>
            </a:r>
          </a:p>
          <a:p>
            <a:pPr marL="342900" indent="-342900">
              <a:buFont typeface="Arial" panose="020B0604020202020204" pitchFamily="34" charset="0"/>
              <a:buChar char="•"/>
            </a:pPr>
            <a:endParaRPr lang="en-GB" b="0" dirty="0">
              <a:solidFill>
                <a:srgbClr val="FF0000"/>
              </a:solidFill>
            </a:endParaRPr>
          </a:p>
          <a:p>
            <a:endParaRPr lang="en-GB" dirty="0"/>
          </a:p>
        </p:txBody>
      </p:sp>
      <p:sp>
        <p:nvSpPr>
          <p:cNvPr id="2" name="Slide Number Placeholder 1">
            <a:extLst>
              <a:ext uri="{FF2B5EF4-FFF2-40B4-BE49-F238E27FC236}">
                <a16:creationId xmlns:a16="http://schemas.microsoft.com/office/drawing/2014/main" id="{7E0C6C2A-2813-B8E9-9436-C4F2686EC3D8}"/>
              </a:ext>
            </a:extLst>
          </p:cNvPr>
          <p:cNvSpPr>
            <a:spLocks noGrp="1"/>
          </p:cNvSpPr>
          <p:nvPr>
            <p:ph type="sldNum" sz="quarter" idx="4"/>
          </p:nvPr>
        </p:nvSpPr>
        <p:spPr/>
        <p:txBody>
          <a:bodyPr/>
          <a:lstStyle/>
          <a:p>
            <a:fld id="{5DB98E5A-76C0-453E-B1E0-BC4AB04722D5}" type="slidenum">
              <a:rPr lang="en-GB" smtClean="0"/>
              <a:pPr/>
              <a:t>17</a:t>
            </a:fld>
            <a:endParaRPr lang="en-GB"/>
          </a:p>
        </p:txBody>
      </p:sp>
    </p:spTree>
    <p:extLst>
      <p:ext uri="{BB962C8B-B14F-4D97-AF65-F5344CB8AC3E}">
        <p14:creationId xmlns:p14="http://schemas.microsoft.com/office/powerpoint/2010/main" val="3843528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4213" y="541362"/>
            <a:ext cx="7775575" cy="648419"/>
          </a:xfrm>
        </p:spPr>
        <p:txBody>
          <a:bodyPr/>
          <a:lstStyle/>
          <a:p>
            <a:r>
              <a:rPr lang="en-GB"/>
              <a:t>Next Steps: Responsible Body</a:t>
            </a:r>
          </a:p>
        </p:txBody>
      </p:sp>
      <p:sp>
        <p:nvSpPr>
          <p:cNvPr id="11" name="Content Placeholder 10"/>
          <p:cNvSpPr>
            <a:spLocks noGrp="1"/>
          </p:cNvSpPr>
          <p:nvPr>
            <p:ph sz="half" idx="1"/>
          </p:nvPr>
        </p:nvSpPr>
        <p:spPr>
          <a:xfrm>
            <a:off x="684213" y="1312478"/>
            <a:ext cx="7272163" cy="4679950"/>
          </a:xfrm>
        </p:spPr>
        <p:txBody>
          <a:bodyPr/>
          <a:lstStyle/>
          <a:p>
            <a:r>
              <a:rPr lang="en-GB" dirty="0"/>
              <a:t>Please let us know quickly</a:t>
            </a:r>
          </a:p>
          <a:p>
            <a:pPr lvl="1"/>
            <a:r>
              <a:rPr lang="en-GB" dirty="0"/>
              <a:t>Would you prefer DfE to directly contact your schools to onboard them?</a:t>
            </a:r>
          </a:p>
          <a:p>
            <a:pPr lvl="1"/>
            <a:r>
              <a:rPr lang="en-GB" dirty="0"/>
              <a:t>Would you prefer to lead the process on their behalf?</a:t>
            </a:r>
          </a:p>
          <a:p>
            <a:pPr marL="457200" lvl="1" indent="0">
              <a:buNone/>
            </a:pPr>
            <a:endParaRPr lang="en-GB" dirty="0"/>
          </a:p>
          <a:p>
            <a:pPr marL="457200" lvl="1" indent="0">
              <a:buNone/>
            </a:pPr>
            <a:r>
              <a:rPr lang="en-GB" dirty="0"/>
              <a:t>Please let us know via email or within the chat bar, and if needed we can set up a meeting.</a:t>
            </a:r>
          </a:p>
          <a:p>
            <a:pPr marL="457200" lvl="1" indent="0" algn="ctr">
              <a:buNone/>
              <a:tabLst>
                <a:tab pos="2066925" algn="l"/>
              </a:tabLst>
            </a:pPr>
            <a:endParaRPr lang="en-GB" dirty="0"/>
          </a:p>
          <a:p>
            <a:pPr marL="457200" lvl="1" indent="0" algn="ctr">
              <a:buNone/>
              <a:tabLst>
                <a:tab pos="2066925" algn="l"/>
              </a:tabLst>
            </a:pPr>
            <a:r>
              <a:rPr lang="en-GB" dirty="0"/>
              <a:t>Thank you</a:t>
            </a:r>
          </a:p>
          <a:p>
            <a:pPr marL="457200" lvl="1" indent="0" algn="ctr">
              <a:buNone/>
              <a:tabLst>
                <a:tab pos="2066925" algn="l"/>
              </a:tabLst>
            </a:pPr>
            <a:r>
              <a:rPr lang="en-GB" dirty="0"/>
              <a:t>The </a:t>
            </a:r>
            <a:r>
              <a:rPr lang="en-GB" dirty="0" err="1"/>
              <a:t>CtC</a:t>
            </a:r>
            <a:r>
              <a:rPr lang="en-GB" dirty="0"/>
              <a:t> Team</a:t>
            </a:r>
          </a:p>
          <a:p>
            <a:endParaRPr lang="en-GB" dirty="0"/>
          </a:p>
        </p:txBody>
      </p:sp>
      <p:sp>
        <p:nvSpPr>
          <p:cNvPr id="2" name="Slide Number Placeholder 1">
            <a:extLst>
              <a:ext uri="{FF2B5EF4-FFF2-40B4-BE49-F238E27FC236}">
                <a16:creationId xmlns:a16="http://schemas.microsoft.com/office/drawing/2014/main" id="{3D63A4C1-E48D-33E9-A8BD-01BE8F0169AC}"/>
              </a:ext>
            </a:extLst>
          </p:cNvPr>
          <p:cNvSpPr>
            <a:spLocks noGrp="1"/>
          </p:cNvSpPr>
          <p:nvPr>
            <p:ph type="sldNum" sz="quarter" idx="4"/>
          </p:nvPr>
        </p:nvSpPr>
        <p:spPr/>
        <p:txBody>
          <a:bodyPr/>
          <a:lstStyle/>
          <a:p>
            <a:fld id="{5DB98E5A-76C0-453E-B1E0-BC4AB04722D5}" type="slidenum">
              <a:rPr lang="en-GB" smtClean="0"/>
              <a:pPr/>
              <a:t>18</a:t>
            </a:fld>
            <a:endParaRPr lang="en-GB"/>
          </a:p>
        </p:txBody>
      </p:sp>
    </p:spTree>
    <p:extLst>
      <p:ext uri="{BB962C8B-B14F-4D97-AF65-F5344CB8AC3E}">
        <p14:creationId xmlns:p14="http://schemas.microsoft.com/office/powerpoint/2010/main" val="118689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Welcome &amp; session objectives</a:t>
            </a:r>
          </a:p>
        </p:txBody>
      </p:sp>
      <p:sp>
        <p:nvSpPr>
          <p:cNvPr id="13" name="Text Placeholder 12">
            <a:extLst>
              <a:ext uri="{FF2B5EF4-FFF2-40B4-BE49-F238E27FC236}">
                <a16:creationId xmlns:a16="http://schemas.microsoft.com/office/drawing/2014/main" id="{B4A473C0-C5F0-ADCE-34DE-2082408EB8F8}"/>
              </a:ext>
            </a:extLst>
          </p:cNvPr>
          <p:cNvSpPr>
            <a:spLocks noGrp="1"/>
          </p:cNvSpPr>
          <p:nvPr>
            <p:ph type="body" idx="1"/>
          </p:nvPr>
        </p:nvSpPr>
        <p:spPr>
          <a:solidFill>
            <a:schemeClr val="accent1">
              <a:lumMod val="50000"/>
            </a:schemeClr>
          </a:solidFill>
        </p:spPr>
        <p:txBody>
          <a:bodyPr/>
          <a:lstStyle/>
          <a:p>
            <a:pPr marL="0" indent="0" algn="ctr">
              <a:buNone/>
            </a:pPr>
            <a:r>
              <a:rPr lang="en-GB">
                <a:solidFill>
                  <a:schemeClr val="bg1"/>
                </a:solidFill>
              </a:rPr>
              <a:t>Agenda</a:t>
            </a:r>
          </a:p>
        </p:txBody>
      </p:sp>
      <p:sp>
        <p:nvSpPr>
          <p:cNvPr id="5" name="Content Placeholder 4"/>
          <p:cNvSpPr>
            <a:spLocks noGrp="1"/>
          </p:cNvSpPr>
          <p:nvPr>
            <p:ph sz="half" idx="2"/>
          </p:nvPr>
        </p:nvSpPr>
        <p:spPr/>
        <p:txBody>
          <a:bodyPr/>
          <a:lstStyle/>
          <a:p>
            <a:pPr marL="457200" lvl="1" indent="0">
              <a:buNone/>
            </a:pPr>
            <a:endParaRPr lang="en-GB" dirty="0"/>
          </a:p>
          <a:p>
            <a:pPr lvl="1"/>
            <a:r>
              <a:rPr lang="en-GB" sz="1400" b="1" dirty="0">
                <a:solidFill>
                  <a:schemeClr val="accent1">
                    <a:lumMod val="50000"/>
                  </a:schemeClr>
                </a:solidFill>
              </a:rPr>
              <a:t>Presenter Welcome/Context -15 mins </a:t>
            </a:r>
          </a:p>
          <a:p>
            <a:pPr lvl="1">
              <a:buFontTx/>
              <a:buChar char="-"/>
            </a:pPr>
            <a:r>
              <a:rPr lang="en-GB" sz="1400" dirty="0"/>
              <a:t>CTC Pilot (2021 – 2022)	</a:t>
            </a:r>
          </a:p>
          <a:p>
            <a:pPr lvl="1">
              <a:buFontTx/>
              <a:buChar char="-"/>
            </a:pPr>
            <a:r>
              <a:rPr lang="en-GB" sz="1400" dirty="0"/>
              <a:t>School Feedback	</a:t>
            </a:r>
          </a:p>
          <a:p>
            <a:pPr lvl="1">
              <a:buFontTx/>
              <a:buChar char="-"/>
            </a:pPr>
            <a:r>
              <a:rPr lang="en-GB" sz="1400" dirty="0"/>
              <a:t>CTC Phase 2 (2022 -2025)</a:t>
            </a:r>
          </a:p>
          <a:p>
            <a:pPr lvl="1">
              <a:buFontTx/>
              <a:buChar char="-"/>
            </a:pPr>
            <a:r>
              <a:rPr lang="en-GB" sz="1400" b="1" dirty="0">
                <a:solidFill>
                  <a:schemeClr val="accent1">
                    <a:lumMod val="50000"/>
                  </a:schemeClr>
                </a:solidFill>
              </a:rPr>
              <a:t>Scope of </a:t>
            </a:r>
            <a:r>
              <a:rPr lang="en-GB" sz="1400" b="1" dirty="0">
                <a:solidFill>
                  <a:schemeClr val="tx2">
                    <a:lumMod val="75000"/>
                  </a:schemeClr>
                </a:solidFill>
              </a:rPr>
              <a:t>Works - 15 mins</a:t>
            </a:r>
          </a:p>
          <a:p>
            <a:pPr lvl="1">
              <a:buFontTx/>
              <a:buChar char="-"/>
            </a:pPr>
            <a:r>
              <a:rPr lang="en-GB" sz="1400" dirty="0"/>
              <a:t>Standards</a:t>
            </a:r>
          </a:p>
          <a:p>
            <a:pPr lvl="1">
              <a:buFontTx/>
              <a:buChar char="-"/>
            </a:pPr>
            <a:r>
              <a:rPr lang="en-GB" sz="1400" dirty="0"/>
              <a:t>Eligibility</a:t>
            </a:r>
          </a:p>
          <a:p>
            <a:pPr lvl="1"/>
            <a:r>
              <a:rPr lang="en-GB" sz="1400" b="1" dirty="0">
                <a:solidFill>
                  <a:schemeClr val="accent1">
                    <a:lumMod val="50000"/>
                  </a:schemeClr>
                </a:solidFill>
              </a:rPr>
              <a:t>The Process 15 mins</a:t>
            </a:r>
          </a:p>
          <a:p>
            <a:pPr lvl="1">
              <a:lnSpc>
                <a:spcPct val="100000"/>
              </a:lnSpc>
            </a:pPr>
            <a:r>
              <a:rPr lang="en-GB" sz="1400" b="1" dirty="0">
                <a:solidFill>
                  <a:schemeClr val="accent1">
                    <a:lumMod val="50000"/>
                  </a:schemeClr>
                </a:solidFill>
              </a:rPr>
              <a:t>Next Steps/Contacts/Questions -5 mins</a:t>
            </a:r>
          </a:p>
          <a:p>
            <a:pPr lvl="1"/>
            <a:endParaRPr lang="en-GB" dirty="0"/>
          </a:p>
          <a:p>
            <a:pPr lvl="1"/>
            <a:endParaRPr lang="en-GB" dirty="0"/>
          </a:p>
          <a:p>
            <a:pPr lvl="1"/>
            <a:endParaRPr lang="en-GB" dirty="0"/>
          </a:p>
          <a:p>
            <a:pPr lvl="1"/>
            <a:endParaRPr lang="en-GB" dirty="0"/>
          </a:p>
        </p:txBody>
      </p:sp>
      <p:sp>
        <p:nvSpPr>
          <p:cNvPr id="14" name="Text Placeholder 13">
            <a:extLst>
              <a:ext uri="{FF2B5EF4-FFF2-40B4-BE49-F238E27FC236}">
                <a16:creationId xmlns:a16="http://schemas.microsoft.com/office/drawing/2014/main" id="{55056FAD-93C4-87EE-49F2-4D01F459A715}"/>
              </a:ext>
            </a:extLst>
          </p:cNvPr>
          <p:cNvSpPr>
            <a:spLocks noGrp="1"/>
          </p:cNvSpPr>
          <p:nvPr>
            <p:ph type="body" sz="quarter" idx="3"/>
          </p:nvPr>
        </p:nvSpPr>
        <p:spPr>
          <a:solidFill>
            <a:schemeClr val="accent1">
              <a:lumMod val="50000"/>
            </a:schemeClr>
          </a:solidFill>
        </p:spPr>
        <p:txBody>
          <a:bodyPr/>
          <a:lstStyle/>
          <a:p>
            <a:pPr marL="0" indent="0" algn="ctr">
              <a:buNone/>
            </a:pPr>
            <a:r>
              <a:rPr lang="en-GB">
                <a:solidFill>
                  <a:schemeClr val="bg1"/>
                </a:solidFill>
              </a:rPr>
              <a:t>Housekeeping</a:t>
            </a:r>
          </a:p>
        </p:txBody>
      </p:sp>
      <p:sp>
        <p:nvSpPr>
          <p:cNvPr id="6" name="Content Placeholder 5"/>
          <p:cNvSpPr>
            <a:spLocks noGrp="1"/>
          </p:cNvSpPr>
          <p:nvPr>
            <p:ph sz="quarter" idx="4"/>
          </p:nvPr>
        </p:nvSpPr>
        <p:spPr/>
        <p:txBody>
          <a:bodyPr/>
          <a:lstStyle/>
          <a:p>
            <a:pPr lvl="1"/>
            <a:r>
              <a:rPr lang="en-GB" sz="1400" dirty="0"/>
              <a:t>Please mute your microphone and turn off your camera.</a:t>
            </a:r>
          </a:p>
          <a:p>
            <a:pPr lvl="1"/>
            <a:endParaRPr lang="en-GB" sz="1400" dirty="0"/>
          </a:p>
          <a:p>
            <a:pPr lvl="1"/>
            <a:r>
              <a:rPr lang="en-GB" sz="1400" dirty="0"/>
              <a:t>Please add questions to the chat window.</a:t>
            </a:r>
          </a:p>
          <a:p>
            <a:pPr lvl="1"/>
            <a:endParaRPr lang="en-GB" sz="1400" dirty="0"/>
          </a:p>
          <a:p>
            <a:pPr lvl="1"/>
            <a:r>
              <a:rPr lang="en-GB" sz="1400" dirty="0"/>
              <a:t>Please enter your preferred contact email address (1 per organisation as a minimum) in the chat window.</a:t>
            </a:r>
          </a:p>
          <a:p>
            <a:pPr lvl="1"/>
            <a:endParaRPr lang="en-GB" sz="1400" dirty="0"/>
          </a:p>
          <a:p>
            <a:pPr lvl="1"/>
            <a:r>
              <a:rPr lang="en-GB" sz="1400" dirty="0"/>
              <a:t>Slides will be e-mailed after the call</a:t>
            </a:r>
          </a:p>
          <a:p>
            <a:pPr lvl="1"/>
            <a:endParaRPr lang="en-GB" sz="1400" dirty="0"/>
          </a:p>
        </p:txBody>
      </p:sp>
      <p:pic>
        <p:nvPicPr>
          <p:cNvPr id="2" name="Picture 1">
            <a:extLst>
              <a:ext uri="{FF2B5EF4-FFF2-40B4-BE49-F238E27FC236}">
                <a16:creationId xmlns:a16="http://schemas.microsoft.com/office/drawing/2014/main" id="{BCEC53D6-6AF9-B3F2-2D24-C495D62CE10C}"/>
              </a:ext>
            </a:extLst>
          </p:cNvPr>
          <p:cNvPicPr>
            <a:picLocks noChangeAspect="1"/>
          </p:cNvPicPr>
          <p:nvPr/>
        </p:nvPicPr>
        <p:blipFill>
          <a:blip r:embed="rId3"/>
          <a:stretch>
            <a:fillRect/>
          </a:stretch>
        </p:blipFill>
        <p:spPr>
          <a:xfrm>
            <a:off x="4803694" y="3941981"/>
            <a:ext cx="579170" cy="667217"/>
          </a:xfrm>
          <a:prstGeom prst="rect">
            <a:avLst/>
          </a:prstGeom>
        </p:spPr>
      </p:pic>
      <p:pic>
        <p:nvPicPr>
          <p:cNvPr id="8" name="Picture 7" descr="Icon&#10;&#10;Description automatically generated">
            <a:extLst>
              <a:ext uri="{FF2B5EF4-FFF2-40B4-BE49-F238E27FC236}">
                <a16:creationId xmlns:a16="http://schemas.microsoft.com/office/drawing/2014/main" id="{B9D6ADC1-52CE-D4E0-1A08-54B203F2BDA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852815" y="3181175"/>
            <a:ext cx="480927" cy="436757"/>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2B985D15-F167-5E80-5E52-C1B14EEC1EA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4861389" y="2237496"/>
            <a:ext cx="579170" cy="436758"/>
          </a:xfrm>
          <a:prstGeom prst="rect">
            <a:avLst/>
          </a:prstGeom>
        </p:spPr>
      </p:pic>
      <p:pic>
        <p:nvPicPr>
          <p:cNvPr id="12" name="Picture 11">
            <a:extLst>
              <a:ext uri="{FF2B5EF4-FFF2-40B4-BE49-F238E27FC236}">
                <a16:creationId xmlns:a16="http://schemas.microsoft.com/office/drawing/2014/main" id="{F69F038D-18B8-72B0-B862-D98F8A983111}"/>
              </a:ext>
            </a:extLst>
          </p:cNvPr>
          <p:cNvPicPr>
            <a:picLocks noChangeAspect="1"/>
          </p:cNvPicPr>
          <p:nvPr/>
        </p:nvPicPr>
        <p:blipFill>
          <a:blip r:embed="rId8"/>
          <a:stretch>
            <a:fillRect/>
          </a:stretch>
        </p:blipFill>
        <p:spPr>
          <a:xfrm>
            <a:off x="4763844" y="5210654"/>
            <a:ext cx="774259" cy="579171"/>
          </a:xfrm>
          <a:prstGeom prst="rect">
            <a:avLst/>
          </a:prstGeom>
        </p:spPr>
      </p:pic>
      <p:sp>
        <p:nvSpPr>
          <p:cNvPr id="3" name="Slide Number Placeholder 2">
            <a:extLst>
              <a:ext uri="{FF2B5EF4-FFF2-40B4-BE49-F238E27FC236}">
                <a16:creationId xmlns:a16="http://schemas.microsoft.com/office/drawing/2014/main" id="{3B7FE252-6485-FF31-3274-A9C9849B4F4F}"/>
              </a:ext>
            </a:extLst>
          </p:cNvPr>
          <p:cNvSpPr>
            <a:spLocks noGrp="1"/>
          </p:cNvSpPr>
          <p:nvPr>
            <p:ph type="sldNum" sz="quarter" idx="12"/>
          </p:nvPr>
        </p:nvSpPr>
        <p:spPr/>
        <p:txBody>
          <a:bodyPr/>
          <a:lstStyle/>
          <a:p>
            <a:fld id="{5DB98E5A-76C0-453E-B1E0-BC4AB04722D5}" type="slidenum">
              <a:rPr lang="en-GB" smtClean="0"/>
              <a:pPr/>
              <a:t>2</a:t>
            </a:fld>
            <a:endParaRPr lang="en-GB"/>
          </a:p>
        </p:txBody>
      </p:sp>
    </p:spTree>
    <p:extLst>
      <p:ext uri="{BB962C8B-B14F-4D97-AF65-F5344CB8AC3E}">
        <p14:creationId xmlns:p14="http://schemas.microsoft.com/office/powerpoint/2010/main" val="67052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4213" y="333374"/>
            <a:ext cx="8392410" cy="647701"/>
          </a:xfrm>
        </p:spPr>
        <p:txBody>
          <a:bodyPr/>
          <a:lstStyle/>
          <a:p>
            <a:r>
              <a:rPr lang="en-GB"/>
              <a:t>Pilot: What is Connect the Classroom? </a:t>
            </a:r>
          </a:p>
        </p:txBody>
      </p:sp>
      <p:sp>
        <p:nvSpPr>
          <p:cNvPr id="11" name="Content Placeholder 10"/>
          <p:cNvSpPr>
            <a:spLocks noGrp="1"/>
          </p:cNvSpPr>
          <p:nvPr>
            <p:ph idx="1"/>
          </p:nvPr>
        </p:nvSpPr>
        <p:spPr>
          <a:xfrm>
            <a:off x="684212" y="1196976"/>
            <a:ext cx="7775575" cy="5126822"/>
          </a:xfrm>
        </p:spPr>
        <p:txBody>
          <a:bodyPr/>
          <a:lstStyle/>
          <a:p>
            <a:pPr marL="0" indent="0">
              <a:buNone/>
            </a:pPr>
            <a:r>
              <a:rPr lang="en-GB" dirty="0">
                <a:solidFill>
                  <a:schemeClr val="accent1">
                    <a:lumMod val="50000"/>
                  </a:schemeClr>
                </a:solidFill>
              </a:rPr>
              <a:t>In 2021-22 DfE</a:t>
            </a:r>
          </a:p>
          <a:p>
            <a:pPr lvl="1"/>
            <a:r>
              <a:rPr lang="en-GB" dirty="0"/>
              <a:t>Worked with 1100 schools across England</a:t>
            </a:r>
          </a:p>
          <a:p>
            <a:pPr lvl="2"/>
            <a:r>
              <a:rPr lang="en-GB" dirty="0"/>
              <a:t>Rural Gigabit Fibre programme schools</a:t>
            </a:r>
          </a:p>
          <a:p>
            <a:pPr lvl="2"/>
            <a:r>
              <a:rPr lang="en-GB" dirty="0"/>
              <a:t>Schools in four Areas of Local Action</a:t>
            </a:r>
          </a:p>
          <a:p>
            <a:pPr lvl="1"/>
            <a:r>
              <a:rPr lang="en-GB" dirty="0"/>
              <a:t>Grant funded upgrades to school networks that were based on condition/ need and compliant with DfE standards (the “ICT Output Specification”)</a:t>
            </a:r>
          </a:p>
          <a:p>
            <a:pPr lvl="1"/>
            <a:r>
              <a:rPr lang="en-GB" dirty="0"/>
              <a:t>Worked closely with local partners such as responsible bodies to deliver the programme</a:t>
            </a:r>
          </a:p>
          <a:p>
            <a:pPr lvl="1"/>
            <a:r>
              <a:rPr lang="en-GB" dirty="0"/>
              <a:t>Schools Engaged to date: 1500+</a:t>
            </a:r>
          </a:p>
          <a:p>
            <a:pPr lvl="1"/>
            <a:r>
              <a:rPr lang="en-GB" dirty="0"/>
              <a:t>Funding Awarded to date: £32m</a:t>
            </a:r>
          </a:p>
          <a:p>
            <a:pPr lvl="1"/>
            <a:r>
              <a:rPr lang="en-GB" dirty="0"/>
              <a:t>Installations in progress/completed: 970  </a:t>
            </a:r>
          </a:p>
        </p:txBody>
      </p:sp>
      <p:sp>
        <p:nvSpPr>
          <p:cNvPr id="2" name="Slide Number Placeholder 1">
            <a:extLst>
              <a:ext uri="{FF2B5EF4-FFF2-40B4-BE49-F238E27FC236}">
                <a16:creationId xmlns:a16="http://schemas.microsoft.com/office/drawing/2014/main" id="{6E9A7CBA-D750-B8D8-2F6D-D28517C04DAC}"/>
              </a:ext>
            </a:extLst>
          </p:cNvPr>
          <p:cNvSpPr>
            <a:spLocks noGrp="1"/>
          </p:cNvSpPr>
          <p:nvPr>
            <p:ph type="sldNum" sz="quarter" idx="4"/>
          </p:nvPr>
        </p:nvSpPr>
        <p:spPr/>
        <p:txBody>
          <a:bodyPr/>
          <a:lstStyle/>
          <a:p>
            <a:fld id="{5DB98E5A-76C0-453E-B1E0-BC4AB04722D5}" type="slidenum">
              <a:rPr lang="en-GB" smtClean="0"/>
              <a:pPr/>
              <a:t>3</a:t>
            </a:fld>
            <a:endParaRPr lang="en-GB"/>
          </a:p>
        </p:txBody>
      </p:sp>
    </p:spTree>
    <p:extLst>
      <p:ext uri="{BB962C8B-B14F-4D97-AF65-F5344CB8AC3E}">
        <p14:creationId xmlns:p14="http://schemas.microsoft.com/office/powerpoint/2010/main" val="178361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a:extLst>
              <a:ext uri="{FF2B5EF4-FFF2-40B4-BE49-F238E27FC236}">
                <a16:creationId xmlns:a16="http://schemas.microsoft.com/office/drawing/2014/main" id="{6E607206-53CD-D7E2-1BDA-A98D43BD516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07093" y="5242774"/>
            <a:ext cx="6178128" cy="1548365"/>
          </a:xfrm>
          <a:prstGeom prst="rect">
            <a:avLst/>
          </a:prstGeom>
        </p:spPr>
      </p:pic>
      <p:sp>
        <p:nvSpPr>
          <p:cNvPr id="2" name="Title 1">
            <a:extLst>
              <a:ext uri="{FF2B5EF4-FFF2-40B4-BE49-F238E27FC236}">
                <a16:creationId xmlns:a16="http://schemas.microsoft.com/office/drawing/2014/main" id="{6993272F-A4AC-BC1B-90AD-7683071A572E}"/>
              </a:ext>
            </a:extLst>
          </p:cNvPr>
          <p:cNvSpPr>
            <a:spLocks noGrp="1"/>
          </p:cNvSpPr>
          <p:nvPr>
            <p:ph type="title"/>
          </p:nvPr>
        </p:nvSpPr>
        <p:spPr/>
        <p:txBody>
          <a:bodyPr/>
          <a:lstStyle/>
          <a:p>
            <a:r>
              <a:rPr lang="en-GB"/>
              <a:t>School Feedback</a:t>
            </a:r>
          </a:p>
        </p:txBody>
      </p:sp>
      <p:sp>
        <p:nvSpPr>
          <p:cNvPr id="4" name="Speech Bubble: Oval 3">
            <a:extLst>
              <a:ext uri="{FF2B5EF4-FFF2-40B4-BE49-F238E27FC236}">
                <a16:creationId xmlns:a16="http://schemas.microsoft.com/office/drawing/2014/main" id="{0AEB68FA-D6A9-DB25-462C-E7545EBCC565}"/>
              </a:ext>
            </a:extLst>
          </p:cNvPr>
          <p:cNvSpPr/>
          <p:nvPr/>
        </p:nvSpPr>
        <p:spPr>
          <a:xfrm>
            <a:off x="5221133" y="134786"/>
            <a:ext cx="3461656" cy="1828800"/>
          </a:xfrm>
          <a:prstGeom prst="wedgeEllipseCallout">
            <a:avLst>
              <a:gd name="adj1" fmla="val 41588"/>
              <a:gd name="adj2" fmla="val 1238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solidFill>
                <a:schemeClr val="tx1"/>
              </a:solidFill>
              <a:effectLst/>
              <a:latin typeface="Goudy Old Style" panose="02020502050305020303" pitchFamily="18" charset="0"/>
            </a:endParaRPr>
          </a:p>
          <a:p>
            <a:pPr algn="ctr"/>
            <a:r>
              <a:rPr lang="en-GB" b="0" i="0" dirty="0">
                <a:solidFill>
                  <a:schemeClr val="tx1"/>
                </a:solidFill>
                <a:effectLst/>
                <a:latin typeface="Goudy Old Style" panose="02020502050305020303" pitchFamily="18" charset="0"/>
              </a:rPr>
              <a:t>“</a:t>
            </a:r>
            <a:r>
              <a:rPr lang="en-GB" b="0" i="0" dirty="0">
                <a:solidFill>
                  <a:srgbClr val="242424"/>
                </a:solidFill>
                <a:effectLst/>
                <a:latin typeface="Goudy Old Style" panose="02020502050305020303" pitchFamily="18" charset="0"/>
              </a:rPr>
              <a:t> I can now plan for a full lesson and don't loose at least 10 minutes delay in students logging on</a:t>
            </a:r>
            <a:r>
              <a:rPr lang="en-GB" sz="1800" b="0" i="0" dirty="0">
                <a:solidFill>
                  <a:schemeClr val="tx1"/>
                </a:solidFill>
                <a:effectLst/>
                <a:latin typeface="Goudy Old Style" panose="02020502050305020303" pitchFamily="18" charset="0"/>
              </a:rPr>
              <a:t>.” </a:t>
            </a:r>
          </a:p>
          <a:p>
            <a:pPr algn="ctr"/>
            <a:endParaRPr lang="en-GB" dirty="0"/>
          </a:p>
        </p:txBody>
      </p:sp>
      <p:sp>
        <p:nvSpPr>
          <p:cNvPr id="8" name="Speech Bubble: Oval 7">
            <a:extLst>
              <a:ext uri="{FF2B5EF4-FFF2-40B4-BE49-F238E27FC236}">
                <a16:creationId xmlns:a16="http://schemas.microsoft.com/office/drawing/2014/main" id="{54F84394-3557-16F2-C9C6-4793F1C66FD0}"/>
              </a:ext>
            </a:extLst>
          </p:cNvPr>
          <p:cNvSpPr/>
          <p:nvPr/>
        </p:nvSpPr>
        <p:spPr>
          <a:xfrm>
            <a:off x="69554" y="1049185"/>
            <a:ext cx="4713515" cy="1828801"/>
          </a:xfrm>
          <a:prstGeom prst="wedgeEllipseCallout">
            <a:avLst>
              <a:gd name="adj1" fmla="val -38847"/>
              <a:gd name="adj2" fmla="val 1336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ffectLst/>
              <a:latin typeface="Goudy Old Style" panose="02020502050305020303" pitchFamily="18" charset="0"/>
            </a:endParaRPr>
          </a:p>
          <a:p>
            <a:pPr algn="ctr"/>
            <a:endParaRPr lang="en-GB" sz="1400" dirty="0">
              <a:solidFill>
                <a:schemeClr val="tx1"/>
              </a:solidFill>
              <a:latin typeface="Goudy Old Style" panose="02020502050305020303" pitchFamily="18" charset="0"/>
            </a:endParaRPr>
          </a:p>
          <a:p>
            <a:pPr algn="ctr"/>
            <a:r>
              <a:rPr lang="en-GB" sz="1600" dirty="0">
                <a:solidFill>
                  <a:schemeClr val="tx1"/>
                </a:solidFill>
                <a:effectLst/>
                <a:latin typeface="Goudy Old Style" panose="02020502050305020303" pitchFamily="18" charset="0"/>
              </a:rPr>
              <a:t>“</a:t>
            </a:r>
            <a:r>
              <a:rPr lang="en-GB" sz="1600" b="0" i="0" dirty="0">
                <a:solidFill>
                  <a:schemeClr val="tx1"/>
                </a:solidFill>
                <a:effectLst/>
                <a:latin typeface="Goudy Old Style" panose="02020502050305020303" pitchFamily="18" charset="0"/>
              </a:rPr>
              <a:t>This has been a fantastic programme for our school. We had planned to upgrade our </a:t>
            </a:r>
            <a:r>
              <a:rPr lang="en-GB" sz="1600" b="0" i="0" dirty="0" err="1">
                <a:solidFill>
                  <a:schemeClr val="tx1"/>
                </a:solidFill>
                <a:effectLst/>
                <a:latin typeface="Goudy Old Style" panose="02020502050305020303" pitchFamily="18" charset="0"/>
              </a:rPr>
              <a:t>WiFi</a:t>
            </a:r>
            <a:r>
              <a:rPr lang="en-GB" sz="1600" b="0" i="0" dirty="0">
                <a:solidFill>
                  <a:schemeClr val="tx1"/>
                </a:solidFill>
                <a:effectLst/>
                <a:latin typeface="Goudy Old Style" panose="02020502050305020303" pitchFamily="18" charset="0"/>
              </a:rPr>
              <a:t>, but would not have had the same funding allowance to upgrade to the extent that we have, without this intervention</a:t>
            </a:r>
            <a:r>
              <a:rPr lang="en-GB" sz="1600" dirty="0">
                <a:solidFill>
                  <a:schemeClr val="tx1"/>
                </a:solidFill>
                <a:effectLst/>
                <a:latin typeface="Goudy Old Style" panose="02020502050305020303" pitchFamily="18" charset="0"/>
              </a:rPr>
              <a:t>”</a:t>
            </a:r>
          </a:p>
          <a:p>
            <a:pPr algn="ctr"/>
            <a:endParaRPr lang="en-GB" dirty="0"/>
          </a:p>
        </p:txBody>
      </p:sp>
      <p:sp>
        <p:nvSpPr>
          <p:cNvPr id="12" name="Speech Bubble: Oval 11">
            <a:extLst>
              <a:ext uri="{FF2B5EF4-FFF2-40B4-BE49-F238E27FC236}">
                <a16:creationId xmlns:a16="http://schemas.microsoft.com/office/drawing/2014/main" id="{5A64F5A8-1492-67F4-966D-C8AA1F4126B7}"/>
              </a:ext>
            </a:extLst>
          </p:cNvPr>
          <p:cNvSpPr/>
          <p:nvPr/>
        </p:nvSpPr>
        <p:spPr>
          <a:xfrm>
            <a:off x="1085851" y="3860203"/>
            <a:ext cx="2454729" cy="1204319"/>
          </a:xfrm>
          <a:prstGeom prst="wedgeEllipseCallout">
            <a:avLst>
              <a:gd name="adj1" fmla="val -57862"/>
              <a:gd name="adj2" fmla="val 665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ffectLst/>
              <a:latin typeface="Goudy Old Style" panose="02020502050305020303" pitchFamily="18" charset="0"/>
            </a:endParaRPr>
          </a:p>
          <a:p>
            <a:pPr algn="ctr"/>
            <a:r>
              <a:rPr lang="en-GB" sz="2000" dirty="0">
                <a:solidFill>
                  <a:schemeClr val="tx1"/>
                </a:solidFill>
                <a:effectLst/>
                <a:latin typeface="Goudy Old Style" panose="02020502050305020303" pitchFamily="18" charset="0"/>
              </a:rPr>
              <a:t>“</a:t>
            </a:r>
            <a:r>
              <a:rPr lang="en-GB" sz="1200" b="0" i="0" dirty="0">
                <a:solidFill>
                  <a:schemeClr val="tx1"/>
                </a:solidFill>
                <a:effectLst/>
                <a:latin typeface="Goudy Old Style" panose="02020502050305020303" pitchFamily="18" charset="0"/>
              </a:rPr>
              <a:t>The process was easy to follow and the team at the DfE were excellent. Really responsive and ease of communication.”</a:t>
            </a:r>
            <a:endParaRPr lang="en-GB" sz="1200" dirty="0">
              <a:solidFill>
                <a:schemeClr val="tx1"/>
              </a:solidFill>
              <a:latin typeface="Goudy Old Style" panose="02020502050305020303" pitchFamily="18" charset="0"/>
            </a:endParaRPr>
          </a:p>
          <a:p>
            <a:pPr algn="ctr"/>
            <a:endParaRPr lang="en-GB" dirty="0"/>
          </a:p>
        </p:txBody>
      </p:sp>
      <p:sp>
        <p:nvSpPr>
          <p:cNvPr id="14" name="Speech Bubble: Oval 13">
            <a:extLst>
              <a:ext uri="{FF2B5EF4-FFF2-40B4-BE49-F238E27FC236}">
                <a16:creationId xmlns:a16="http://schemas.microsoft.com/office/drawing/2014/main" id="{04A440A0-7E6A-C0E6-E398-2A02A2E575DA}"/>
              </a:ext>
            </a:extLst>
          </p:cNvPr>
          <p:cNvSpPr/>
          <p:nvPr/>
        </p:nvSpPr>
        <p:spPr>
          <a:xfrm>
            <a:off x="3623862" y="3860203"/>
            <a:ext cx="2536372" cy="1382571"/>
          </a:xfrm>
          <a:prstGeom prst="wedgeEllipseCallout">
            <a:avLst>
              <a:gd name="adj1" fmla="val 46000"/>
              <a:gd name="adj2" fmla="val 543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ffectLst/>
              <a:latin typeface="Goudy Old Style" panose="02020502050305020303" pitchFamily="18" charset="0"/>
            </a:endParaRPr>
          </a:p>
          <a:p>
            <a:pPr algn="ctr"/>
            <a:r>
              <a:rPr lang="en-GB" sz="1200" dirty="0">
                <a:solidFill>
                  <a:srgbClr val="333333"/>
                </a:solidFill>
                <a:latin typeface="Goudy Old Style" panose="02020502050305020303" pitchFamily="18" charset="0"/>
              </a:rPr>
              <a:t>“</a:t>
            </a:r>
            <a:r>
              <a:rPr lang="en-GB" sz="1200" b="0" i="0" dirty="0">
                <a:solidFill>
                  <a:srgbClr val="333333"/>
                </a:solidFill>
                <a:effectLst/>
                <a:latin typeface="Goudy Old Style" panose="02020502050305020303" pitchFamily="18" charset="0"/>
              </a:rPr>
              <a:t>We would love to further upgrade our IT, but don't have the funds...hence, this scheme was a wonderful bonus for us.”</a:t>
            </a:r>
            <a:endParaRPr lang="en-GB" sz="1200" dirty="0">
              <a:latin typeface="Goudy Old Style" panose="02020502050305020303" pitchFamily="18" charset="0"/>
            </a:endParaRPr>
          </a:p>
          <a:p>
            <a:pPr algn="ctr"/>
            <a:endParaRPr lang="en-GB" dirty="0"/>
          </a:p>
        </p:txBody>
      </p:sp>
      <p:sp>
        <p:nvSpPr>
          <p:cNvPr id="3" name="Speech Bubble: Oval 2">
            <a:extLst>
              <a:ext uri="{FF2B5EF4-FFF2-40B4-BE49-F238E27FC236}">
                <a16:creationId xmlns:a16="http://schemas.microsoft.com/office/drawing/2014/main" id="{6AEB61C1-867F-4DEB-8CA6-61C6441C8A20}"/>
              </a:ext>
            </a:extLst>
          </p:cNvPr>
          <p:cNvSpPr/>
          <p:nvPr/>
        </p:nvSpPr>
        <p:spPr>
          <a:xfrm>
            <a:off x="4231006" y="2037518"/>
            <a:ext cx="3461656" cy="1828800"/>
          </a:xfrm>
          <a:prstGeom prst="wedgeEllipseCallout">
            <a:avLst>
              <a:gd name="adj1" fmla="val 41588"/>
              <a:gd name="adj2" fmla="val 1238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solidFill>
                <a:schemeClr val="tx1"/>
              </a:solidFill>
              <a:effectLst/>
              <a:latin typeface="Goudy Old Style" panose="02020502050305020303" pitchFamily="18" charset="0"/>
            </a:endParaRPr>
          </a:p>
          <a:p>
            <a:pPr algn="ctr"/>
            <a:r>
              <a:rPr lang="en-GB" b="0" i="0" dirty="0">
                <a:solidFill>
                  <a:schemeClr val="tx1"/>
                </a:solidFill>
                <a:effectLst/>
                <a:latin typeface="Goudy Old Style" panose="02020502050305020303" pitchFamily="18" charset="0"/>
              </a:rPr>
              <a:t>“</a:t>
            </a:r>
            <a:r>
              <a:rPr lang="en-GB" sz="1800" b="0" i="0" dirty="0">
                <a:solidFill>
                  <a:schemeClr val="tx1"/>
                </a:solidFill>
                <a:effectLst/>
                <a:latin typeface="Goudy Old Style" panose="02020502050305020303" pitchFamily="18" charset="0"/>
              </a:rPr>
              <a:t>Great programme that has allowed us to really improve accessibility to technology more efficiently.” </a:t>
            </a:r>
          </a:p>
          <a:p>
            <a:pPr algn="ctr"/>
            <a:endParaRPr lang="en-GB" dirty="0"/>
          </a:p>
        </p:txBody>
      </p:sp>
      <p:sp>
        <p:nvSpPr>
          <p:cNvPr id="5" name="Slide Number Placeholder 4">
            <a:extLst>
              <a:ext uri="{FF2B5EF4-FFF2-40B4-BE49-F238E27FC236}">
                <a16:creationId xmlns:a16="http://schemas.microsoft.com/office/drawing/2014/main" id="{0E03309D-ACEB-6823-04FC-2D2BF6BE1FF5}"/>
              </a:ext>
            </a:extLst>
          </p:cNvPr>
          <p:cNvSpPr>
            <a:spLocks noGrp="1"/>
          </p:cNvSpPr>
          <p:nvPr>
            <p:ph type="sldNum" sz="quarter" idx="4"/>
          </p:nvPr>
        </p:nvSpPr>
        <p:spPr/>
        <p:txBody>
          <a:bodyPr/>
          <a:lstStyle/>
          <a:p>
            <a:fld id="{5DB98E5A-76C0-453E-B1E0-BC4AB04722D5}" type="slidenum">
              <a:rPr lang="en-GB" smtClean="0"/>
              <a:pPr/>
              <a:t>4</a:t>
            </a:fld>
            <a:endParaRPr lang="en-GB"/>
          </a:p>
        </p:txBody>
      </p:sp>
    </p:spTree>
    <p:extLst>
      <p:ext uri="{BB962C8B-B14F-4D97-AF65-F5344CB8AC3E}">
        <p14:creationId xmlns:p14="http://schemas.microsoft.com/office/powerpoint/2010/main" val="346647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Phase 2 - 2022-25</a:t>
            </a:r>
          </a:p>
        </p:txBody>
      </p:sp>
      <p:sp>
        <p:nvSpPr>
          <p:cNvPr id="11" name="Content Placeholder 10"/>
          <p:cNvSpPr>
            <a:spLocks noGrp="1"/>
          </p:cNvSpPr>
          <p:nvPr>
            <p:ph idx="1"/>
          </p:nvPr>
        </p:nvSpPr>
        <p:spPr/>
        <p:txBody>
          <a:bodyPr/>
          <a:lstStyle/>
          <a:p>
            <a:pPr lvl="1"/>
            <a:r>
              <a:rPr lang="en-GB" sz="1600" dirty="0"/>
              <a:t>£150m investment in school wireless networks </a:t>
            </a:r>
            <a:r>
              <a:rPr lang="en-GB" sz="1600" b="1" dirty="0"/>
              <a:t>over three years</a:t>
            </a:r>
            <a:endParaRPr lang="en-GB" sz="1600" dirty="0"/>
          </a:p>
          <a:p>
            <a:pPr lvl="1"/>
            <a:r>
              <a:rPr lang="en-GB" sz="1600" dirty="0"/>
              <a:t>Schools invited following on from the Rural Gigabit Broadband pilot programme and subsequently, schools meeting the eligibility criteria as mentioned in the introduction of the Education White Paper, March 2022</a:t>
            </a:r>
          </a:p>
          <a:p>
            <a:pPr marL="857250" lvl="2" indent="0">
              <a:buNone/>
            </a:pPr>
            <a:r>
              <a:rPr lang="en-GB" sz="1600" dirty="0">
                <a:hlinkClick r:id="rId3"/>
              </a:rPr>
              <a:t>https://www.gov.uk/government/publications/opportunity-for-all-strong-schools-with-great-teachers-for-your-child</a:t>
            </a:r>
            <a:endParaRPr lang="en-GB" sz="1600" dirty="0"/>
          </a:p>
          <a:p>
            <a:pPr lvl="1"/>
            <a:r>
              <a:rPr lang="en-GB" sz="1600" dirty="0"/>
              <a:t>Condition based</a:t>
            </a:r>
          </a:p>
          <a:p>
            <a:pPr lvl="1"/>
            <a:r>
              <a:rPr lang="en-GB" sz="1600" dirty="0"/>
              <a:t>Grant funded</a:t>
            </a:r>
          </a:p>
          <a:p>
            <a:pPr lvl="1"/>
            <a:r>
              <a:rPr lang="en-GB" sz="1600" dirty="0"/>
              <a:t>School is the customer for procurement</a:t>
            </a:r>
          </a:p>
          <a:p>
            <a:pPr lvl="1"/>
            <a:r>
              <a:rPr lang="en-GB" sz="1600" dirty="0"/>
              <a:t>System must comply with DfE technical standard for works to be approved</a:t>
            </a:r>
          </a:p>
          <a:p>
            <a:pPr lvl="1"/>
            <a:r>
              <a:rPr lang="en-GB" sz="1600" dirty="0"/>
              <a:t>Repayment against invoices via the responsible body</a:t>
            </a:r>
          </a:p>
        </p:txBody>
      </p:sp>
      <p:sp>
        <p:nvSpPr>
          <p:cNvPr id="2" name="Slide Number Placeholder 1">
            <a:extLst>
              <a:ext uri="{FF2B5EF4-FFF2-40B4-BE49-F238E27FC236}">
                <a16:creationId xmlns:a16="http://schemas.microsoft.com/office/drawing/2014/main" id="{505B77C1-E55D-C43D-F56F-8E729DE6C34F}"/>
              </a:ext>
            </a:extLst>
          </p:cNvPr>
          <p:cNvSpPr>
            <a:spLocks noGrp="1"/>
          </p:cNvSpPr>
          <p:nvPr>
            <p:ph type="sldNum" sz="quarter" idx="4"/>
          </p:nvPr>
        </p:nvSpPr>
        <p:spPr/>
        <p:txBody>
          <a:bodyPr/>
          <a:lstStyle/>
          <a:p>
            <a:fld id="{5DB98E5A-76C0-453E-B1E0-BC4AB04722D5}" type="slidenum">
              <a:rPr lang="en-GB" smtClean="0"/>
              <a:pPr/>
              <a:t>5</a:t>
            </a:fld>
            <a:endParaRPr lang="en-GB"/>
          </a:p>
        </p:txBody>
      </p:sp>
    </p:spTree>
    <p:extLst>
      <p:ext uri="{BB962C8B-B14F-4D97-AF65-F5344CB8AC3E}">
        <p14:creationId xmlns:p14="http://schemas.microsoft.com/office/powerpoint/2010/main" val="102767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Scope of Works</a:t>
            </a:r>
          </a:p>
        </p:txBody>
      </p:sp>
      <p:sp>
        <p:nvSpPr>
          <p:cNvPr id="11" name="Content Placeholder 10"/>
          <p:cNvSpPr>
            <a:spLocks noGrp="1"/>
          </p:cNvSpPr>
          <p:nvPr>
            <p:ph idx="1"/>
          </p:nvPr>
        </p:nvSpPr>
        <p:spPr/>
        <p:txBody>
          <a:bodyPr/>
          <a:lstStyle/>
          <a:p>
            <a:pPr marL="0" indent="0">
              <a:buNone/>
            </a:pPr>
            <a:r>
              <a:rPr lang="en-GB" sz="1800" dirty="0">
                <a:solidFill>
                  <a:schemeClr val="accent1">
                    <a:lumMod val="50000"/>
                  </a:schemeClr>
                </a:solidFill>
              </a:rPr>
              <a:t>Where a replacement or addition is required, the programme will fund:</a:t>
            </a:r>
          </a:p>
          <a:p>
            <a:pPr lvl="1"/>
            <a:r>
              <a:rPr lang="en-GB" sz="1800" dirty="0"/>
              <a:t>Wireless access points</a:t>
            </a:r>
          </a:p>
          <a:p>
            <a:pPr lvl="1"/>
            <a:r>
              <a:rPr lang="en-GB" sz="1800" dirty="0"/>
              <a:t>Edge switches to service those access points</a:t>
            </a:r>
          </a:p>
          <a:p>
            <a:pPr lvl="1"/>
            <a:r>
              <a:rPr lang="en-GB" sz="1800" dirty="0"/>
              <a:t>Core switches if required</a:t>
            </a:r>
          </a:p>
          <a:p>
            <a:pPr lvl="1"/>
            <a:r>
              <a:rPr lang="en-GB" sz="1800" dirty="0"/>
              <a:t>Licensing to cover revenue costs for those products for the first 5 years as a minimum</a:t>
            </a:r>
          </a:p>
          <a:p>
            <a:pPr lvl="1"/>
            <a:r>
              <a:rPr lang="en-GB" sz="1800" dirty="0"/>
              <a:t>Installation, configuration and handover to local team</a:t>
            </a:r>
          </a:p>
          <a:p>
            <a:pPr marL="457200" lvl="1" indent="0">
              <a:buNone/>
            </a:pPr>
            <a:r>
              <a:rPr lang="en-GB" sz="1800" dirty="0"/>
              <a:t>If you have any school specific enquiries, please get in touch with one of our ICT Advisors who will be able to discuss further. </a:t>
            </a:r>
          </a:p>
          <a:p>
            <a:pPr lvl="1"/>
            <a:endParaRPr lang="en-GB" sz="1800" dirty="0"/>
          </a:p>
        </p:txBody>
      </p:sp>
      <p:sp>
        <p:nvSpPr>
          <p:cNvPr id="2" name="Slide Number Placeholder 1">
            <a:extLst>
              <a:ext uri="{FF2B5EF4-FFF2-40B4-BE49-F238E27FC236}">
                <a16:creationId xmlns:a16="http://schemas.microsoft.com/office/drawing/2014/main" id="{6BD89627-EC8C-B67B-AF2E-38FA58E0907F}"/>
              </a:ext>
            </a:extLst>
          </p:cNvPr>
          <p:cNvSpPr>
            <a:spLocks noGrp="1"/>
          </p:cNvSpPr>
          <p:nvPr>
            <p:ph type="sldNum" sz="quarter" idx="4"/>
          </p:nvPr>
        </p:nvSpPr>
        <p:spPr/>
        <p:txBody>
          <a:bodyPr/>
          <a:lstStyle/>
          <a:p>
            <a:fld id="{5DB98E5A-76C0-453E-B1E0-BC4AB04722D5}" type="slidenum">
              <a:rPr lang="en-GB" smtClean="0"/>
              <a:pPr/>
              <a:t>6</a:t>
            </a:fld>
            <a:endParaRPr lang="en-GB"/>
          </a:p>
        </p:txBody>
      </p:sp>
    </p:spTree>
    <p:extLst>
      <p:ext uri="{BB962C8B-B14F-4D97-AF65-F5344CB8AC3E}">
        <p14:creationId xmlns:p14="http://schemas.microsoft.com/office/powerpoint/2010/main" val="147786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Digital &amp; Technology Standards</a:t>
            </a:r>
          </a:p>
        </p:txBody>
      </p:sp>
      <p:sp>
        <p:nvSpPr>
          <p:cNvPr id="11" name="Content Placeholder 10"/>
          <p:cNvSpPr>
            <a:spLocks noGrp="1"/>
          </p:cNvSpPr>
          <p:nvPr>
            <p:ph idx="1"/>
          </p:nvPr>
        </p:nvSpPr>
        <p:spPr/>
        <p:txBody>
          <a:bodyPr/>
          <a:lstStyle/>
          <a:p>
            <a:pPr lvl="1"/>
            <a:r>
              <a:rPr lang="en-GB" dirty="0"/>
              <a:t>Where we fund directly (</a:t>
            </a:r>
            <a:r>
              <a:rPr lang="en-GB" dirty="0" err="1"/>
              <a:t>eg</a:t>
            </a:r>
            <a:r>
              <a:rPr lang="en-GB" dirty="0"/>
              <a:t> Connect the Classroom), the </a:t>
            </a:r>
            <a:r>
              <a:rPr lang="en-GB" dirty="0" err="1">
                <a:hlinkClick r:id="rId3"/>
              </a:rPr>
              <a:t>GenericDesignBrief</a:t>
            </a:r>
            <a:r>
              <a:rPr lang="en-GB" dirty="0">
                <a:hlinkClick r:id="rId3"/>
              </a:rPr>
              <a:t>- Output Specification</a:t>
            </a:r>
            <a:r>
              <a:rPr lang="en-GB" dirty="0"/>
              <a:t> should be referred to. </a:t>
            </a:r>
          </a:p>
          <a:p>
            <a:pPr lvl="1"/>
            <a:r>
              <a:rPr lang="en-GB" dirty="0"/>
              <a:t>Derogation allows for variation from this on a school-by-school basis and by exception only. </a:t>
            </a:r>
          </a:p>
          <a:p>
            <a:pPr lvl="1"/>
            <a:r>
              <a:rPr lang="en-GB" dirty="0"/>
              <a:t>For schools carrying out their own procurement, we recommend that you refer to </a:t>
            </a:r>
            <a:r>
              <a:rPr lang="en-GB" dirty="0">
                <a:hlinkClick r:id="rId4"/>
              </a:rPr>
              <a:t>Meeting digital and technology standards in schools and colleges - Guidance - GOV.UK (www.gov.uk)</a:t>
            </a:r>
            <a:r>
              <a:rPr lang="en-GB" dirty="0"/>
              <a:t>.</a:t>
            </a:r>
          </a:p>
          <a:p>
            <a:pPr marL="457200" lvl="1" indent="0">
              <a:buNone/>
            </a:pPr>
            <a:endParaRPr lang="en-GB" b="1" dirty="0"/>
          </a:p>
        </p:txBody>
      </p:sp>
      <p:sp>
        <p:nvSpPr>
          <p:cNvPr id="2" name="Slide Number Placeholder 1">
            <a:extLst>
              <a:ext uri="{FF2B5EF4-FFF2-40B4-BE49-F238E27FC236}">
                <a16:creationId xmlns:a16="http://schemas.microsoft.com/office/drawing/2014/main" id="{4A9DEF19-AF91-EA12-A15C-708CC49B3747}"/>
              </a:ext>
            </a:extLst>
          </p:cNvPr>
          <p:cNvSpPr>
            <a:spLocks noGrp="1"/>
          </p:cNvSpPr>
          <p:nvPr>
            <p:ph type="sldNum" sz="quarter" idx="4"/>
          </p:nvPr>
        </p:nvSpPr>
        <p:spPr/>
        <p:txBody>
          <a:bodyPr/>
          <a:lstStyle/>
          <a:p>
            <a:fld id="{5DB98E5A-76C0-453E-B1E0-BC4AB04722D5}" type="slidenum">
              <a:rPr lang="en-GB" smtClean="0"/>
              <a:pPr/>
              <a:t>7</a:t>
            </a:fld>
            <a:endParaRPr lang="en-GB"/>
          </a:p>
        </p:txBody>
      </p:sp>
    </p:spTree>
    <p:extLst>
      <p:ext uri="{BB962C8B-B14F-4D97-AF65-F5344CB8AC3E}">
        <p14:creationId xmlns:p14="http://schemas.microsoft.com/office/powerpoint/2010/main" val="284047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Eligibility </a:t>
            </a:r>
          </a:p>
        </p:txBody>
      </p:sp>
      <p:sp>
        <p:nvSpPr>
          <p:cNvPr id="11" name="Content Placeholder 10"/>
          <p:cNvSpPr>
            <a:spLocks noGrp="1"/>
          </p:cNvSpPr>
          <p:nvPr>
            <p:ph idx="1"/>
          </p:nvPr>
        </p:nvSpPr>
        <p:spPr/>
        <p:txBody>
          <a:bodyPr/>
          <a:lstStyle/>
          <a:p>
            <a:pPr marL="0" indent="0">
              <a:buNone/>
            </a:pPr>
            <a:r>
              <a:rPr lang="en-GB"/>
              <a:t>Three-year programme</a:t>
            </a:r>
          </a:p>
          <a:p>
            <a:pPr lvl="1"/>
            <a:r>
              <a:rPr lang="en-GB"/>
              <a:t>Schools in a Priority Education Investment Area</a:t>
            </a:r>
          </a:p>
          <a:p>
            <a:pPr lvl="1"/>
            <a:r>
              <a:rPr lang="en-GB"/>
              <a:t>Schools in Education Investment Areas rated as Requires Improvement or Inadequate at their last inspection</a:t>
            </a:r>
          </a:p>
          <a:p>
            <a:pPr lvl="1"/>
            <a:r>
              <a:rPr lang="en-GB"/>
              <a:t>Year 1 (ending Mar 31</a:t>
            </a:r>
            <a:r>
              <a:rPr lang="en-GB" baseline="30000"/>
              <a:t>st</a:t>
            </a:r>
            <a:r>
              <a:rPr lang="en-GB"/>
              <a:t> 2023) covers:</a:t>
            </a:r>
          </a:p>
          <a:p>
            <a:pPr lvl="2"/>
            <a:r>
              <a:rPr lang="en-GB" sz="1600">
                <a:solidFill>
                  <a:schemeClr val="accent1">
                    <a:lumMod val="50000"/>
                  </a:schemeClr>
                </a:solidFill>
              </a:rPr>
              <a:t>All </a:t>
            </a:r>
            <a:r>
              <a:rPr lang="en-GB" sz="1600" b="1">
                <a:solidFill>
                  <a:schemeClr val="accent1">
                    <a:lumMod val="50000"/>
                  </a:schemeClr>
                </a:solidFill>
              </a:rPr>
              <a:t>eligible </a:t>
            </a:r>
            <a:r>
              <a:rPr lang="en-GB" sz="1600">
                <a:solidFill>
                  <a:schemeClr val="accent1">
                    <a:lumMod val="50000"/>
                  </a:schemeClr>
                </a:solidFill>
              </a:rPr>
              <a:t>schools</a:t>
            </a:r>
            <a:r>
              <a:rPr lang="en-GB" sz="1600" b="1" i="1">
                <a:solidFill>
                  <a:schemeClr val="accent1">
                    <a:lumMod val="50000"/>
                  </a:schemeClr>
                </a:solidFill>
              </a:rPr>
              <a:t> </a:t>
            </a:r>
            <a:r>
              <a:rPr lang="en-GB" sz="1600">
                <a:solidFill>
                  <a:schemeClr val="accent1">
                    <a:lumMod val="50000"/>
                  </a:schemeClr>
                </a:solidFill>
              </a:rPr>
              <a:t>in the responsible bodies that were part-completed in the pilot</a:t>
            </a:r>
          </a:p>
          <a:p>
            <a:pPr lvl="2"/>
            <a:r>
              <a:rPr lang="en-GB" sz="1600">
                <a:solidFill>
                  <a:schemeClr val="accent1">
                    <a:lumMod val="50000"/>
                  </a:schemeClr>
                </a:solidFill>
              </a:rPr>
              <a:t>All remaining</a:t>
            </a:r>
            <a:r>
              <a:rPr lang="en-GB" sz="1600" b="1">
                <a:solidFill>
                  <a:schemeClr val="accent1">
                    <a:lumMod val="50000"/>
                  </a:schemeClr>
                </a:solidFill>
              </a:rPr>
              <a:t> eligible </a:t>
            </a:r>
            <a:r>
              <a:rPr lang="en-GB" sz="1600">
                <a:solidFill>
                  <a:schemeClr val="accent1">
                    <a:lumMod val="50000"/>
                  </a:schemeClr>
                </a:solidFill>
              </a:rPr>
              <a:t>schools in the SW region</a:t>
            </a:r>
          </a:p>
          <a:p>
            <a:pPr lvl="2"/>
            <a:r>
              <a:rPr lang="en-GB" sz="1600">
                <a:solidFill>
                  <a:schemeClr val="accent1">
                    <a:lumMod val="50000"/>
                  </a:schemeClr>
                </a:solidFill>
              </a:rPr>
              <a:t>Blackpool, Cambridgeshire, Doncaster, Hartlepool and East Sussex Education Investment Areas</a:t>
            </a:r>
          </a:p>
        </p:txBody>
      </p:sp>
      <p:sp>
        <p:nvSpPr>
          <p:cNvPr id="2" name="Slide Number Placeholder 1">
            <a:extLst>
              <a:ext uri="{FF2B5EF4-FFF2-40B4-BE49-F238E27FC236}">
                <a16:creationId xmlns:a16="http://schemas.microsoft.com/office/drawing/2014/main" id="{5FFDD5EF-E091-9416-6C50-51B4B3DF4E97}"/>
              </a:ext>
            </a:extLst>
          </p:cNvPr>
          <p:cNvSpPr>
            <a:spLocks noGrp="1"/>
          </p:cNvSpPr>
          <p:nvPr>
            <p:ph type="sldNum" sz="quarter" idx="4"/>
          </p:nvPr>
        </p:nvSpPr>
        <p:spPr/>
        <p:txBody>
          <a:bodyPr/>
          <a:lstStyle/>
          <a:p>
            <a:fld id="{5DB98E5A-76C0-453E-B1E0-BC4AB04722D5}" type="slidenum">
              <a:rPr lang="en-GB" smtClean="0"/>
              <a:pPr/>
              <a:t>8</a:t>
            </a:fld>
            <a:endParaRPr lang="en-GB"/>
          </a:p>
        </p:txBody>
      </p:sp>
    </p:spTree>
    <p:extLst>
      <p:ext uri="{BB962C8B-B14F-4D97-AF65-F5344CB8AC3E}">
        <p14:creationId xmlns:p14="http://schemas.microsoft.com/office/powerpoint/2010/main" val="87875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A5D22-AF65-99A6-0CC3-5FBCCE1343C6}"/>
              </a:ext>
            </a:extLst>
          </p:cNvPr>
          <p:cNvPicPr>
            <a:picLocks noChangeAspect="1"/>
          </p:cNvPicPr>
          <p:nvPr/>
        </p:nvPicPr>
        <p:blipFill>
          <a:blip r:embed="rId3"/>
          <a:stretch>
            <a:fillRect/>
          </a:stretch>
        </p:blipFill>
        <p:spPr>
          <a:xfrm>
            <a:off x="2339752" y="126422"/>
            <a:ext cx="6697825" cy="6858000"/>
          </a:xfrm>
          <a:prstGeom prst="rect">
            <a:avLst/>
          </a:prstGeom>
        </p:spPr>
      </p:pic>
      <p:sp>
        <p:nvSpPr>
          <p:cNvPr id="8" name="Title 7"/>
          <p:cNvSpPr>
            <a:spLocks noGrp="1"/>
          </p:cNvSpPr>
          <p:nvPr>
            <p:ph type="title"/>
          </p:nvPr>
        </p:nvSpPr>
        <p:spPr/>
        <p:txBody>
          <a:bodyPr/>
          <a:lstStyle/>
          <a:p>
            <a:r>
              <a:rPr lang="en-GB"/>
              <a:t>Education Investment Areas</a:t>
            </a:r>
          </a:p>
        </p:txBody>
      </p:sp>
      <p:sp>
        <p:nvSpPr>
          <p:cNvPr id="11" name="Content Placeholder 10"/>
          <p:cNvSpPr>
            <a:spLocks noGrp="1"/>
          </p:cNvSpPr>
          <p:nvPr>
            <p:ph idx="1"/>
          </p:nvPr>
        </p:nvSpPr>
        <p:spPr>
          <a:xfrm>
            <a:off x="298382" y="981075"/>
            <a:ext cx="4985341" cy="3640392"/>
          </a:xfrm>
        </p:spPr>
        <p:txBody>
          <a:bodyPr/>
          <a:lstStyle/>
          <a:p>
            <a:pPr marL="457200" lvl="1" indent="0">
              <a:buNone/>
            </a:pPr>
            <a:r>
              <a:rPr lang="en-GB" sz="1200" dirty="0">
                <a:latin typeface="+mj-lt"/>
              </a:rPr>
              <a:t>Taken from </a:t>
            </a:r>
            <a:r>
              <a:rPr lang="en-GB" sz="1200" dirty="0">
                <a:latin typeface="+mj-lt"/>
                <a:hlinkClick r:id="rId4"/>
              </a:rPr>
              <a:t>Education Investment Areas Selection Methodology (publishing.service.gov.uk)</a:t>
            </a:r>
            <a:endParaRPr lang="en-GB" sz="1200" dirty="0">
              <a:latin typeface="+mj-lt"/>
            </a:endParaRPr>
          </a:p>
          <a:p>
            <a:pPr marL="457200" lvl="1" indent="0">
              <a:buNone/>
            </a:pPr>
            <a:endParaRPr lang="en-GB" sz="1200" dirty="0">
              <a:latin typeface="+mj-lt"/>
            </a:endParaRPr>
          </a:p>
          <a:p>
            <a:pPr marL="457200" lvl="1" indent="0">
              <a:buNone/>
            </a:pPr>
            <a:r>
              <a:rPr lang="en-GB" sz="1200" dirty="0">
                <a:effectLst/>
                <a:latin typeface="+mj-lt"/>
                <a:ea typeface="Calibri" panose="020F0502020204030204" pitchFamily="34" charset="0"/>
                <a:cs typeface="Times New Roman" panose="02020603050405020304" pitchFamily="18" charset="0"/>
              </a:rPr>
              <a:t>Bedford, Blackpool, Bolton, Bradford, Bury, Cambridgeshire, Central Bedfordshire, Cornwall, County Durham, Coventry, Darlington, Derby, Derbyshire, Doncaster, Dorset, Dudley, East Sussex, Halton, Hartlepool, Isle of Wight, Kirklees, Knowsley, Leeds, Lincolnshire, Liverpool, Luton, Manchester, Middlesbrough, Norfolk, North Northamptonshire, North Somerset, , North Yorkshire, Nottingham, Nottinghamshire, Oldham, Peterborough, Plymouth, Portsmouth, Rochdale, Rotherham, Salford, Sandwell, Sefton†, Somerset, South Gloucestershire, South Tyneside, St. Helens, Stoke-on-Trent, Suffolk, Sunderland, Swindon, Tameside, Wakefield, Walsall, Wirral</a:t>
            </a:r>
          </a:p>
          <a:p>
            <a:pPr marL="457200" lvl="1" indent="0">
              <a:buNone/>
            </a:pPr>
            <a:endParaRPr lang="en-GB" dirty="0"/>
          </a:p>
        </p:txBody>
      </p:sp>
      <p:sp>
        <p:nvSpPr>
          <p:cNvPr id="2" name="Slide Number Placeholder 1">
            <a:extLst>
              <a:ext uri="{FF2B5EF4-FFF2-40B4-BE49-F238E27FC236}">
                <a16:creationId xmlns:a16="http://schemas.microsoft.com/office/drawing/2014/main" id="{FF6843DC-DD6C-EE2A-7616-E0F5D2C5F2DD}"/>
              </a:ext>
            </a:extLst>
          </p:cNvPr>
          <p:cNvSpPr>
            <a:spLocks noGrp="1"/>
          </p:cNvSpPr>
          <p:nvPr>
            <p:ph type="sldNum" sz="quarter" idx="4"/>
          </p:nvPr>
        </p:nvSpPr>
        <p:spPr/>
        <p:txBody>
          <a:bodyPr/>
          <a:lstStyle/>
          <a:p>
            <a:fld id="{5DB98E5A-76C0-453E-B1E0-BC4AB04722D5}" type="slidenum">
              <a:rPr lang="en-GB" smtClean="0"/>
              <a:pPr/>
              <a:t>9</a:t>
            </a:fld>
            <a:endParaRPr lang="en-GB"/>
          </a:p>
        </p:txBody>
      </p:sp>
    </p:spTree>
    <p:extLst>
      <p:ext uri="{BB962C8B-B14F-4D97-AF65-F5344CB8AC3E}">
        <p14:creationId xmlns:p14="http://schemas.microsoft.com/office/powerpoint/2010/main" val="3161520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791E5112EB74DB057A3CDF4007AEA" ma:contentTypeVersion="8" ma:contentTypeDescription="Create a new document." ma:contentTypeScope="" ma:versionID="d70050f79c9ac26cc4e84325e9dcd3e5">
  <xsd:schema xmlns:xsd="http://www.w3.org/2001/XMLSchema" xmlns:xs="http://www.w3.org/2001/XMLSchema" xmlns:p="http://schemas.microsoft.com/office/2006/metadata/properties" xmlns:ns2="d80e481e-64b0-49a1-acd4-f6230f48510a" xmlns:ns3="f15ee981-3a7f-4aeb-9f8f-88bbce72793b" targetNamespace="http://schemas.microsoft.com/office/2006/metadata/properties" ma:root="true" ma:fieldsID="113d1ea422bd03363e9d46de110a3263" ns2:_="" ns3:_="">
    <xsd:import namespace="d80e481e-64b0-49a1-acd4-f6230f48510a"/>
    <xsd:import namespace="f15ee981-3a7f-4aeb-9f8f-88bbce72793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0e481e-64b0-49a1-acd4-f6230f485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d3c7b37-8c1b-42b0-8f82-47a0d5d4b01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5ee981-3a7f-4aeb-9f8f-88bbce72793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fdfd97e-403a-4524-8d65-5791e6ed6ab9}" ma:internalName="TaxCatchAll" ma:showField="CatchAllData" ma:web="f15ee981-3a7f-4aeb-9f8f-88bbce7279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0e481e-64b0-49a1-acd4-f6230f48510a">
      <Terms xmlns="http://schemas.microsoft.com/office/infopath/2007/PartnerControls"/>
    </lcf76f155ced4ddcb4097134ff3c332f>
    <TaxCatchAll xmlns="f15ee981-3a7f-4aeb-9f8f-88bbce7279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EFAFB7-5819-4461-A012-82A150425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0e481e-64b0-49a1-acd4-f6230f48510a"/>
    <ds:schemaRef ds:uri="f15ee981-3a7f-4aeb-9f8f-88bbce727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D3942E-F7FA-4AD8-9A69-5FDFB1F490D1}">
  <ds:schemaRefs>
    <ds:schemaRef ds:uri="http://purl.org/dc/terms/"/>
    <ds:schemaRef ds:uri="d80e481e-64b0-49a1-acd4-f6230f48510a"/>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15ee981-3a7f-4aeb-9f8f-88bbce72793b"/>
    <ds:schemaRef ds:uri="http://www.w3.org/XML/1998/namespace"/>
    <ds:schemaRef ds:uri="http://purl.org/dc/dcmitype/"/>
  </ds:schemaRefs>
</ds:datastoreItem>
</file>

<file path=customXml/itemProps3.xml><?xml version="1.0" encoding="utf-8"?>
<ds:datastoreItem xmlns:ds="http://schemas.openxmlformats.org/officeDocument/2006/customXml" ds:itemID="{718918D8-6743-472F-9133-546308218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479</TotalTime>
  <Words>1357</Words>
  <Application>Microsoft Office PowerPoint</Application>
  <PresentationFormat>On-screen Show (4:3)</PresentationFormat>
  <Paragraphs>175</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Goudy Old Style</vt:lpstr>
      <vt:lpstr>Times New Roman</vt:lpstr>
      <vt:lpstr>Wingdings</vt:lpstr>
      <vt:lpstr>Office Theme</vt:lpstr>
      <vt:lpstr>Office Theme</vt:lpstr>
      <vt:lpstr>Connect the Classroom</vt:lpstr>
      <vt:lpstr>Welcome &amp; session objectives</vt:lpstr>
      <vt:lpstr>Pilot: What is Connect the Classroom? </vt:lpstr>
      <vt:lpstr>School Feedback</vt:lpstr>
      <vt:lpstr>Phase 2 - 2022-25</vt:lpstr>
      <vt:lpstr>Scope of Works</vt:lpstr>
      <vt:lpstr>Digital &amp; Technology Standards</vt:lpstr>
      <vt:lpstr>Eligibility </vt:lpstr>
      <vt:lpstr>Education Investment Areas</vt:lpstr>
      <vt:lpstr>Priority Education Investment Areas</vt:lpstr>
      <vt:lpstr>The Process</vt:lpstr>
      <vt:lpstr>1. Eligibility </vt:lpstr>
      <vt:lpstr>2. Onboarding </vt:lpstr>
      <vt:lpstr>3. Procurement </vt:lpstr>
      <vt:lpstr>4. Grant Award </vt:lpstr>
      <vt:lpstr>5. Completion</vt:lpstr>
      <vt:lpstr>Next Steps: DfE</vt:lpstr>
      <vt:lpstr>Next Steps: Responsible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for Education</dc:title>
  <dc:creator>Publishing.TEAM@education.gsi.gov.uk</dc:creator>
  <cp:lastModifiedBy>Sarah Hawkins</cp:lastModifiedBy>
  <cp:revision>5</cp:revision>
  <dcterms:created xsi:type="dcterms:W3CDTF">2013-06-06T10:14:36Z</dcterms:created>
  <dcterms:modified xsi:type="dcterms:W3CDTF">2022-11-30T10:37:07Z</dcterms:modified>
  <cp:category>Master-Pres-v1.0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0x010100163791E5112EB74DB057A3CDF4007AEA</vt:lpwstr>
  </property>
  <property fmtid="{D5CDD505-2E9C-101B-9397-08002B2CF9AE}" pid="3" name="MediaServiceImageTags">
    <vt:lpwstr/>
  </property>
</Properties>
</file>